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85" r:id="rId4"/>
    <p:sldId id="286" r:id="rId5"/>
    <p:sldId id="292" r:id="rId6"/>
    <p:sldId id="287" r:id="rId7"/>
    <p:sldId id="288" r:id="rId8"/>
    <p:sldId id="302" r:id="rId9"/>
    <p:sldId id="303" r:id="rId10"/>
    <p:sldId id="304" r:id="rId11"/>
    <p:sldId id="305" r:id="rId12"/>
    <p:sldId id="306" r:id="rId13"/>
    <p:sldId id="307" r:id="rId14"/>
    <p:sldId id="291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290" r:id="rId24"/>
    <p:sldId id="308" r:id="rId25"/>
    <p:sldId id="29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2014-E766-4D60-811D-E1F102B6022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8FDC-36DA-4E7B-B4F8-A118A6C29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558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2014-E766-4D60-811D-E1F102B6022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8FDC-36DA-4E7B-B4F8-A118A6C29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80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2014-E766-4D60-811D-E1F102B6022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8FDC-36DA-4E7B-B4F8-A118A6C29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96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2014-E766-4D60-811D-E1F102B6022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8FDC-36DA-4E7B-B4F8-A118A6C29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44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2014-E766-4D60-811D-E1F102B6022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8FDC-36DA-4E7B-B4F8-A118A6C29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449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2014-E766-4D60-811D-E1F102B6022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8FDC-36DA-4E7B-B4F8-A118A6C29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19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2014-E766-4D60-811D-E1F102B6022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8FDC-36DA-4E7B-B4F8-A118A6C29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243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2014-E766-4D60-811D-E1F102B6022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8FDC-36DA-4E7B-B4F8-A118A6C29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069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2014-E766-4D60-811D-E1F102B6022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8FDC-36DA-4E7B-B4F8-A118A6C29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24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2014-E766-4D60-811D-E1F102B6022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8FDC-36DA-4E7B-B4F8-A118A6C29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77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2014-E766-4D60-811D-E1F102B6022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8FDC-36DA-4E7B-B4F8-A118A6C29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611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62014-E766-4D60-811D-E1F102B6022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58FDC-36DA-4E7B-B4F8-A118A6C29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8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19" y="1777285"/>
            <a:ext cx="9147219" cy="609814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1135" y="278908"/>
            <a:ext cx="7772400" cy="1105036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dirty="0" smtClean="0">
                <a:latin typeface="Gill Sans MT" panose="020B0502020104020203" pitchFamily="34" charset="0"/>
              </a:rPr>
              <a:t>AKUNTABILITAS SOSIAL</a:t>
            </a:r>
            <a:r>
              <a:rPr lang="en-US" b="1" dirty="0" smtClean="0">
                <a:latin typeface="Gill Sans MT" panose="020B0502020104020203" pitchFamily="34" charset="0"/>
              </a:rPr>
              <a:t/>
            </a:r>
            <a:br>
              <a:rPr lang="en-US" b="1" dirty="0" smtClean="0">
                <a:latin typeface="Gill Sans MT" panose="020B0502020104020203" pitchFamily="34" charset="0"/>
              </a:rPr>
            </a:br>
            <a:r>
              <a:rPr lang="en-US" sz="3200" i="1" dirty="0" smtClean="0">
                <a:latin typeface="Gill Sans MT" panose="020B0502020104020203" pitchFamily="34" charset="0"/>
              </a:rPr>
              <a:t>DALAM SITUASI WABAH COVID-19</a:t>
            </a:r>
            <a:endParaRPr lang="en-US" sz="3200" dirty="0">
              <a:latin typeface="Gill Sans MT" panose="020B05020201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89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316" y="1407855"/>
            <a:ext cx="7620000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27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316" y="1407855"/>
            <a:ext cx="7620000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72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016" y="1484055"/>
            <a:ext cx="7839075" cy="469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83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866" y="1606809"/>
            <a:ext cx="7515225" cy="481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73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77785" y="267327"/>
            <a:ext cx="560230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SUARA DAN AKSI WARGA 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(Citizen Voice and Action)</a:t>
            </a:r>
            <a:endParaRPr lang="en-US" i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422" y="2172620"/>
            <a:ext cx="5081113" cy="269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56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77785" y="267327"/>
            <a:ext cx="560230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SUARA DAN AKSI WARGA 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(Citizen Voice and Action)</a:t>
            </a:r>
            <a:endParaRPr lang="en-US" i="1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592" y="2114549"/>
            <a:ext cx="81153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14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77785" y="267327"/>
            <a:ext cx="560230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SUARA DAN AKSI WARGA 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(Citizen Voice and Action)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7785" y="1667710"/>
            <a:ext cx="6238925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</a:rPr>
              <a:t>Informasi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merupakan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elemen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sangat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menentukan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Aksi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Suara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Warga</a:t>
            </a:r>
            <a:r>
              <a:rPr lang="en-US" dirty="0">
                <a:solidFill>
                  <a:schemeClr val="bg1"/>
                </a:solidFill>
              </a:rPr>
              <a:t> Negara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>
                <a:solidFill>
                  <a:schemeClr val="bg1"/>
                </a:solidFill>
              </a:rPr>
              <a:t>Pertama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hak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mendapat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informasi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merupakan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langkah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awal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sangat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menentukan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melibatkan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Warga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Negara. </a:t>
            </a:r>
            <a:r>
              <a:rPr lang="en-US" dirty="0" err="1">
                <a:solidFill>
                  <a:schemeClr val="bg1"/>
                </a:solidFill>
              </a:rPr>
              <a:t>Akses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efektif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terhadap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informasi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memerlukan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kejelasan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kemudahan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untuk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memahami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(</a:t>
            </a:r>
            <a:r>
              <a:rPr lang="en-US" dirty="0" err="1">
                <a:solidFill>
                  <a:schemeClr val="bg1"/>
                </a:solidFill>
              </a:rPr>
              <a:t>tranparansi</a:t>
            </a:r>
            <a:r>
              <a:rPr lang="en-US" dirty="0">
                <a:solidFill>
                  <a:schemeClr val="bg1"/>
                </a:solidFill>
              </a:rPr>
              <a:t>) </a:t>
            </a:r>
            <a:r>
              <a:rPr lang="en-US" dirty="0" err="1">
                <a:solidFill>
                  <a:schemeClr val="bg1"/>
                </a:solidFill>
              </a:rPr>
              <a:t>informasi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disediakan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secara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cuma-cuma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umum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oleh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pejabat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berwenang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Kedua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dengan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menggunakan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pendekatan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ini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masyarakat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menyatukan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informasi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mereka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menghasilkan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informasi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sendiri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tentang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penyelanggaraan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layanan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dasar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berdasarkan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pengalaman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mereka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Informasi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diungkapkan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bersama</a:t>
            </a:r>
            <a:r>
              <a:rPr lang="en-US" dirty="0">
                <a:solidFill>
                  <a:schemeClr val="bg1"/>
                </a:solidFill>
              </a:rPr>
              <a:t> para </a:t>
            </a:r>
            <a:r>
              <a:rPr lang="en-US" dirty="0" err="1">
                <a:solidFill>
                  <a:schemeClr val="bg1"/>
                </a:solidFill>
              </a:rPr>
              <a:t>pemangku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kepentingan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relevan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dengan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layanan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tertentu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885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77785" y="267327"/>
            <a:ext cx="560230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SUARA DAN AKSI WARGA 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(Citizen Voice and Action)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7785" y="1396430"/>
            <a:ext cx="631619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</a:rPr>
              <a:t>Menyuarakan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bisa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didefinisikan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sebagai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kapasitas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semua</a:t>
            </a:r>
            <a:r>
              <a:rPr lang="en-US" dirty="0">
                <a:solidFill>
                  <a:schemeClr val="bg1"/>
                </a:solidFill>
              </a:rPr>
              <a:t> orang, </a:t>
            </a:r>
            <a:r>
              <a:rPr lang="en-US" dirty="0" err="1">
                <a:solidFill>
                  <a:schemeClr val="bg1"/>
                </a:solidFill>
              </a:rPr>
              <a:t>termasuk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kaum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miskin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paling </a:t>
            </a:r>
            <a:r>
              <a:rPr lang="en-US" dirty="0" err="1" smtClean="0">
                <a:solidFill>
                  <a:schemeClr val="bg1"/>
                </a:solidFill>
              </a:rPr>
              <a:t>terpinggirkan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mengekspresikan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pandangan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kepentingan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mereka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menuntut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tindakan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dari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para </a:t>
            </a:r>
            <a:r>
              <a:rPr lang="en-US" dirty="0" err="1">
                <a:solidFill>
                  <a:schemeClr val="bg1"/>
                </a:solidFill>
              </a:rPr>
              <a:t>penguasa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memiliki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tugas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menyediakan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layanan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publik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>
                <a:solidFill>
                  <a:schemeClr val="bg1"/>
                </a:solidFill>
              </a:rPr>
              <a:t>Suara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Aksi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Warga</a:t>
            </a:r>
            <a:r>
              <a:rPr lang="en-US" dirty="0">
                <a:solidFill>
                  <a:schemeClr val="bg1"/>
                </a:solidFill>
              </a:rPr>
              <a:t> Negara </a:t>
            </a:r>
            <a:r>
              <a:rPr lang="en-US" dirty="0" err="1">
                <a:solidFill>
                  <a:schemeClr val="bg1"/>
                </a:solidFill>
              </a:rPr>
              <a:t>bertujuan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memfasilitasi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pendidikan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pemberdayaan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rakyat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biasa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agar </a:t>
            </a:r>
            <a:r>
              <a:rPr lang="en-US" dirty="0" err="1" smtClean="0">
                <a:solidFill>
                  <a:schemeClr val="bg1"/>
                </a:solidFill>
              </a:rPr>
              <a:t>mampu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secara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kritis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mencermati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kinerja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layanan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publik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mereka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memeriksa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apakah</a:t>
            </a:r>
            <a:r>
              <a:rPr lang="en-US" dirty="0">
                <a:solidFill>
                  <a:schemeClr val="bg1"/>
                </a:solidFill>
              </a:rPr>
              <a:t> standard </a:t>
            </a:r>
            <a:r>
              <a:rPr lang="en-US" dirty="0" err="1" smtClean="0">
                <a:solidFill>
                  <a:schemeClr val="bg1"/>
                </a:solidFill>
              </a:rPr>
              <a:t>layanan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pemerintahan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yang </a:t>
            </a:r>
            <a:r>
              <a:rPr lang="en-US" dirty="0" err="1">
                <a:solidFill>
                  <a:schemeClr val="bg1"/>
                </a:solidFill>
              </a:rPr>
              <a:t>telah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dijanjikan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telah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disediakan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Selain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itu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pendekatan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berupaya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melakukan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perubahan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jika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perlu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memperbaiki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layanan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Suara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Aksi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Warga</a:t>
            </a:r>
            <a:r>
              <a:rPr lang="en-US" dirty="0">
                <a:solidFill>
                  <a:schemeClr val="bg1"/>
                </a:solidFill>
              </a:rPr>
              <a:t> Negara </a:t>
            </a:r>
            <a:r>
              <a:rPr lang="en-US" dirty="0" err="1">
                <a:solidFill>
                  <a:schemeClr val="bg1"/>
                </a:solidFill>
              </a:rPr>
              <a:t>bertujuan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meningkatkan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kesempatan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kapasitas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masyarakat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untuk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menyampaikan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suara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mereka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mempengaruhi</a:t>
            </a:r>
            <a:r>
              <a:rPr lang="en-US" dirty="0">
                <a:solidFill>
                  <a:schemeClr val="bg1"/>
                </a:solidFill>
              </a:rPr>
              <a:t> proses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layanan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pemerintah</a:t>
            </a:r>
            <a:r>
              <a:rPr lang="en-US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2156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77785" y="267327"/>
            <a:ext cx="560230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SUARA DAN AKSI WARGA 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(Citizen Voice and Action)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7785" y="1454281"/>
            <a:ext cx="631619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Suara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Aksi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Warga</a:t>
            </a:r>
            <a:r>
              <a:rPr lang="en-US" dirty="0">
                <a:solidFill>
                  <a:schemeClr val="bg1"/>
                </a:solidFill>
              </a:rPr>
              <a:t> Negara </a:t>
            </a:r>
            <a:r>
              <a:rPr lang="en-US" dirty="0" err="1">
                <a:solidFill>
                  <a:schemeClr val="bg1"/>
                </a:solidFill>
              </a:rPr>
              <a:t>bertujuan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menyediakan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kesempatan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bagi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pemangku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kepentingan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yang </a:t>
            </a:r>
            <a:r>
              <a:rPr lang="en-US" dirty="0" err="1" smtClean="0">
                <a:solidFill>
                  <a:schemeClr val="bg1"/>
                </a:solidFill>
              </a:rPr>
              <a:t>berbeda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terutama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pengguna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layanan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penyedia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layanan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supaya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berbagi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pandangan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mengenai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pemberian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layanan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dasar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>
                <a:solidFill>
                  <a:schemeClr val="bg1"/>
                </a:solidFill>
              </a:rPr>
              <a:t>Melalui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dialog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pemahaman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bersama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antar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pemangku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kepentingan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didapatkan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kemitraan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yang </a:t>
            </a:r>
            <a:r>
              <a:rPr lang="en-US" dirty="0" err="1" smtClean="0">
                <a:solidFill>
                  <a:schemeClr val="bg1"/>
                </a:solidFill>
              </a:rPr>
              <a:t>efektif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dibentuk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Hubungan</a:t>
            </a:r>
            <a:r>
              <a:rPr lang="en-US" dirty="0">
                <a:solidFill>
                  <a:schemeClr val="bg1"/>
                </a:solidFill>
              </a:rPr>
              <a:t> di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masyarakat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dipulihkan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dikuatkan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Melalui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dialog, </a:t>
            </a:r>
            <a:r>
              <a:rPr lang="en-US" dirty="0" err="1">
                <a:solidFill>
                  <a:schemeClr val="bg1"/>
                </a:solidFill>
              </a:rPr>
              <a:t>diharapkan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warga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masyarakat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bersama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penyedia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layanan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pemangku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kepentingan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lainnya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dapat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mengidentifikasi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cara-cara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memperbaiki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penyampaian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layanan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22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77785" y="267327"/>
            <a:ext cx="560230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SUARA DAN AKSI WARGA 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(Citizen Voice and Action)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7785" y="1505395"/>
            <a:ext cx="631619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</a:rPr>
              <a:t>Akuntabilitas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berfokus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perlunya</a:t>
            </a:r>
            <a:r>
              <a:rPr lang="en-US" dirty="0">
                <a:solidFill>
                  <a:schemeClr val="bg1"/>
                </a:solidFill>
              </a:rPr>
              <a:t> para </a:t>
            </a:r>
            <a:r>
              <a:rPr lang="en-US" dirty="0" err="1">
                <a:solidFill>
                  <a:schemeClr val="bg1"/>
                </a:solidFill>
              </a:rPr>
              <a:t>penguasa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mempertanggungjawabkan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tindakan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mereka</a:t>
            </a:r>
            <a:r>
              <a:rPr lang="en-US" dirty="0" smtClean="0">
                <a:solidFill>
                  <a:schemeClr val="bg1"/>
                </a:solidFill>
              </a:rPr>
              <a:t>. Orang </a:t>
            </a:r>
            <a:r>
              <a:rPr lang="en-US" dirty="0" err="1">
                <a:solidFill>
                  <a:schemeClr val="bg1"/>
                </a:solidFill>
              </a:rPr>
              <a:t>bisa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saja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memiliki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kekuasaan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berbeda</a:t>
            </a:r>
            <a:r>
              <a:rPr lang="en-US" dirty="0">
                <a:solidFill>
                  <a:schemeClr val="bg1"/>
                </a:solidFill>
              </a:rPr>
              <a:t> - </a:t>
            </a:r>
            <a:r>
              <a:rPr lang="en-US" dirty="0" err="1">
                <a:solidFill>
                  <a:schemeClr val="bg1"/>
                </a:solidFill>
              </a:rPr>
              <a:t>politik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finansial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militer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atau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kekuasaan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lain, </a:t>
            </a:r>
            <a:r>
              <a:rPr lang="en-US" dirty="0" err="1">
                <a:solidFill>
                  <a:schemeClr val="bg1"/>
                </a:solidFill>
              </a:rPr>
              <a:t>tetapi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dibutuhkan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oleh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semua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itu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adalah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menjalankan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kewenangan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dalam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tata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pemerintahan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baik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3200" dirty="0" err="1">
                <a:solidFill>
                  <a:schemeClr val="bg1"/>
                </a:solidFill>
              </a:rPr>
              <a:t>Akuntabilitas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terutama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tentang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memikul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tanggung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jawab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membangun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relasi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cara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berdialog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namun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menguntungkan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semua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terlibat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Suara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Aksi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Warga</a:t>
            </a:r>
            <a:r>
              <a:rPr lang="en-US" dirty="0">
                <a:solidFill>
                  <a:schemeClr val="bg1"/>
                </a:solidFill>
              </a:rPr>
              <a:t> Negara </a:t>
            </a:r>
            <a:r>
              <a:rPr lang="en-US" dirty="0" err="1" smtClean="0">
                <a:solidFill>
                  <a:schemeClr val="bg1"/>
                </a:solidFill>
              </a:rPr>
              <a:t>bertujuan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meningkatkan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menguatkan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relasi-relasi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ini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serta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menghasilkan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relasi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timbal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balik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4820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75764" y="1981204"/>
            <a:ext cx="587276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Social accountability </a:t>
            </a:r>
            <a:r>
              <a:rPr lang="en-US" dirty="0">
                <a:solidFill>
                  <a:schemeClr val="bg1"/>
                </a:solidFill>
              </a:rPr>
              <a:t>can be defined as an approach </a:t>
            </a:r>
            <a:r>
              <a:rPr lang="en-US" dirty="0" smtClean="0">
                <a:solidFill>
                  <a:schemeClr val="bg1"/>
                </a:solidFill>
              </a:rPr>
              <a:t>towards </a:t>
            </a:r>
            <a:r>
              <a:rPr lang="en-US" dirty="0">
                <a:solidFill>
                  <a:schemeClr val="bg1"/>
                </a:solidFill>
              </a:rPr>
              <a:t>building accountability that relies on civic engagement, i.e., in which it is ordinary citizens and/or civil society organizations who participate directly or indirectly in exacting accountability</a:t>
            </a:r>
            <a:r>
              <a:rPr lang="en-US" dirty="0" smtClean="0">
                <a:solidFill>
                  <a:schemeClr val="bg1"/>
                </a:solidFill>
              </a:rPr>
              <a:t>. Mechanisms </a:t>
            </a:r>
            <a:r>
              <a:rPr lang="en-US" dirty="0">
                <a:solidFill>
                  <a:schemeClr val="bg1"/>
                </a:solidFill>
              </a:rPr>
              <a:t>of social accountability can be initiated and supported by the state, citizens or both, but very often they are demand-driven and operate from the </a:t>
            </a:r>
            <a:r>
              <a:rPr lang="en-US" dirty="0" smtClean="0">
                <a:solidFill>
                  <a:schemeClr val="bg1"/>
                </a:solidFill>
              </a:rPr>
              <a:t>bottom-up.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61763" y="469088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i="1" dirty="0"/>
              <a:t>SOCIAL DEVELOPMENT PAPERS</a:t>
            </a:r>
          </a:p>
          <a:p>
            <a:r>
              <a:rPr lang="en-US" sz="1600" i="1" dirty="0"/>
              <a:t>Participation and Civic Engagement</a:t>
            </a:r>
          </a:p>
          <a:p>
            <a:r>
              <a:rPr lang="en-US" sz="1600" i="1" dirty="0"/>
              <a:t>Paper No. 76 December 2004</a:t>
            </a:r>
          </a:p>
        </p:txBody>
      </p:sp>
    </p:spTree>
    <p:extLst>
      <p:ext uri="{BB962C8B-B14F-4D97-AF65-F5344CB8AC3E}">
        <p14:creationId xmlns:p14="http://schemas.microsoft.com/office/powerpoint/2010/main" val="205147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77785" y="267327"/>
            <a:ext cx="560230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SUARA DAN AKSI WARGA 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(Citizen Voice and Action)</a:t>
            </a:r>
            <a:endParaRPr lang="en-US" i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307" y="1396430"/>
            <a:ext cx="6859503" cy="501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21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75764" y="2141357"/>
            <a:ext cx="587276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>
                <a:solidFill>
                  <a:schemeClr val="bg1"/>
                </a:solidFill>
              </a:rPr>
              <a:t>Dalam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</a:rPr>
              <a:t>situasi</a:t>
            </a:r>
            <a:r>
              <a:rPr lang="en-US" sz="3200" dirty="0" smtClean="0">
                <a:solidFill>
                  <a:schemeClr val="bg1"/>
                </a:solidFill>
              </a:rPr>
              <a:t> WABAH COVID-19:</a:t>
            </a:r>
          </a:p>
          <a:p>
            <a:pPr marL="342900" indent="-342900"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Apakah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warga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sudah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mendapat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informasi</a:t>
            </a:r>
            <a:r>
              <a:rPr lang="en-US" dirty="0" smtClean="0">
                <a:solidFill>
                  <a:schemeClr val="bg1"/>
                </a:solidFill>
              </a:rPr>
              <a:t> yang </a:t>
            </a:r>
            <a:r>
              <a:rPr lang="en-US" dirty="0" err="1" smtClean="0">
                <a:solidFill>
                  <a:schemeClr val="bg1"/>
                </a:solidFill>
              </a:rPr>
              <a:t>utuh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benar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pPr marL="342900" indent="-342900"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Apakah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warga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dimampukan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diberi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ruang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untuk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bersuara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pPr marL="342900" indent="-342900"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Apakah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ada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ruang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waktu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untuk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warga</a:t>
            </a:r>
            <a:r>
              <a:rPr lang="en-US" dirty="0" smtClean="0">
                <a:solidFill>
                  <a:schemeClr val="bg1"/>
                </a:solidFill>
              </a:rPr>
              <a:t> dialog </a:t>
            </a:r>
            <a:r>
              <a:rPr lang="en-US" dirty="0" err="1" smtClean="0">
                <a:solidFill>
                  <a:schemeClr val="bg1"/>
                </a:solidFill>
              </a:rPr>
              <a:t>dengan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pemerintah</a:t>
            </a:r>
            <a:r>
              <a:rPr lang="en-US" dirty="0" smtClean="0">
                <a:solidFill>
                  <a:schemeClr val="bg1"/>
                </a:solidFill>
              </a:rPr>
              <a:t>/</a:t>
            </a:r>
            <a:r>
              <a:rPr lang="en-US" dirty="0" err="1" smtClean="0">
                <a:solidFill>
                  <a:schemeClr val="bg1"/>
                </a:solidFill>
              </a:rPr>
              <a:t>pemberi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jasa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untuk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membicarakan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akuntabilitas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mereka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pPr marL="342900" indent="-342900"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13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46474" y="197345"/>
            <a:ext cx="601265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Hal-</a:t>
            </a:r>
            <a:r>
              <a:rPr lang="en-US" dirty="0" err="1">
                <a:solidFill>
                  <a:schemeClr val="bg1"/>
                </a:solidFill>
              </a:rPr>
              <a:t>hal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pokok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SE </a:t>
            </a:r>
            <a:r>
              <a:rPr lang="en-US" dirty="0" err="1">
                <a:solidFill>
                  <a:schemeClr val="bg1"/>
                </a:solidFill>
              </a:rPr>
              <a:t>Mendagri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29 </a:t>
            </a:r>
            <a:r>
              <a:rPr lang="en-US" dirty="0" err="1" smtClean="0">
                <a:solidFill>
                  <a:schemeClr val="bg1"/>
                </a:solidFill>
              </a:rPr>
              <a:t>Maret</a:t>
            </a:r>
            <a:r>
              <a:rPr lang="en-US" dirty="0" smtClean="0">
                <a:solidFill>
                  <a:schemeClr val="bg1"/>
                </a:solidFill>
              </a:rPr>
              <a:t> 2020: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Gubernur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Bupati</a:t>
            </a:r>
            <a:r>
              <a:rPr lang="en-US" dirty="0">
                <a:solidFill>
                  <a:schemeClr val="bg1"/>
                </a:solidFill>
              </a:rPr>
              <a:t>/</a:t>
            </a:r>
            <a:r>
              <a:rPr lang="en-US" dirty="0" err="1">
                <a:solidFill>
                  <a:schemeClr val="bg1"/>
                </a:solidFill>
              </a:rPr>
              <a:t>Walikota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menjadi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Ketua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Gugus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Tugas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Percepatan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Penanganan</a:t>
            </a:r>
            <a:r>
              <a:rPr lang="en-US" dirty="0">
                <a:solidFill>
                  <a:schemeClr val="bg1"/>
                </a:solidFill>
              </a:rPr>
              <a:t> COVID-19 </a:t>
            </a:r>
            <a:r>
              <a:rPr lang="en-US" dirty="0" smtClean="0">
                <a:solidFill>
                  <a:schemeClr val="bg1"/>
                </a:solidFill>
              </a:rPr>
              <a:t>Daerah. </a:t>
            </a:r>
            <a:r>
              <a:rPr lang="en-US" dirty="0" err="1" smtClean="0">
                <a:solidFill>
                  <a:schemeClr val="bg1"/>
                </a:solidFill>
              </a:rPr>
              <a:t>Pendanaan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yang </a:t>
            </a:r>
            <a:r>
              <a:rPr lang="en-US" dirty="0" err="1">
                <a:solidFill>
                  <a:schemeClr val="bg1"/>
                </a:solidFill>
              </a:rPr>
              <a:t>diperlukan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untuk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keperluan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Gugus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Tugas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Percepatan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Penanganan</a:t>
            </a:r>
            <a:r>
              <a:rPr lang="en-US" dirty="0">
                <a:solidFill>
                  <a:schemeClr val="bg1"/>
                </a:solidFill>
              </a:rPr>
              <a:t> COVID- 19 Daerah yang </a:t>
            </a:r>
            <a:r>
              <a:rPr lang="en-US" dirty="0" err="1">
                <a:solidFill>
                  <a:schemeClr val="bg1"/>
                </a:solidFill>
              </a:rPr>
              <a:t>dibebankan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pada</a:t>
            </a:r>
            <a:r>
              <a:rPr lang="en-US" dirty="0">
                <a:solidFill>
                  <a:schemeClr val="bg1"/>
                </a:solidFill>
              </a:rPr>
              <a:t> APBD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Penetapan</a:t>
            </a:r>
            <a:r>
              <a:rPr lang="en-US" dirty="0">
                <a:solidFill>
                  <a:schemeClr val="bg1"/>
                </a:solidFill>
              </a:rPr>
              <a:t> status </a:t>
            </a:r>
            <a:r>
              <a:rPr lang="en-US" dirty="0" err="1">
                <a:solidFill>
                  <a:schemeClr val="bg1"/>
                </a:solidFill>
              </a:rPr>
              <a:t>darurat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siaga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bencana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atau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tanggap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darurat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bencana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harus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didasarkan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kajian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atau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penilaian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kondisi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daerah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perihal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penyebaran</a:t>
            </a:r>
            <a:r>
              <a:rPr lang="en-US" dirty="0">
                <a:solidFill>
                  <a:schemeClr val="bg1"/>
                </a:solidFill>
              </a:rPr>
              <a:t> COVID- 19 yang </a:t>
            </a:r>
            <a:r>
              <a:rPr lang="en-US" dirty="0" err="1">
                <a:solidFill>
                  <a:schemeClr val="bg1"/>
                </a:solidFill>
              </a:rPr>
              <a:t>dilakukan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oleh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Badan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Penanggulangan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Bencana</a:t>
            </a:r>
            <a:r>
              <a:rPr lang="en-US" dirty="0">
                <a:solidFill>
                  <a:schemeClr val="bg1"/>
                </a:solidFill>
              </a:rPr>
              <a:t> Daerah (BPBD)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Dinas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Kesehatan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kabupaten</a:t>
            </a:r>
            <a:r>
              <a:rPr lang="en-US" dirty="0">
                <a:solidFill>
                  <a:schemeClr val="bg1"/>
                </a:solidFill>
              </a:rPr>
              <a:t> / </a:t>
            </a:r>
            <a:r>
              <a:rPr lang="en-US" dirty="0" err="1">
                <a:solidFill>
                  <a:schemeClr val="bg1"/>
                </a:solidFill>
              </a:rPr>
              <a:t>kota</a:t>
            </a:r>
            <a:r>
              <a:rPr lang="en-US" dirty="0">
                <a:solidFill>
                  <a:schemeClr val="bg1"/>
                </a:solidFill>
              </a:rPr>
              <a:t> / </a:t>
            </a:r>
            <a:r>
              <a:rPr lang="en-US" dirty="0" err="1">
                <a:solidFill>
                  <a:schemeClr val="bg1"/>
                </a:solidFill>
              </a:rPr>
              <a:t>provinsi</a:t>
            </a:r>
            <a:r>
              <a:rPr lang="en-US" dirty="0">
                <a:solidFill>
                  <a:schemeClr val="bg1"/>
                </a:solidFill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bg1"/>
                </a:solidFill>
              </a:rPr>
              <a:t>Perumusan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kebijakan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penanggulangan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dampak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penularan</a:t>
            </a:r>
            <a:r>
              <a:rPr lang="en-US" dirty="0">
                <a:solidFill>
                  <a:schemeClr val="bg1"/>
                </a:solidFill>
              </a:rPr>
              <a:t> COVID-19, </a:t>
            </a:r>
            <a:r>
              <a:rPr lang="en-US" dirty="0" err="1">
                <a:solidFill>
                  <a:schemeClr val="bg1"/>
                </a:solidFill>
              </a:rPr>
              <a:t>Pemerintah</a:t>
            </a:r>
            <a:r>
              <a:rPr lang="en-US" dirty="0">
                <a:solidFill>
                  <a:schemeClr val="bg1"/>
                </a:solidFill>
              </a:rPr>
              <a:t> Daerah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Gugus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Tugas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Percepatan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Penanganan</a:t>
            </a:r>
            <a:r>
              <a:rPr lang="en-US" dirty="0">
                <a:solidFill>
                  <a:schemeClr val="bg1"/>
                </a:solidFill>
              </a:rPr>
              <a:t> COVID-19 Daerah </a:t>
            </a:r>
            <a:r>
              <a:rPr lang="en-US" dirty="0" err="1">
                <a:solidFill>
                  <a:schemeClr val="bg1"/>
                </a:solidFill>
              </a:rPr>
              <a:t>harus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melakukan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analisa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matang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mendalam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berdasarkan</a:t>
            </a:r>
            <a:r>
              <a:rPr lang="en-US" dirty="0">
                <a:solidFill>
                  <a:schemeClr val="bg1"/>
                </a:solidFill>
              </a:rPr>
              <a:t> evidence-based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memperhitungkan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dampak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sosial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ekonomi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mungkin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muncul</a:t>
            </a:r>
            <a:r>
              <a:rPr lang="en-US" dirty="0">
                <a:solidFill>
                  <a:schemeClr val="bg1"/>
                </a:solidFill>
              </a:rPr>
              <a:t> di </a:t>
            </a:r>
            <a:r>
              <a:rPr lang="en-US" dirty="0" err="1">
                <a:solidFill>
                  <a:schemeClr val="bg1"/>
                </a:solidFill>
              </a:rPr>
              <a:t>masyarakat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serta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memastikan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keamanan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keselamatan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tenaga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penyedia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layanan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kesehatan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sebagai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garda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terdepan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serta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memberikan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layanan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bagi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masyarakat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sesuai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Standar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Pelayanan</a:t>
            </a:r>
            <a:r>
              <a:rPr lang="en-US" dirty="0">
                <a:solidFill>
                  <a:schemeClr val="bg1"/>
                </a:solidFill>
              </a:rPr>
              <a:t> Minimal (SPM</a:t>
            </a:r>
            <a:r>
              <a:rPr lang="en-US" dirty="0" smtClean="0">
                <a:solidFill>
                  <a:schemeClr val="bg1"/>
                </a:solidFill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97118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7577" y="1594891"/>
            <a:ext cx="6091707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Melaksanakan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sosialisasi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pembatasan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sosial</a:t>
            </a:r>
            <a:r>
              <a:rPr lang="en-US" dirty="0">
                <a:solidFill>
                  <a:schemeClr val="bg1"/>
                </a:solidFill>
              </a:rPr>
              <a:t> (social distancing)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karantina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mandiri</a:t>
            </a:r>
            <a:r>
              <a:rPr lang="en-US" dirty="0">
                <a:solidFill>
                  <a:schemeClr val="bg1"/>
                </a:solidFill>
              </a:rPr>
              <a:t> (self-quarantine) yang </a:t>
            </a:r>
            <a:r>
              <a:rPr lang="en-US" dirty="0" err="1">
                <a:solidFill>
                  <a:schemeClr val="bg1"/>
                </a:solidFill>
              </a:rPr>
              <a:t>melibatkan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semua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jajaran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Pemerintah</a:t>
            </a:r>
            <a:r>
              <a:rPr lang="en-US" dirty="0">
                <a:solidFill>
                  <a:schemeClr val="bg1"/>
                </a:solidFill>
              </a:rPr>
              <a:t> Daerah, </a:t>
            </a:r>
            <a:r>
              <a:rPr lang="en-US" dirty="0" err="1">
                <a:solidFill>
                  <a:schemeClr val="bg1"/>
                </a:solidFill>
              </a:rPr>
              <a:t>masyarakat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dunia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usaha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memperhatikan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protokol-protokol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terkait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penanganan</a:t>
            </a:r>
            <a:r>
              <a:rPr lang="en-US" dirty="0">
                <a:solidFill>
                  <a:schemeClr val="bg1"/>
                </a:solidFill>
              </a:rPr>
              <a:t> COVID- 19 yang </a:t>
            </a:r>
            <a:r>
              <a:rPr lang="en-US" dirty="0" err="1">
                <a:solidFill>
                  <a:schemeClr val="bg1"/>
                </a:solidFill>
              </a:rPr>
              <a:t>merupakan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bagian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tidak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terpisahkan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surat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edaran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ini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/>
                </a:solidFill>
              </a:rPr>
              <a:t>Melibatkan </a:t>
            </a:r>
            <a:r>
              <a:rPr lang="it-IT" dirty="0">
                <a:solidFill>
                  <a:schemeClr val="bg1"/>
                </a:solidFill>
              </a:rPr>
              <a:t>asosiasi profesi, tenaga professional yang bekerja </a:t>
            </a:r>
            <a:r>
              <a:rPr lang="it-IT" dirty="0" smtClean="0">
                <a:solidFill>
                  <a:schemeClr val="bg1"/>
                </a:solidFill>
              </a:rPr>
              <a:t>di </a:t>
            </a:r>
            <a:r>
              <a:rPr lang="en-US" dirty="0" err="1" smtClean="0">
                <a:solidFill>
                  <a:schemeClr val="bg1"/>
                </a:solidFill>
              </a:rPr>
              <a:t>lapangan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pelaku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usaha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masyarakat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sipil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memastikan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upaya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penanganan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sampai</a:t>
            </a:r>
            <a:r>
              <a:rPr lang="en-US" dirty="0">
                <a:solidFill>
                  <a:schemeClr val="bg1"/>
                </a:solidFill>
              </a:rPr>
              <a:t> di level </a:t>
            </a:r>
            <a:r>
              <a:rPr lang="en-US" dirty="0" err="1" smtClean="0">
                <a:solidFill>
                  <a:schemeClr val="bg1"/>
                </a:solidFill>
              </a:rPr>
              <a:t>te'rbawah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>
                <a:solidFill>
                  <a:schemeClr val="bg1"/>
                </a:solidFill>
              </a:rPr>
              <a:t>Konsultasi </a:t>
            </a:r>
            <a:r>
              <a:rPr lang="fi-FI" dirty="0">
                <a:solidFill>
                  <a:schemeClr val="bg1"/>
                </a:solidFill>
              </a:rPr>
              <a:t>dan melaporkan perkernbang€ul pelaksanaan </a:t>
            </a:r>
            <a:r>
              <a:rPr lang="fi-FI" dirty="0" smtClean="0">
                <a:solidFill>
                  <a:schemeClr val="bg1"/>
                </a:solidFill>
              </a:rPr>
              <a:t>antisipasi </a:t>
            </a:r>
            <a:r>
              <a:rPr lang="en-US" dirty="0" err="1" smtClean="0">
                <a:solidFill>
                  <a:schemeClr val="bg1"/>
                </a:solidFill>
              </a:rPr>
              <a:t>dan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penanganan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dampak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penularan</a:t>
            </a:r>
            <a:r>
              <a:rPr lang="en-US" dirty="0">
                <a:solidFill>
                  <a:schemeClr val="bg1"/>
                </a:solidFill>
              </a:rPr>
              <a:t> COVID-l9 </a:t>
            </a:r>
            <a:r>
              <a:rPr lang="en-US" dirty="0" err="1">
                <a:solidFill>
                  <a:schemeClr val="bg1"/>
                </a:solidFill>
              </a:rPr>
              <a:t>secara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berkala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kepada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pt-BR" dirty="0" smtClean="0">
                <a:solidFill>
                  <a:schemeClr val="bg1"/>
                </a:solidFill>
              </a:rPr>
              <a:t>Ketua </a:t>
            </a:r>
            <a:r>
              <a:rPr lang="pt-BR" dirty="0">
                <a:solidFill>
                  <a:schemeClr val="bg1"/>
                </a:solidFill>
              </a:rPr>
              <a:t>Gugus Tugas Percepatan Penanganan COVID-l9.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55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682" y="157252"/>
            <a:ext cx="4974021" cy="6543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7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15155" y="2444114"/>
            <a:ext cx="5872766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Johan Hendrik C Kern(1833-1977) </a:t>
            </a:r>
            <a:r>
              <a:rPr lang="en-US" dirty="0" err="1" smtClean="0">
                <a:solidFill>
                  <a:schemeClr val="bg1"/>
                </a:solidFill>
              </a:rPr>
              <a:t>profesor</a:t>
            </a:r>
            <a:r>
              <a:rPr lang="en-US" dirty="0" smtClean="0">
                <a:solidFill>
                  <a:schemeClr val="bg1"/>
                </a:solidFill>
              </a:rPr>
              <a:t> Bahasa </a:t>
            </a:r>
            <a:r>
              <a:rPr lang="en-US" dirty="0" err="1" smtClean="0">
                <a:solidFill>
                  <a:schemeClr val="bg1"/>
                </a:solidFill>
              </a:rPr>
              <a:t>Sansekkerta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Universitas</a:t>
            </a:r>
            <a:r>
              <a:rPr lang="en-US" dirty="0" smtClean="0">
                <a:solidFill>
                  <a:schemeClr val="bg1"/>
                </a:solidFill>
              </a:rPr>
              <a:t> Leiden </a:t>
            </a:r>
            <a:r>
              <a:rPr lang="en-US" dirty="0" err="1" smtClean="0">
                <a:solidFill>
                  <a:schemeClr val="bg1"/>
                </a:solidFill>
              </a:rPr>
              <a:t>dalam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risetnya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menemukan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bahwa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desa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i="1" dirty="0" err="1" smtClean="0">
                <a:solidFill>
                  <a:schemeClr val="bg1"/>
                </a:solidFill>
              </a:rPr>
              <a:t>sejatinya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merupakan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bentuk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organisasi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sosial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dalam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bentuk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komunitas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dengan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tanggung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jawab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bersama</a:t>
            </a:r>
            <a:r>
              <a:rPr lang="en-US" dirty="0" smtClean="0">
                <a:solidFill>
                  <a:schemeClr val="bg1"/>
                </a:solidFill>
              </a:rPr>
              <a:t> para </a:t>
            </a:r>
            <a:r>
              <a:rPr lang="en-US" dirty="0" err="1" smtClean="0">
                <a:solidFill>
                  <a:schemeClr val="bg1"/>
                </a:solidFill>
              </a:rPr>
              <a:t>anggotanya</a:t>
            </a:r>
            <a:r>
              <a:rPr lang="en-US" dirty="0" smtClean="0">
                <a:solidFill>
                  <a:schemeClr val="bg1"/>
                </a:solidFill>
              </a:rPr>
              <a:t> demi </a:t>
            </a:r>
            <a:r>
              <a:rPr lang="en-US" dirty="0" err="1" smtClean="0">
                <a:solidFill>
                  <a:schemeClr val="bg1"/>
                </a:solidFill>
              </a:rPr>
              <a:t>kesejahteraan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bersama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ketertiban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umum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76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75764" y="2167115"/>
            <a:ext cx="587276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</a:rPr>
              <a:t>Akuntabilitas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sosial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adalah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sebuah</a:t>
            </a:r>
            <a:r>
              <a:rPr lang="en-US" dirty="0">
                <a:solidFill>
                  <a:schemeClr val="bg1"/>
                </a:solidFill>
              </a:rPr>
              <a:t> “</a:t>
            </a:r>
            <a:r>
              <a:rPr lang="en-US" dirty="0" err="1">
                <a:solidFill>
                  <a:schemeClr val="bg1"/>
                </a:solidFill>
              </a:rPr>
              <a:t>kontrak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sosial</a:t>
            </a:r>
            <a:r>
              <a:rPr lang="en-US" dirty="0">
                <a:solidFill>
                  <a:schemeClr val="bg1"/>
                </a:solidFill>
              </a:rPr>
              <a:t>” </a:t>
            </a:r>
            <a:r>
              <a:rPr lang="en-US" dirty="0" err="1">
                <a:solidFill>
                  <a:schemeClr val="bg1"/>
                </a:solidFill>
              </a:rPr>
              <a:t>antara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pemerintah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masyarakat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sebagai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instrumen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dasar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mengembangkan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prinsip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akuntabilitas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dari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praktek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pemerintahan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Keterlibatan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masyarakat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akuntabilitas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sosial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sangat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diperlukan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signifikan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Sebab</a:t>
            </a:r>
            <a:r>
              <a:rPr lang="en-US" dirty="0">
                <a:solidFill>
                  <a:schemeClr val="bg1"/>
                </a:solidFill>
              </a:rPr>
              <a:t>, inti </a:t>
            </a:r>
            <a:r>
              <a:rPr lang="en-US" dirty="0" err="1">
                <a:solidFill>
                  <a:schemeClr val="bg1"/>
                </a:solidFill>
              </a:rPr>
              <a:t>dari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kontrak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sosial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adalah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adanya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partisipasi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masyarakat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memastikan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implementasi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prinsip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akuntabilitas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setiap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kebijakan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penganggaran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pelayanan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publik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2294216" y="495609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1600" i="1" dirty="0"/>
              <a:t>Pusat Telaah dan Informasi Regional (PATTIRO)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63459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75764" y="2141357"/>
            <a:ext cx="587276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>
                <a:solidFill>
                  <a:schemeClr val="bg1"/>
                </a:solidFill>
              </a:rPr>
              <a:t>Unsur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</a:rPr>
              <a:t>penting</a:t>
            </a:r>
            <a:r>
              <a:rPr lang="en-US" sz="3200" dirty="0" smtClean="0">
                <a:solidFill>
                  <a:schemeClr val="bg1"/>
                </a:solidFill>
              </a:rPr>
              <a:t>:</a:t>
            </a:r>
          </a:p>
          <a:p>
            <a:pPr marL="342900" indent="-342900"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Kontrak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sosial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antara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pemerintah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masyarakat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Pelibatan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masyarakat</a:t>
            </a: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Bisa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diinisiasi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didukung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oleh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masyarakat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atau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pemerintah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atau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keduanya</a:t>
            </a: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Biasanya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lahir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dari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dorongan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kebutuhan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Sifatnya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dari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bawah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atas</a:t>
            </a: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Dalam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setiap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kebijakan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penganggaran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pelayanan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publik</a:t>
            </a: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1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75764" y="2751890"/>
            <a:ext cx="587276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>
                <a:solidFill>
                  <a:schemeClr val="bg1"/>
                </a:solidFill>
              </a:rPr>
              <a:t>Pelibatan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</a:rPr>
              <a:t>masyarakat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adalah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kunci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Akuntabilitas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Sosial</a:t>
            </a:r>
            <a:r>
              <a:rPr lang="en-US" sz="3200" dirty="0" smtClean="0">
                <a:solidFill>
                  <a:schemeClr val="bg1"/>
                </a:solidFill>
              </a:rPr>
              <a:t>. </a:t>
            </a:r>
            <a:r>
              <a:rPr lang="en-US" sz="3200" dirty="0" err="1" smtClean="0">
                <a:solidFill>
                  <a:schemeClr val="bg1"/>
                </a:solidFill>
              </a:rPr>
              <a:t>Tapi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</a:rPr>
              <a:t>seperti</a:t>
            </a:r>
            <a:r>
              <a:rPr lang="en-US" sz="3200" dirty="0" smtClean="0">
                <a:solidFill>
                  <a:schemeClr val="bg1"/>
                </a:solidFill>
              </a:rPr>
              <a:t> APA?</a:t>
            </a: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15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38" y="253619"/>
            <a:ext cx="3362325" cy="42386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0978" y="1667749"/>
            <a:ext cx="4972050" cy="4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58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421" y="285749"/>
            <a:ext cx="4991100" cy="3143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4128" y="2908040"/>
            <a:ext cx="5124450" cy="329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44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155" y="1526030"/>
            <a:ext cx="7635897" cy="3616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08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Input 23"/>
          <p:cNvSpPr/>
          <p:nvPr/>
        </p:nvSpPr>
        <p:spPr>
          <a:xfrm rot="16200000" flipH="1" flipV="1">
            <a:off x="383147" y="-383148"/>
            <a:ext cx="6858001" cy="76242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33 w 10000"/>
              <a:gd name="connsiteY3" fmla="*/ 8558 h 10000"/>
              <a:gd name="connsiteX4" fmla="*/ 0 w 10000"/>
              <a:gd name="connsiteY4" fmla="*/ 2000 h 10000"/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8743 h 10000"/>
              <a:gd name="connsiteX4" fmla="*/ 0 w 10000"/>
              <a:gd name="connsiteY4" fmla="*/ 2000 h 10000"/>
              <a:gd name="connsiteX0" fmla="*/ 0 w 10000"/>
              <a:gd name="connsiteY0" fmla="*/ 2000 h 8743"/>
              <a:gd name="connsiteX1" fmla="*/ 10000 w 10000"/>
              <a:gd name="connsiteY1" fmla="*/ 0 h 8743"/>
              <a:gd name="connsiteX2" fmla="*/ 9984 w 10000"/>
              <a:gd name="connsiteY2" fmla="*/ 7698 h 8743"/>
              <a:gd name="connsiteX3" fmla="*/ 0 w 10000"/>
              <a:gd name="connsiteY3" fmla="*/ 8743 h 8743"/>
              <a:gd name="connsiteX4" fmla="*/ 0 w 10000"/>
              <a:gd name="connsiteY4" fmla="*/ 2000 h 8743"/>
              <a:gd name="connsiteX0" fmla="*/ 0 w 10001"/>
              <a:gd name="connsiteY0" fmla="*/ 2288 h 10015"/>
              <a:gd name="connsiteX1" fmla="*/ 10000 w 10001"/>
              <a:gd name="connsiteY1" fmla="*/ 0 h 10015"/>
              <a:gd name="connsiteX2" fmla="*/ 10000 w 10001"/>
              <a:gd name="connsiteY2" fmla="*/ 10015 h 10015"/>
              <a:gd name="connsiteX3" fmla="*/ 0 w 10001"/>
              <a:gd name="connsiteY3" fmla="*/ 10000 h 10015"/>
              <a:gd name="connsiteX4" fmla="*/ 0 w 10001"/>
              <a:gd name="connsiteY4" fmla="*/ 2288 h 10015"/>
              <a:gd name="connsiteX0" fmla="*/ 0 w 10001"/>
              <a:gd name="connsiteY0" fmla="*/ 2288 h 11651"/>
              <a:gd name="connsiteX1" fmla="*/ 10000 w 10001"/>
              <a:gd name="connsiteY1" fmla="*/ 0 h 11651"/>
              <a:gd name="connsiteX2" fmla="*/ 10000 w 10001"/>
              <a:gd name="connsiteY2" fmla="*/ 10015 h 11651"/>
              <a:gd name="connsiteX3" fmla="*/ 19 w 10001"/>
              <a:gd name="connsiteY3" fmla="*/ 11651 h 11651"/>
              <a:gd name="connsiteX4" fmla="*/ 0 w 10001"/>
              <a:gd name="connsiteY4" fmla="*/ 2288 h 11651"/>
              <a:gd name="connsiteX0" fmla="*/ 0 w 10000"/>
              <a:gd name="connsiteY0" fmla="*/ 2288 h 11651"/>
              <a:gd name="connsiteX1" fmla="*/ 10000 w 10000"/>
              <a:gd name="connsiteY1" fmla="*/ 0 h 11651"/>
              <a:gd name="connsiteX2" fmla="*/ 9981 w 10000"/>
              <a:gd name="connsiteY2" fmla="*/ 11649 h 11651"/>
              <a:gd name="connsiteX3" fmla="*/ 19 w 10000"/>
              <a:gd name="connsiteY3" fmla="*/ 11651 h 11651"/>
              <a:gd name="connsiteX4" fmla="*/ 0 w 10000"/>
              <a:gd name="connsiteY4" fmla="*/ 2288 h 11651"/>
              <a:gd name="connsiteX0" fmla="*/ 370 w 10370"/>
              <a:gd name="connsiteY0" fmla="*/ 2288 h 11923"/>
              <a:gd name="connsiteX1" fmla="*/ 10370 w 10370"/>
              <a:gd name="connsiteY1" fmla="*/ 0 h 11923"/>
              <a:gd name="connsiteX2" fmla="*/ 10351 w 10370"/>
              <a:gd name="connsiteY2" fmla="*/ 11649 h 11923"/>
              <a:gd name="connsiteX3" fmla="*/ 0 w 10370"/>
              <a:gd name="connsiteY3" fmla="*/ 11923 h 11923"/>
              <a:gd name="connsiteX4" fmla="*/ 370 w 10370"/>
              <a:gd name="connsiteY4" fmla="*/ 2288 h 11923"/>
              <a:gd name="connsiteX0" fmla="*/ 0 w 10000"/>
              <a:gd name="connsiteY0" fmla="*/ 2288 h 11649"/>
              <a:gd name="connsiteX1" fmla="*/ 10000 w 10000"/>
              <a:gd name="connsiteY1" fmla="*/ 0 h 11649"/>
              <a:gd name="connsiteX2" fmla="*/ 9981 w 10000"/>
              <a:gd name="connsiteY2" fmla="*/ 11649 h 11649"/>
              <a:gd name="connsiteX3" fmla="*/ 555 w 10000"/>
              <a:gd name="connsiteY3" fmla="*/ 11123 h 11649"/>
              <a:gd name="connsiteX4" fmla="*/ 0 w 10000"/>
              <a:gd name="connsiteY4" fmla="*/ 2288 h 11649"/>
              <a:gd name="connsiteX0" fmla="*/ 19 w 10019"/>
              <a:gd name="connsiteY0" fmla="*/ 2288 h 11649"/>
              <a:gd name="connsiteX1" fmla="*/ 10019 w 10019"/>
              <a:gd name="connsiteY1" fmla="*/ 0 h 11649"/>
              <a:gd name="connsiteX2" fmla="*/ 10000 w 10019"/>
              <a:gd name="connsiteY2" fmla="*/ 11649 h 11649"/>
              <a:gd name="connsiteX3" fmla="*/ 0 w 10019"/>
              <a:gd name="connsiteY3" fmla="*/ 11634 h 11649"/>
              <a:gd name="connsiteX4" fmla="*/ 19 w 10019"/>
              <a:gd name="connsiteY4" fmla="*/ 2288 h 1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9" h="11649">
                <a:moveTo>
                  <a:pt x="19" y="2288"/>
                </a:moveTo>
                <a:lnTo>
                  <a:pt x="10019" y="0"/>
                </a:lnTo>
                <a:cubicBezTo>
                  <a:pt x="10014" y="2935"/>
                  <a:pt x="10005" y="8714"/>
                  <a:pt x="10000" y="11649"/>
                </a:cubicBezTo>
                <a:lnTo>
                  <a:pt x="0" y="11634"/>
                </a:lnTo>
                <a:cubicBezTo>
                  <a:pt x="-6" y="8513"/>
                  <a:pt x="25" y="5409"/>
                  <a:pt x="19" y="22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97003" y="805936"/>
            <a:ext cx="4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latin typeface="Gill Sans MT" panose="020B0502020104020203" pitchFamily="34" charset="0"/>
              </a:rPr>
              <a:t>Advocacy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85" y="0"/>
            <a:ext cx="2520701" cy="99060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983" y="1493580"/>
            <a:ext cx="7591425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51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3646</TotalTime>
  <Words>953</Words>
  <Application>Microsoft Office PowerPoint</Application>
  <PresentationFormat>On-screen Show (4:3)</PresentationFormat>
  <Paragraphs>82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Gill Sans MT</vt:lpstr>
      <vt:lpstr>Office Theme</vt:lpstr>
      <vt:lpstr>AKUNTABILITAS SOSIAL DALAM SITUASI WABAH COVID-19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ADVOCACY Kerangka kerja dan Strategi</dc:title>
  <dc:creator>Lovely Drias</dc:creator>
  <cp:lastModifiedBy>Drias - Wahana Visi Indonesia</cp:lastModifiedBy>
  <cp:revision>68</cp:revision>
  <dcterms:created xsi:type="dcterms:W3CDTF">2019-10-29T08:02:25Z</dcterms:created>
  <dcterms:modified xsi:type="dcterms:W3CDTF">2020-04-01T08:39:54Z</dcterms:modified>
</cp:coreProperties>
</file>