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147373749" r:id="rId2"/>
    <p:sldId id="2147373746" r:id="rId3"/>
    <p:sldId id="2147373747" r:id="rId4"/>
    <p:sldId id="2147373748" r:id="rId5"/>
    <p:sldId id="2147373757" r:id="rId6"/>
    <p:sldId id="2147373758" r:id="rId7"/>
    <p:sldId id="2147373750" r:id="rId8"/>
    <p:sldId id="2147373752" r:id="rId9"/>
    <p:sldId id="2147373754" r:id="rId10"/>
    <p:sldId id="2147373756" r:id="rId11"/>
    <p:sldId id="214737375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>
    <p:extLst>
      <p:ext uri="{19B8F6BF-5375-455C-9EA6-DF929625EA0E}">
        <p15:presenceInfo xmlns:p15="http://schemas.microsoft.com/office/powerpoint/2012/main" userId="H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CCFFCC"/>
    <a:srgbClr val="FDEADA"/>
    <a:srgbClr val="FFCCCC"/>
    <a:srgbClr val="CCECFF"/>
    <a:srgbClr val="3333CC"/>
    <a:srgbClr val="7370D1"/>
    <a:srgbClr val="0000FF"/>
    <a:srgbClr val="FFC000"/>
    <a:srgbClr val="FF9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37" autoAdjust="0"/>
    <p:restoredTop sz="94291" autoAdjust="0"/>
  </p:normalViewPr>
  <p:slideViewPr>
    <p:cSldViewPr snapToGrid="0">
      <p:cViewPr varScale="1">
        <p:scale>
          <a:sx n="82" d="100"/>
          <a:sy n="82" d="100"/>
        </p:scale>
        <p:origin x="480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2872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C13EBE-076A-4F11-A2B1-564AE27482C5}" type="doc">
      <dgm:prSet loTypeId="urn:microsoft.com/office/officeart/2005/8/layout/defaul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ID"/>
        </a:p>
      </dgm:t>
    </dgm:pt>
    <dgm:pt modelId="{CA777FA9-2326-4B3E-B42B-BB6C8C2BFDF6}">
      <dgm:prSet custT="1"/>
      <dgm:spPr/>
      <dgm:t>
        <a:bodyPr/>
        <a:lstStyle/>
        <a:p>
          <a:r>
            <a:rPr lang="en-ID" sz="1400" dirty="0" err="1"/>
            <a:t>Direktorat</a:t>
          </a:r>
          <a:r>
            <a:rPr lang="en-ID" sz="1400" dirty="0"/>
            <a:t> Tata Ruang, dan </a:t>
          </a:r>
          <a:r>
            <a:rPr lang="en-ID" sz="1400" dirty="0" err="1"/>
            <a:t>Penanggulangan</a:t>
          </a:r>
          <a:r>
            <a:rPr lang="en-ID" sz="1400" dirty="0"/>
            <a:t> </a:t>
          </a:r>
          <a:r>
            <a:rPr lang="en-ID" sz="1400" dirty="0" err="1"/>
            <a:t>Bencana</a:t>
          </a:r>
          <a:endParaRPr lang="en-ID" sz="1400" dirty="0"/>
        </a:p>
        <a:p>
          <a:endParaRPr lang="en-US" sz="1400" dirty="0"/>
        </a:p>
        <a:p>
          <a:endParaRPr lang="en-US" sz="1400" dirty="0"/>
        </a:p>
        <a:p>
          <a:r>
            <a:rPr lang="en-US" sz="1400" dirty="0" err="1"/>
            <a:t>Direktorat</a:t>
          </a:r>
          <a:r>
            <a:rPr lang="en-US" sz="1400" dirty="0"/>
            <a:t> Tata Ruang, </a:t>
          </a:r>
          <a:r>
            <a:rPr lang="en-US" sz="1400" dirty="0" err="1"/>
            <a:t>Pertanahan</a:t>
          </a:r>
          <a:r>
            <a:rPr lang="en-US" sz="1400" dirty="0"/>
            <a:t>, dan </a:t>
          </a:r>
          <a:r>
            <a:rPr lang="en-US" sz="1400" dirty="0" err="1"/>
            <a:t>Penanggulangan</a:t>
          </a:r>
          <a:r>
            <a:rPr lang="en-US" sz="1400" dirty="0"/>
            <a:t> </a:t>
          </a:r>
          <a:r>
            <a:rPr lang="en-US" sz="1400" dirty="0" err="1"/>
            <a:t>Bencana</a:t>
          </a:r>
          <a:endParaRPr lang="en-ID" sz="1400" dirty="0"/>
        </a:p>
      </dgm:t>
    </dgm:pt>
    <dgm:pt modelId="{598EA382-A642-40A1-9707-182E6ABB49BF}" type="parTrans" cxnId="{7F6928BD-0326-4E5B-BF3B-A5E6AF817F3B}">
      <dgm:prSet/>
      <dgm:spPr/>
      <dgm:t>
        <a:bodyPr/>
        <a:lstStyle/>
        <a:p>
          <a:endParaRPr lang="en-ID"/>
        </a:p>
      </dgm:t>
    </dgm:pt>
    <dgm:pt modelId="{02C5FCB7-E068-4633-9483-11B982D4A60F}" type="sibTrans" cxnId="{7F6928BD-0326-4E5B-BF3B-A5E6AF817F3B}">
      <dgm:prSet/>
      <dgm:spPr/>
      <dgm:t>
        <a:bodyPr/>
        <a:lstStyle/>
        <a:p>
          <a:endParaRPr lang="en-ID"/>
        </a:p>
      </dgm:t>
    </dgm:pt>
    <dgm:pt modelId="{1C21A7DB-FA61-4103-BE8A-CFA53D086811}">
      <dgm:prSet custT="1"/>
      <dgm:spPr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F7964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53340" tIns="53340" rIns="53340" bIns="53340" numCol="1" spcCol="1270" anchor="ctr" anchorCtr="0"/>
        <a:lstStyle/>
        <a:p>
          <a:pPr marL="0"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Direktorat</a:t>
          </a:r>
          <a:r>
            <a:rPr lang="en-ID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 </a:t>
          </a:r>
          <a:r>
            <a:rPr lang="en-ID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Pengembangan</a:t>
          </a:r>
          <a:r>
            <a:rPr lang="en-ID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 Usaha Kecil, </a:t>
          </a:r>
          <a:r>
            <a:rPr lang="en-ID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Menengah</a:t>
          </a:r>
          <a:r>
            <a:rPr lang="en-ID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, dan </a:t>
          </a:r>
          <a:r>
            <a:rPr lang="en-ID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Koperasi</a:t>
          </a:r>
          <a:endParaRPr lang="en-ID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/>
            <a:ea typeface="+mn-ea"/>
            <a:cs typeface="+mn-cs"/>
          </a:endParaRPr>
        </a:p>
        <a:p>
          <a:pPr marL="0"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/>
            <a:ea typeface="+mn-ea"/>
            <a:cs typeface="+mn-cs"/>
          </a:endParaRPr>
        </a:p>
        <a:p>
          <a:pPr marL="0"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Direktorat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 </a:t>
          </a: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Pengembangan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 Usaha </a:t>
          </a: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Mikro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, Kecil, </a:t>
          </a: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Menengah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, dan </a:t>
          </a: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Koperasi</a:t>
          </a:r>
          <a:endParaRPr lang="en-ID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/>
            <a:ea typeface="+mn-ea"/>
            <a:cs typeface="+mn-cs"/>
          </a:endParaRPr>
        </a:p>
      </dgm:t>
    </dgm:pt>
    <dgm:pt modelId="{907D1273-7546-48F0-9589-102E5006D046}" type="parTrans" cxnId="{65A85C83-C278-4966-A8A0-DCEE4AC41380}">
      <dgm:prSet/>
      <dgm:spPr/>
      <dgm:t>
        <a:bodyPr/>
        <a:lstStyle/>
        <a:p>
          <a:endParaRPr lang="en-ID"/>
        </a:p>
      </dgm:t>
    </dgm:pt>
    <dgm:pt modelId="{6EB6E05C-BEE3-4E7A-9AAD-4D3FC6E5D893}" type="sibTrans" cxnId="{65A85C83-C278-4966-A8A0-DCEE4AC41380}">
      <dgm:prSet/>
      <dgm:spPr/>
      <dgm:t>
        <a:bodyPr/>
        <a:lstStyle/>
        <a:p>
          <a:endParaRPr lang="en-ID"/>
        </a:p>
      </dgm:t>
    </dgm:pt>
    <dgm:pt modelId="{181E34FA-0465-43B9-84BB-77524112C7CF}">
      <dgm:prSet custT="1"/>
      <dgm:spPr/>
      <dgm:t>
        <a:bodyPr/>
        <a:lstStyle/>
        <a:p>
          <a:r>
            <a:rPr lang="en-ID" sz="1400" dirty="0" err="1"/>
            <a:t>Direktorat</a:t>
          </a:r>
          <a:r>
            <a:rPr lang="en-ID" sz="1400" dirty="0"/>
            <a:t> </a:t>
          </a:r>
          <a:r>
            <a:rPr lang="en-ID" sz="1400" dirty="0" err="1"/>
            <a:t>Pengairan</a:t>
          </a:r>
          <a:r>
            <a:rPr lang="en-ID" sz="1400" dirty="0"/>
            <a:t> dan </a:t>
          </a:r>
          <a:r>
            <a:rPr lang="en-ID" sz="1400" dirty="0" err="1"/>
            <a:t>Irigasi</a:t>
          </a:r>
          <a:endParaRPr lang="en-ID" sz="1400" dirty="0"/>
        </a:p>
        <a:p>
          <a:endParaRPr lang="en-ID" sz="1400" dirty="0"/>
        </a:p>
        <a:p>
          <a:endParaRPr lang="en-ID" sz="1400" dirty="0"/>
        </a:p>
        <a:p>
          <a:endParaRPr lang="en-US" sz="1400" dirty="0"/>
        </a:p>
        <a:p>
          <a:r>
            <a:rPr lang="en-US" sz="1400" dirty="0" err="1"/>
            <a:t>Direktorat</a:t>
          </a:r>
          <a:r>
            <a:rPr lang="en-US" sz="1400" dirty="0"/>
            <a:t> </a:t>
          </a:r>
          <a:r>
            <a:rPr lang="en-US" sz="1400" dirty="0" err="1"/>
            <a:t>Sumber</a:t>
          </a:r>
          <a:r>
            <a:rPr lang="en-US" sz="1400" dirty="0"/>
            <a:t> </a:t>
          </a:r>
          <a:r>
            <a:rPr lang="en-US" sz="1400" dirty="0" err="1"/>
            <a:t>Daya</a:t>
          </a:r>
          <a:r>
            <a:rPr lang="en-US" sz="1400" dirty="0"/>
            <a:t> Air</a:t>
          </a:r>
          <a:endParaRPr lang="en-ID" sz="1400" dirty="0"/>
        </a:p>
      </dgm:t>
    </dgm:pt>
    <dgm:pt modelId="{3401972B-035B-434F-8310-83CB834AE473}" type="parTrans" cxnId="{80572B91-29B9-407B-8E61-46C69C1248B4}">
      <dgm:prSet/>
      <dgm:spPr/>
      <dgm:t>
        <a:bodyPr/>
        <a:lstStyle/>
        <a:p>
          <a:endParaRPr lang="en-ID"/>
        </a:p>
      </dgm:t>
    </dgm:pt>
    <dgm:pt modelId="{98AB991D-7FD8-46CE-852A-FAECAAA8AF36}" type="sibTrans" cxnId="{80572B91-29B9-407B-8E61-46C69C1248B4}">
      <dgm:prSet/>
      <dgm:spPr/>
      <dgm:t>
        <a:bodyPr/>
        <a:lstStyle/>
        <a:p>
          <a:endParaRPr lang="en-ID"/>
        </a:p>
      </dgm:t>
    </dgm:pt>
    <dgm:pt modelId="{5ABD85BA-48FD-4085-9421-C38F85E7B50B}">
      <dgm:prSet custT="1"/>
      <dgm:spPr/>
      <dgm:t>
        <a:bodyPr/>
        <a:lstStyle/>
        <a:p>
          <a:r>
            <a:rPr lang="en-ID" sz="1400" dirty="0" err="1"/>
            <a:t>Direktorat</a:t>
          </a:r>
          <a:r>
            <a:rPr lang="en-ID" sz="1400" dirty="0"/>
            <a:t> </a:t>
          </a:r>
          <a:r>
            <a:rPr lang="en-ID" sz="1400" dirty="0" err="1"/>
            <a:t>Perumahan</a:t>
          </a:r>
          <a:r>
            <a:rPr lang="en-ID" sz="1400" dirty="0"/>
            <a:t> dan </a:t>
          </a:r>
          <a:r>
            <a:rPr lang="en-ID" sz="1400" dirty="0" err="1"/>
            <a:t>Permukiman</a:t>
          </a:r>
          <a:endParaRPr lang="en-ID" sz="1400" dirty="0"/>
        </a:p>
        <a:p>
          <a:endParaRPr lang="en-US" sz="1400" dirty="0"/>
        </a:p>
        <a:p>
          <a:endParaRPr lang="en-US" sz="1400" dirty="0"/>
        </a:p>
        <a:p>
          <a:endParaRPr lang="en-US" sz="1400" dirty="0"/>
        </a:p>
        <a:p>
          <a:r>
            <a:rPr lang="en-US" sz="1400" dirty="0" err="1"/>
            <a:t>Direktorat</a:t>
          </a:r>
          <a:r>
            <a:rPr lang="en-US" sz="1400" dirty="0"/>
            <a:t> </a:t>
          </a:r>
          <a:r>
            <a:rPr lang="en-US" sz="1400" dirty="0" err="1"/>
            <a:t>Perumahan</a:t>
          </a:r>
          <a:r>
            <a:rPr lang="en-US" sz="1400" dirty="0"/>
            <a:t> dan Kawasan </a:t>
          </a:r>
          <a:r>
            <a:rPr lang="en-US" sz="1400" dirty="0" err="1"/>
            <a:t>Permukiman</a:t>
          </a:r>
          <a:endParaRPr lang="en-ID" sz="1400" dirty="0"/>
        </a:p>
      </dgm:t>
    </dgm:pt>
    <dgm:pt modelId="{19D18C7A-1B97-44FC-99D0-2ABD46FB24B7}" type="parTrans" cxnId="{7FEAB233-831A-48BF-8431-AF38AA19857C}">
      <dgm:prSet/>
      <dgm:spPr/>
      <dgm:t>
        <a:bodyPr/>
        <a:lstStyle/>
        <a:p>
          <a:endParaRPr lang="en-ID"/>
        </a:p>
      </dgm:t>
    </dgm:pt>
    <dgm:pt modelId="{F299266E-9FEA-4489-B08C-94BCBE165715}" type="sibTrans" cxnId="{7FEAB233-831A-48BF-8431-AF38AA19857C}">
      <dgm:prSet/>
      <dgm:spPr/>
      <dgm:t>
        <a:bodyPr/>
        <a:lstStyle/>
        <a:p>
          <a:endParaRPr lang="en-ID"/>
        </a:p>
      </dgm:t>
    </dgm:pt>
    <dgm:pt modelId="{E7D73A26-F8C2-4688-817E-74D5DBC53472}">
      <dgm:prSet custT="1"/>
      <dgm:spPr/>
      <dgm:t>
        <a:bodyPr/>
        <a:lstStyle/>
        <a:p>
          <a:r>
            <a:rPr lang="en-ID" sz="1400" dirty="0" err="1"/>
            <a:t>Direktorat</a:t>
          </a:r>
          <a:r>
            <a:rPr lang="en-ID" sz="1400" dirty="0"/>
            <a:t> </a:t>
          </a:r>
          <a:r>
            <a:rPr lang="en-ID" sz="1400" dirty="0" err="1"/>
            <a:t>Aparatur</a:t>
          </a:r>
          <a:r>
            <a:rPr lang="en-ID" sz="1400" dirty="0"/>
            <a:t> Negara</a:t>
          </a:r>
        </a:p>
        <a:p>
          <a:endParaRPr lang="en-ID" sz="1400" dirty="0"/>
        </a:p>
        <a:p>
          <a:endParaRPr lang="en-US" sz="1400" dirty="0"/>
        </a:p>
        <a:p>
          <a:endParaRPr lang="en-US" sz="1400" dirty="0"/>
        </a:p>
        <a:p>
          <a:r>
            <a:rPr lang="en-US" sz="1400" dirty="0" err="1"/>
            <a:t>Direktorat</a:t>
          </a:r>
          <a:r>
            <a:rPr lang="en-US" sz="1400" dirty="0"/>
            <a:t> </a:t>
          </a:r>
          <a:r>
            <a:rPr lang="en-US" sz="1400" dirty="0" err="1"/>
            <a:t>Aparatur</a:t>
          </a:r>
          <a:r>
            <a:rPr lang="en-US" sz="1400" dirty="0"/>
            <a:t> Negara dan </a:t>
          </a:r>
          <a:r>
            <a:rPr lang="en-US" sz="1400" dirty="0" err="1"/>
            <a:t>Transformasi</a:t>
          </a:r>
          <a:r>
            <a:rPr lang="en-US" sz="1400" dirty="0"/>
            <a:t> </a:t>
          </a:r>
          <a:r>
            <a:rPr lang="en-US" sz="1400" dirty="0" err="1"/>
            <a:t>Birokrasi</a:t>
          </a:r>
          <a:endParaRPr lang="en-ID" sz="1400" dirty="0"/>
        </a:p>
      </dgm:t>
    </dgm:pt>
    <dgm:pt modelId="{5BFB879D-7018-4E40-9AE3-42974589D0DC}" type="parTrans" cxnId="{453070A4-8A3A-4193-B555-14079FCEAFAC}">
      <dgm:prSet/>
      <dgm:spPr/>
      <dgm:t>
        <a:bodyPr/>
        <a:lstStyle/>
        <a:p>
          <a:endParaRPr lang="en-ID"/>
        </a:p>
      </dgm:t>
    </dgm:pt>
    <dgm:pt modelId="{C176020E-3ED7-472E-8B56-9948D0F98976}" type="sibTrans" cxnId="{453070A4-8A3A-4193-B555-14079FCEAFAC}">
      <dgm:prSet/>
      <dgm:spPr/>
      <dgm:t>
        <a:bodyPr/>
        <a:lstStyle/>
        <a:p>
          <a:endParaRPr lang="en-ID"/>
        </a:p>
      </dgm:t>
    </dgm:pt>
    <dgm:pt modelId="{91EADE47-8DE9-44DC-B736-7BA095EE6407}">
      <dgm:prSet custT="1"/>
      <dgm:spPr/>
      <dgm:t>
        <a:bodyPr/>
        <a:lstStyle/>
        <a:p>
          <a:r>
            <a:rPr lang="sv-SE" sz="1400" dirty="0"/>
            <a:t>Direktorat Kerja Sama Pendanaan Bilateral</a:t>
          </a:r>
        </a:p>
        <a:p>
          <a:endParaRPr lang="sv-SE" sz="1400" dirty="0"/>
        </a:p>
        <a:p>
          <a:endParaRPr lang="en-US" sz="1400" dirty="0"/>
        </a:p>
        <a:p>
          <a:r>
            <a:rPr lang="en-US" sz="1400" dirty="0" err="1"/>
            <a:t>Direktorat</a:t>
          </a:r>
          <a:r>
            <a:rPr lang="en-US" sz="1400" dirty="0"/>
            <a:t> </a:t>
          </a:r>
          <a:r>
            <a:rPr lang="en-US" sz="1400" dirty="0" err="1"/>
            <a:t>Pendanaan</a:t>
          </a:r>
          <a:r>
            <a:rPr lang="en-US" sz="1400" dirty="0"/>
            <a:t> Bilateral</a:t>
          </a:r>
          <a:endParaRPr lang="en-ID" sz="1400" dirty="0"/>
        </a:p>
      </dgm:t>
    </dgm:pt>
    <dgm:pt modelId="{6CC862CB-1ACA-4585-987A-6FDBD169AB28}" type="parTrans" cxnId="{19E40DB1-04BA-4CAD-934A-126F1426FC0C}">
      <dgm:prSet/>
      <dgm:spPr/>
      <dgm:t>
        <a:bodyPr/>
        <a:lstStyle/>
        <a:p>
          <a:endParaRPr lang="en-ID"/>
        </a:p>
      </dgm:t>
    </dgm:pt>
    <dgm:pt modelId="{EDAADBB1-E682-4C1B-9835-DB2DB767B848}" type="sibTrans" cxnId="{19E40DB1-04BA-4CAD-934A-126F1426FC0C}">
      <dgm:prSet/>
      <dgm:spPr/>
      <dgm:t>
        <a:bodyPr/>
        <a:lstStyle/>
        <a:p>
          <a:endParaRPr lang="en-ID"/>
        </a:p>
      </dgm:t>
    </dgm:pt>
    <dgm:pt modelId="{CB83E9FB-5FBF-4B07-9E47-D4A9FD62537A}">
      <dgm:prSet custT="1"/>
      <dgm:spPr/>
      <dgm:t>
        <a:bodyPr/>
        <a:lstStyle/>
        <a:p>
          <a:r>
            <a:rPr lang="fi-FI" sz="1400" dirty="0"/>
            <a:t>Direktorat Kerja Sama Pendanaan Multilateral</a:t>
          </a:r>
        </a:p>
        <a:p>
          <a:endParaRPr lang="fi-FI" sz="1400" dirty="0"/>
        </a:p>
        <a:p>
          <a:endParaRPr lang="en-US" sz="1400" dirty="0"/>
        </a:p>
        <a:p>
          <a:r>
            <a:rPr lang="en-US" sz="1400" dirty="0" err="1"/>
            <a:t>Direktorat</a:t>
          </a:r>
          <a:r>
            <a:rPr lang="en-US" sz="1400" dirty="0"/>
            <a:t> </a:t>
          </a:r>
          <a:r>
            <a:rPr lang="en-US" sz="1400" dirty="0" err="1"/>
            <a:t>Pendanaan</a:t>
          </a:r>
          <a:r>
            <a:rPr lang="en-US" sz="1400" dirty="0"/>
            <a:t> Multilateral</a:t>
          </a:r>
          <a:endParaRPr lang="en-ID" sz="1400" dirty="0"/>
        </a:p>
      </dgm:t>
    </dgm:pt>
    <dgm:pt modelId="{0F620E05-EDC6-4886-9435-F9F8FC0AC53A}" type="parTrans" cxnId="{FBA9CFFF-50F0-4E4B-A4BE-B885C3BACB8B}">
      <dgm:prSet/>
      <dgm:spPr/>
      <dgm:t>
        <a:bodyPr/>
        <a:lstStyle/>
        <a:p>
          <a:endParaRPr lang="en-ID"/>
        </a:p>
      </dgm:t>
    </dgm:pt>
    <dgm:pt modelId="{2F26A01A-027C-4B44-A871-0073407E287D}" type="sibTrans" cxnId="{FBA9CFFF-50F0-4E4B-A4BE-B885C3BACB8B}">
      <dgm:prSet/>
      <dgm:spPr/>
      <dgm:t>
        <a:bodyPr/>
        <a:lstStyle/>
        <a:p>
          <a:endParaRPr lang="en-ID"/>
        </a:p>
      </dgm:t>
    </dgm:pt>
    <dgm:pt modelId="{0E29ACF2-44F8-4D8B-8DBC-E08FEAEE5491}">
      <dgm:prSet custT="1"/>
      <dgm:spPr/>
      <dgm:t>
        <a:bodyPr/>
        <a:lstStyle/>
        <a:p>
          <a:r>
            <a:rPr lang="en-ID" sz="1400" dirty="0"/>
            <a:t>Biro </a:t>
          </a:r>
          <a:r>
            <a:rPr lang="en-ID" sz="1400" dirty="0" err="1"/>
            <a:t>Hubungan</a:t>
          </a:r>
          <a:r>
            <a:rPr lang="en-ID" sz="1400" dirty="0"/>
            <a:t> Masyarakat, dan Tata Usaha </a:t>
          </a:r>
          <a:r>
            <a:rPr lang="en-ID" sz="1400" dirty="0" err="1"/>
            <a:t>Pimpinan</a:t>
          </a:r>
          <a:endParaRPr lang="en-ID" sz="1400" dirty="0"/>
        </a:p>
        <a:p>
          <a:endParaRPr lang="en-ID" sz="1400" dirty="0"/>
        </a:p>
        <a:p>
          <a:endParaRPr lang="en-US" sz="1400" dirty="0"/>
        </a:p>
        <a:p>
          <a:r>
            <a:rPr lang="en-US" sz="1400" dirty="0"/>
            <a:t>Biro </a:t>
          </a:r>
          <a:r>
            <a:rPr lang="en-US" sz="1400" dirty="0" err="1"/>
            <a:t>Hubungan</a:t>
          </a:r>
          <a:r>
            <a:rPr lang="en-US" sz="1400" dirty="0"/>
            <a:t> Masyarakat, </a:t>
          </a:r>
          <a:r>
            <a:rPr lang="en-US" sz="1400" dirty="0" err="1"/>
            <a:t>Kearsipan</a:t>
          </a:r>
          <a:r>
            <a:rPr lang="en-US" sz="1400" dirty="0"/>
            <a:t>, dan Tata Usaha </a:t>
          </a:r>
          <a:r>
            <a:rPr lang="en-US" sz="1400" dirty="0" err="1"/>
            <a:t>Pimpinan</a:t>
          </a:r>
          <a:endParaRPr lang="en-ID" sz="1400" dirty="0"/>
        </a:p>
      </dgm:t>
    </dgm:pt>
    <dgm:pt modelId="{C5CA1454-BD1F-4AB4-99DF-ADEE11097EE1}" type="parTrans" cxnId="{2E25C569-506C-4041-B4E9-4737C78FE6AE}">
      <dgm:prSet/>
      <dgm:spPr/>
      <dgm:t>
        <a:bodyPr/>
        <a:lstStyle/>
        <a:p>
          <a:endParaRPr lang="en-ID"/>
        </a:p>
      </dgm:t>
    </dgm:pt>
    <dgm:pt modelId="{5CA8DEF1-B3AC-430C-B40B-7F07CEFF8CF7}" type="sibTrans" cxnId="{2E25C569-506C-4041-B4E9-4737C78FE6AE}">
      <dgm:prSet/>
      <dgm:spPr/>
      <dgm:t>
        <a:bodyPr/>
        <a:lstStyle/>
        <a:p>
          <a:endParaRPr lang="en-ID"/>
        </a:p>
      </dgm:t>
    </dgm:pt>
    <dgm:pt modelId="{17F646AC-1373-45D8-B2C8-777DF6A9D5FA}" type="pres">
      <dgm:prSet presAssocID="{82C13EBE-076A-4F11-A2B1-564AE27482C5}" presName="diagram" presStyleCnt="0">
        <dgm:presLayoutVars>
          <dgm:dir/>
          <dgm:resizeHandles val="exact"/>
        </dgm:presLayoutVars>
      </dgm:prSet>
      <dgm:spPr/>
    </dgm:pt>
    <dgm:pt modelId="{F927BA31-9075-48B8-8473-E7DE16791774}" type="pres">
      <dgm:prSet presAssocID="{CA777FA9-2326-4B3E-B42B-BB6C8C2BFDF6}" presName="node" presStyleLbl="node1" presStyleIdx="0" presStyleCnt="8" custScaleY="146265">
        <dgm:presLayoutVars>
          <dgm:bulletEnabled val="1"/>
        </dgm:presLayoutVars>
      </dgm:prSet>
      <dgm:spPr/>
    </dgm:pt>
    <dgm:pt modelId="{E295C807-BAF4-4AC0-987A-B22EA1462511}" type="pres">
      <dgm:prSet presAssocID="{02C5FCB7-E068-4633-9483-11B982D4A60F}" presName="sibTrans" presStyleCnt="0"/>
      <dgm:spPr/>
    </dgm:pt>
    <dgm:pt modelId="{2BC4BFC4-8E3E-46B8-9489-4826AC46F54C}" type="pres">
      <dgm:prSet presAssocID="{1C21A7DB-FA61-4103-BE8A-CFA53D086811}" presName="node" presStyleLbl="node1" presStyleIdx="1" presStyleCnt="8" custScaleY="142167">
        <dgm:presLayoutVars>
          <dgm:bulletEnabled val="1"/>
        </dgm:presLayoutVars>
      </dgm:prSet>
      <dgm:spPr>
        <a:xfrm>
          <a:off x="2507647" y="698601"/>
          <a:ext cx="2277070" cy="1366242"/>
        </a:xfrm>
        <a:prstGeom prst="rect">
          <a:avLst/>
        </a:prstGeom>
      </dgm:spPr>
    </dgm:pt>
    <dgm:pt modelId="{F11CCBC7-AD34-42DD-931B-638E83D093EC}" type="pres">
      <dgm:prSet presAssocID="{6EB6E05C-BEE3-4E7A-9AAD-4D3FC6E5D893}" presName="sibTrans" presStyleCnt="0"/>
      <dgm:spPr/>
    </dgm:pt>
    <dgm:pt modelId="{63EB1628-A686-4D45-9E43-304CDFB46EF2}" type="pres">
      <dgm:prSet presAssocID="{181E34FA-0465-43B9-84BB-77524112C7CF}" presName="node" presStyleLbl="node1" presStyleIdx="2" presStyleCnt="8" custScaleY="143533">
        <dgm:presLayoutVars>
          <dgm:bulletEnabled val="1"/>
        </dgm:presLayoutVars>
      </dgm:prSet>
      <dgm:spPr/>
    </dgm:pt>
    <dgm:pt modelId="{F4C528AB-6DEA-47DC-8CE7-4E68BE4DF27F}" type="pres">
      <dgm:prSet presAssocID="{98AB991D-7FD8-46CE-852A-FAECAAA8AF36}" presName="sibTrans" presStyleCnt="0"/>
      <dgm:spPr/>
    </dgm:pt>
    <dgm:pt modelId="{BDE2A0E1-B8C9-488F-B8E2-DBB90E375499}" type="pres">
      <dgm:prSet presAssocID="{5ABD85BA-48FD-4085-9421-C38F85E7B50B}" presName="node" presStyleLbl="node1" presStyleIdx="3" presStyleCnt="8" custScaleY="143533">
        <dgm:presLayoutVars>
          <dgm:bulletEnabled val="1"/>
        </dgm:presLayoutVars>
      </dgm:prSet>
      <dgm:spPr/>
    </dgm:pt>
    <dgm:pt modelId="{B1F98F05-0709-4A80-997F-EE6913974696}" type="pres">
      <dgm:prSet presAssocID="{F299266E-9FEA-4489-B08C-94BCBE165715}" presName="sibTrans" presStyleCnt="0"/>
      <dgm:spPr/>
    </dgm:pt>
    <dgm:pt modelId="{46356C81-D27E-4549-AAB4-19DF72719B4A}" type="pres">
      <dgm:prSet presAssocID="{E7D73A26-F8C2-4688-817E-74D5DBC53472}" presName="node" presStyleLbl="node1" presStyleIdx="4" presStyleCnt="8" custScaleY="154636">
        <dgm:presLayoutVars>
          <dgm:bulletEnabled val="1"/>
        </dgm:presLayoutVars>
      </dgm:prSet>
      <dgm:spPr/>
    </dgm:pt>
    <dgm:pt modelId="{78365600-1983-40AA-AC87-C5D6C5A9E7E1}" type="pres">
      <dgm:prSet presAssocID="{C176020E-3ED7-472E-8B56-9948D0F98976}" presName="sibTrans" presStyleCnt="0"/>
      <dgm:spPr/>
    </dgm:pt>
    <dgm:pt modelId="{8670AD79-C908-49DC-8789-19BAC6C71956}" type="pres">
      <dgm:prSet presAssocID="{91EADE47-8DE9-44DC-B736-7BA095EE6407}" presName="node" presStyleLbl="node1" presStyleIdx="5" presStyleCnt="8" custScaleY="151318">
        <dgm:presLayoutVars>
          <dgm:bulletEnabled val="1"/>
        </dgm:presLayoutVars>
      </dgm:prSet>
      <dgm:spPr/>
    </dgm:pt>
    <dgm:pt modelId="{B20B0AF6-C7B7-4161-AD39-27B5B0AD33E6}" type="pres">
      <dgm:prSet presAssocID="{EDAADBB1-E682-4C1B-9835-DB2DB767B848}" presName="sibTrans" presStyleCnt="0"/>
      <dgm:spPr/>
    </dgm:pt>
    <dgm:pt modelId="{9228C157-CA45-4A9A-BB6F-F4A09CD310F6}" type="pres">
      <dgm:prSet presAssocID="{CB83E9FB-5FBF-4B07-9E47-D4A9FD62537A}" presName="node" presStyleLbl="node1" presStyleIdx="6" presStyleCnt="8" custScaleY="149956">
        <dgm:presLayoutVars>
          <dgm:bulletEnabled val="1"/>
        </dgm:presLayoutVars>
      </dgm:prSet>
      <dgm:spPr/>
    </dgm:pt>
    <dgm:pt modelId="{B968E8B4-7DBB-4571-8693-6C67438153F8}" type="pres">
      <dgm:prSet presAssocID="{2F26A01A-027C-4B44-A871-0073407E287D}" presName="sibTrans" presStyleCnt="0"/>
      <dgm:spPr/>
    </dgm:pt>
    <dgm:pt modelId="{51F6CBE2-8E97-4675-9D4D-07F8035C7F46}" type="pres">
      <dgm:prSet presAssocID="{0E29ACF2-44F8-4D8B-8DBC-E08FEAEE5491}" presName="node" presStyleLbl="node1" presStyleIdx="7" presStyleCnt="8" custScaleY="147224">
        <dgm:presLayoutVars>
          <dgm:bulletEnabled val="1"/>
        </dgm:presLayoutVars>
      </dgm:prSet>
      <dgm:spPr/>
    </dgm:pt>
  </dgm:ptLst>
  <dgm:cxnLst>
    <dgm:cxn modelId="{DD81EE10-8660-40C3-B24B-801F782D2005}" type="presOf" srcId="{82C13EBE-076A-4F11-A2B1-564AE27482C5}" destId="{17F646AC-1373-45D8-B2C8-777DF6A9D5FA}" srcOrd="0" destOrd="0" presId="urn:microsoft.com/office/officeart/2005/8/layout/default"/>
    <dgm:cxn modelId="{A3F68A13-6942-4B43-9BB9-CD514953D736}" type="presOf" srcId="{91EADE47-8DE9-44DC-B736-7BA095EE6407}" destId="{8670AD79-C908-49DC-8789-19BAC6C71956}" srcOrd="0" destOrd="0" presId="urn:microsoft.com/office/officeart/2005/8/layout/default"/>
    <dgm:cxn modelId="{C9364024-7FF8-415B-9748-BFB4EFC36014}" type="presOf" srcId="{0E29ACF2-44F8-4D8B-8DBC-E08FEAEE5491}" destId="{51F6CBE2-8E97-4675-9D4D-07F8035C7F46}" srcOrd="0" destOrd="0" presId="urn:microsoft.com/office/officeart/2005/8/layout/default"/>
    <dgm:cxn modelId="{2C253F25-2E62-4FF5-8470-D7CB78346F21}" type="presOf" srcId="{1C21A7DB-FA61-4103-BE8A-CFA53D086811}" destId="{2BC4BFC4-8E3E-46B8-9489-4826AC46F54C}" srcOrd="0" destOrd="0" presId="urn:microsoft.com/office/officeart/2005/8/layout/default"/>
    <dgm:cxn modelId="{7FEAB233-831A-48BF-8431-AF38AA19857C}" srcId="{82C13EBE-076A-4F11-A2B1-564AE27482C5}" destId="{5ABD85BA-48FD-4085-9421-C38F85E7B50B}" srcOrd="3" destOrd="0" parTransId="{19D18C7A-1B97-44FC-99D0-2ABD46FB24B7}" sibTransId="{F299266E-9FEA-4489-B08C-94BCBE165715}"/>
    <dgm:cxn modelId="{2E25C569-506C-4041-B4E9-4737C78FE6AE}" srcId="{82C13EBE-076A-4F11-A2B1-564AE27482C5}" destId="{0E29ACF2-44F8-4D8B-8DBC-E08FEAEE5491}" srcOrd="7" destOrd="0" parTransId="{C5CA1454-BD1F-4AB4-99DF-ADEE11097EE1}" sibTransId="{5CA8DEF1-B3AC-430C-B40B-7F07CEFF8CF7}"/>
    <dgm:cxn modelId="{39CB977A-CD19-4D93-B8A3-7AA3719482DE}" type="presOf" srcId="{181E34FA-0465-43B9-84BB-77524112C7CF}" destId="{63EB1628-A686-4D45-9E43-304CDFB46EF2}" srcOrd="0" destOrd="0" presId="urn:microsoft.com/office/officeart/2005/8/layout/default"/>
    <dgm:cxn modelId="{65A85C83-C278-4966-A8A0-DCEE4AC41380}" srcId="{82C13EBE-076A-4F11-A2B1-564AE27482C5}" destId="{1C21A7DB-FA61-4103-BE8A-CFA53D086811}" srcOrd="1" destOrd="0" parTransId="{907D1273-7546-48F0-9589-102E5006D046}" sibTransId="{6EB6E05C-BEE3-4E7A-9AAD-4D3FC6E5D893}"/>
    <dgm:cxn modelId="{80572B91-29B9-407B-8E61-46C69C1248B4}" srcId="{82C13EBE-076A-4F11-A2B1-564AE27482C5}" destId="{181E34FA-0465-43B9-84BB-77524112C7CF}" srcOrd="2" destOrd="0" parTransId="{3401972B-035B-434F-8310-83CB834AE473}" sibTransId="{98AB991D-7FD8-46CE-852A-FAECAAA8AF36}"/>
    <dgm:cxn modelId="{303A2E98-EE51-4C4E-BFC0-FA959808A995}" type="presOf" srcId="{CB83E9FB-5FBF-4B07-9E47-D4A9FD62537A}" destId="{9228C157-CA45-4A9A-BB6F-F4A09CD310F6}" srcOrd="0" destOrd="0" presId="urn:microsoft.com/office/officeart/2005/8/layout/default"/>
    <dgm:cxn modelId="{453070A4-8A3A-4193-B555-14079FCEAFAC}" srcId="{82C13EBE-076A-4F11-A2B1-564AE27482C5}" destId="{E7D73A26-F8C2-4688-817E-74D5DBC53472}" srcOrd="4" destOrd="0" parTransId="{5BFB879D-7018-4E40-9AE3-42974589D0DC}" sibTransId="{C176020E-3ED7-472E-8B56-9948D0F98976}"/>
    <dgm:cxn modelId="{19E40DB1-04BA-4CAD-934A-126F1426FC0C}" srcId="{82C13EBE-076A-4F11-A2B1-564AE27482C5}" destId="{91EADE47-8DE9-44DC-B736-7BA095EE6407}" srcOrd="5" destOrd="0" parTransId="{6CC862CB-1ACA-4585-987A-6FDBD169AB28}" sibTransId="{EDAADBB1-E682-4C1B-9835-DB2DB767B848}"/>
    <dgm:cxn modelId="{7F6928BD-0326-4E5B-BF3B-A5E6AF817F3B}" srcId="{82C13EBE-076A-4F11-A2B1-564AE27482C5}" destId="{CA777FA9-2326-4B3E-B42B-BB6C8C2BFDF6}" srcOrd="0" destOrd="0" parTransId="{598EA382-A642-40A1-9707-182E6ABB49BF}" sibTransId="{02C5FCB7-E068-4633-9483-11B982D4A60F}"/>
    <dgm:cxn modelId="{F63C9BC3-F536-4E4F-B3BA-61D69F389DA1}" type="presOf" srcId="{E7D73A26-F8C2-4688-817E-74D5DBC53472}" destId="{46356C81-D27E-4549-AAB4-19DF72719B4A}" srcOrd="0" destOrd="0" presId="urn:microsoft.com/office/officeart/2005/8/layout/default"/>
    <dgm:cxn modelId="{2415ACCA-80FB-471C-B511-D670D30BF157}" type="presOf" srcId="{5ABD85BA-48FD-4085-9421-C38F85E7B50B}" destId="{BDE2A0E1-B8C9-488F-B8E2-DBB90E375499}" srcOrd="0" destOrd="0" presId="urn:microsoft.com/office/officeart/2005/8/layout/default"/>
    <dgm:cxn modelId="{21036FCE-604C-4EA6-9BA1-947364906DC6}" type="presOf" srcId="{CA777FA9-2326-4B3E-B42B-BB6C8C2BFDF6}" destId="{F927BA31-9075-48B8-8473-E7DE16791774}" srcOrd="0" destOrd="0" presId="urn:microsoft.com/office/officeart/2005/8/layout/default"/>
    <dgm:cxn modelId="{FBA9CFFF-50F0-4E4B-A4BE-B885C3BACB8B}" srcId="{82C13EBE-076A-4F11-A2B1-564AE27482C5}" destId="{CB83E9FB-5FBF-4B07-9E47-D4A9FD62537A}" srcOrd="6" destOrd="0" parTransId="{0F620E05-EDC6-4886-9435-F9F8FC0AC53A}" sibTransId="{2F26A01A-027C-4B44-A871-0073407E287D}"/>
    <dgm:cxn modelId="{1E9AF55D-15B8-45C0-9FBE-40D4ADFD36BE}" type="presParOf" srcId="{17F646AC-1373-45D8-B2C8-777DF6A9D5FA}" destId="{F927BA31-9075-48B8-8473-E7DE16791774}" srcOrd="0" destOrd="0" presId="urn:microsoft.com/office/officeart/2005/8/layout/default"/>
    <dgm:cxn modelId="{3B8B1AF3-FB09-4FC2-9071-A7505E684C76}" type="presParOf" srcId="{17F646AC-1373-45D8-B2C8-777DF6A9D5FA}" destId="{E295C807-BAF4-4AC0-987A-B22EA1462511}" srcOrd="1" destOrd="0" presId="urn:microsoft.com/office/officeart/2005/8/layout/default"/>
    <dgm:cxn modelId="{B9042D02-A172-4301-9DB9-9EFC5017E501}" type="presParOf" srcId="{17F646AC-1373-45D8-B2C8-777DF6A9D5FA}" destId="{2BC4BFC4-8E3E-46B8-9489-4826AC46F54C}" srcOrd="2" destOrd="0" presId="urn:microsoft.com/office/officeart/2005/8/layout/default"/>
    <dgm:cxn modelId="{A4D61B87-2A42-468D-AB5D-6365C1A7C4FE}" type="presParOf" srcId="{17F646AC-1373-45D8-B2C8-777DF6A9D5FA}" destId="{F11CCBC7-AD34-42DD-931B-638E83D093EC}" srcOrd="3" destOrd="0" presId="urn:microsoft.com/office/officeart/2005/8/layout/default"/>
    <dgm:cxn modelId="{BBAA07E2-AB0B-49CC-A3C3-883334262C56}" type="presParOf" srcId="{17F646AC-1373-45D8-B2C8-777DF6A9D5FA}" destId="{63EB1628-A686-4D45-9E43-304CDFB46EF2}" srcOrd="4" destOrd="0" presId="urn:microsoft.com/office/officeart/2005/8/layout/default"/>
    <dgm:cxn modelId="{618864D7-197F-4106-B7FD-2F2860748246}" type="presParOf" srcId="{17F646AC-1373-45D8-B2C8-777DF6A9D5FA}" destId="{F4C528AB-6DEA-47DC-8CE7-4E68BE4DF27F}" srcOrd="5" destOrd="0" presId="urn:microsoft.com/office/officeart/2005/8/layout/default"/>
    <dgm:cxn modelId="{00F6D1EB-F7A7-472A-B41D-164119A874BA}" type="presParOf" srcId="{17F646AC-1373-45D8-B2C8-777DF6A9D5FA}" destId="{BDE2A0E1-B8C9-488F-B8E2-DBB90E375499}" srcOrd="6" destOrd="0" presId="urn:microsoft.com/office/officeart/2005/8/layout/default"/>
    <dgm:cxn modelId="{5F2A6975-7EF7-4A9F-93A0-1B8F0BE7B1B4}" type="presParOf" srcId="{17F646AC-1373-45D8-B2C8-777DF6A9D5FA}" destId="{B1F98F05-0709-4A80-997F-EE6913974696}" srcOrd="7" destOrd="0" presId="urn:microsoft.com/office/officeart/2005/8/layout/default"/>
    <dgm:cxn modelId="{F4D01CD1-F182-494D-AC12-B8A568E5F6B7}" type="presParOf" srcId="{17F646AC-1373-45D8-B2C8-777DF6A9D5FA}" destId="{46356C81-D27E-4549-AAB4-19DF72719B4A}" srcOrd="8" destOrd="0" presId="urn:microsoft.com/office/officeart/2005/8/layout/default"/>
    <dgm:cxn modelId="{8C1A6B79-B6B0-4F69-B4C9-852E2B3D1A87}" type="presParOf" srcId="{17F646AC-1373-45D8-B2C8-777DF6A9D5FA}" destId="{78365600-1983-40AA-AC87-C5D6C5A9E7E1}" srcOrd="9" destOrd="0" presId="urn:microsoft.com/office/officeart/2005/8/layout/default"/>
    <dgm:cxn modelId="{A166054E-0F77-42FA-91BC-1791F70A4F42}" type="presParOf" srcId="{17F646AC-1373-45D8-B2C8-777DF6A9D5FA}" destId="{8670AD79-C908-49DC-8789-19BAC6C71956}" srcOrd="10" destOrd="0" presId="urn:microsoft.com/office/officeart/2005/8/layout/default"/>
    <dgm:cxn modelId="{5209B830-27AF-40CB-AFED-AC48837D3586}" type="presParOf" srcId="{17F646AC-1373-45D8-B2C8-777DF6A9D5FA}" destId="{B20B0AF6-C7B7-4161-AD39-27B5B0AD33E6}" srcOrd="11" destOrd="0" presId="urn:microsoft.com/office/officeart/2005/8/layout/default"/>
    <dgm:cxn modelId="{870EF4B6-2DBA-4A8A-8622-04F27C5686B9}" type="presParOf" srcId="{17F646AC-1373-45D8-B2C8-777DF6A9D5FA}" destId="{9228C157-CA45-4A9A-BB6F-F4A09CD310F6}" srcOrd="12" destOrd="0" presId="urn:microsoft.com/office/officeart/2005/8/layout/default"/>
    <dgm:cxn modelId="{8D6ACE52-3262-4704-80FB-633585A483A1}" type="presParOf" srcId="{17F646AC-1373-45D8-B2C8-777DF6A9D5FA}" destId="{B968E8B4-7DBB-4571-8693-6C67438153F8}" srcOrd="13" destOrd="0" presId="urn:microsoft.com/office/officeart/2005/8/layout/default"/>
    <dgm:cxn modelId="{EE533483-1B47-4CCC-BEC3-10F86BD53646}" type="presParOf" srcId="{17F646AC-1373-45D8-B2C8-777DF6A9D5FA}" destId="{51F6CBE2-8E97-4675-9D4D-07F8035C7F46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27BA31-9075-48B8-8473-E7DE16791774}">
      <dsp:nvSpPr>
        <dsp:cNvPr id="0" name=""/>
        <dsp:cNvSpPr/>
      </dsp:nvSpPr>
      <dsp:spPr>
        <a:xfrm>
          <a:off x="2870" y="9325"/>
          <a:ext cx="2277070" cy="19983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/>
            <a:t>Direktorat</a:t>
          </a:r>
          <a:r>
            <a:rPr lang="en-ID" sz="1400" kern="1200" dirty="0"/>
            <a:t> Tata Ruang, dan </a:t>
          </a:r>
          <a:r>
            <a:rPr lang="en-ID" sz="1400" kern="1200" dirty="0" err="1"/>
            <a:t>Penanggulangan</a:t>
          </a:r>
          <a:r>
            <a:rPr lang="en-ID" sz="1400" kern="1200" dirty="0"/>
            <a:t> </a:t>
          </a:r>
          <a:r>
            <a:rPr lang="en-ID" sz="1400" kern="1200" dirty="0" err="1"/>
            <a:t>Bencana</a:t>
          </a:r>
          <a:endParaRPr lang="en-ID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Direktorat</a:t>
          </a:r>
          <a:r>
            <a:rPr lang="en-US" sz="1400" kern="1200" dirty="0"/>
            <a:t> Tata Ruang, </a:t>
          </a:r>
          <a:r>
            <a:rPr lang="en-US" sz="1400" kern="1200" dirty="0" err="1"/>
            <a:t>Pertanahan</a:t>
          </a:r>
          <a:r>
            <a:rPr lang="en-US" sz="1400" kern="1200" dirty="0"/>
            <a:t>, dan </a:t>
          </a:r>
          <a:r>
            <a:rPr lang="en-US" sz="1400" kern="1200" dirty="0" err="1"/>
            <a:t>Penanggulangan</a:t>
          </a:r>
          <a:r>
            <a:rPr lang="en-US" sz="1400" kern="1200" dirty="0"/>
            <a:t> </a:t>
          </a:r>
          <a:r>
            <a:rPr lang="en-US" sz="1400" kern="1200" dirty="0" err="1"/>
            <a:t>Bencana</a:t>
          </a:r>
          <a:endParaRPr lang="en-ID" sz="1400" kern="1200" dirty="0"/>
        </a:p>
      </dsp:txBody>
      <dsp:txXfrm>
        <a:off x="2870" y="9325"/>
        <a:ext cx="2277070" cy="1998334"/>
      </dsp:txXfrm>
    </dsp:sp>
    <dsp:sp modelId="{2BC4BFC4-8E3E-46B8-9489-4826AC46F54C}">
      <dsp:nvSpPr>
        <dsp:cNvPr id="0" name=""/>
        <dsp:cNvSpPr/>
      </dsp:nvSpPr>
      <dsp:spPr>
        <a:xfrm>
          <a:off x="2507647" y="37320"/>
          <a:ext cx="2277070" cy="1942345"/>
        </a:xfrm>
        <a:prstGeom prst="rect">
          <a:avLst/>
        </a:prstGeom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F7964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Direktorat</a:t>
          </a:r>
          <a:r>
            <a:rPr lang="en-ID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 </a:t>
          </a:r>
          <a:r>
            <a:rPr lang="en-ID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Pengembangan</a:t>
          </a:r>
          <a:r>
            <a:rPr lang="en-ID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 Usaha Kecil, </a:t>
          </a:r>
          <a:r>
            <a:rPr lang="en-ID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Menengah</a:t>
          </a:r>
          <a:r>
            <a:rPr lang="en-ID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, dan </a:t>
          </a:r>
          <a:r>
            <a:rPr lang="en-ID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Koperasi</a:t>
          </a:r>
          <a:endParaRPr lang="en-ID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/>
            <a:ea typeface="+mn-ea"/>
            <a:cs typeface="+mn-cs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/>
            <a:ea typeface="+mn-ea"/>
            <a:cs typeface="+mn-cs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Direktorat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 </a:t>
          </a: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Pengembangan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 Usaha </a:t>
          </a: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Mikro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, Kecil, </a:t>
          </a: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Menengah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, dan </a:t>
          </a:r>
          <a:r>
            <a:rPr lang="en-US" sz="140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+mn-ea"/>
              <a:cs typeface="+mn-cs"/>
            </a:rPr>
            <a:t>Koperasi</a:t>
          </a:r>
          <a:endParaRPr lang="en-ID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/>
            <a:ea typeface="+mn-ea"/>
            <a:cs typeface="+mn-cs"/>
          </a:endParaRPr>
        </a:p>
      </dsp:txBody>
      <dsp:txXfrm>
        <a:off x="2507647" y="37320"/>
        <a:ext cx="2277070" cy="1942345"/>
      </dsp:txXfrm>
    </dsp:sp>
    <dsp:sp modelId="{63EB1628-A686-4D45-9E43-304CDFB46EF2}">
      <dsp:nvSpPr>
        <dsp:cNvPr id="0" name=""/>
        <dsp:cNvSpPr/>
      </dsp:nvSpPr>
      <dsp:spPr>
        <a:xfrm>
          <a:off x="5012425" y="27988"/>
          <a:ext cx="2277070" cy="19610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/>
            <a:t>Direktorat</a:t>
          </a:r>
          <a:r>
            <a:rPr lang="en-ID" sz="1400" kern="1200" dirty="0"/>
            <a:t> </a:t>
          </a:r>
          <a:r>
            <a:rPr lang="en-ID" sz="1400" kern="1200" dirty="0" err="1"/>
            <a:t>Pengairan</a:t>
          </a:r>
          <a:r>
            <a:rPr lang="en-ID" sz="1400" kern="1200" dirty="0"/>
            <a:t> dan </a:t>
          </a:r>
          <a:r>
            <a:rPr lang="en-ID" sz="1400" kern="1200" dirty="0" err="1"/>
            <a:t>Irigasi</a:t>
          </a:r>
          <a:endParaRPr lang="en-ID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Direktorat</a:t>
          </a:r>
          <a:r>
            <a:rPr lang="en-US" sz="1400" kern="1200" dirty="0"/>
            <a:t> </a:t>
          </a:r>
          <a:r>
            <a:rPr lang="en-US" sz="1400" kern="1200" dirty="0" err="1"/>
            <a:t>Sumber</a:t>
          </a:r>
          <a:r>
            <a:rPr lang="en-US" sz="1400" kern="1200" dirty="0"/>
            <a:t> </a:t>
          </a:r>
          <a:r>
            <a:rPr lang="en-US" sz="1400" kern="1200" dirty="0" err="1"/>
            <a:t>Daya</a:t>
          </a:r>
          <a:r>
            <a:rPr lang="en-US" sz="1400" kern="1200" dirty="0"/>
            <a:t> Air</a:t>
          </a:r>
          <a:endParaRPr lang="en-ID" sz="1400" kern="1200" dirty="0"/>
        </a:p>
      </dsp:txBody>
      <dsp:txXfrm>
        <a:off x="5012425" y="27988"/>
        <a:ext cx="2277070" cy="1961008"/>
      </dsp:txXfrm>
    </dsp:sp>
    <dsp:sp modelId="{BDE2A0E1-B8C9-488F-B8E2-DBB90E375499}">
      <dsp:nvSpPr>
        <dsp:cNvPr id="0" name=""/>
        <dsp:cNvSpPr/>
      </dsp:nvSpPr>
      <dsp:spPr>
        <a:xfrm>
          <a:off x="7517202" y="27988"/>
          <a:ext cx="2277070" cy="19610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/>
            <a:t>Direktorat</a:t>
          </a:r>
          <a:r>
            <a:rPr lang="en-ID" sz="1400" kern="1200" dirty="0"/>
            <a:t> </a:t>
          </a:r>
          <a:r>
            <a:rPr lang="en-ID" sz="1400" kern="1200" dirty="0" err="1"/>
            <a:t>Perumahan</a:t>
          </a:r>
          <a:r>
            <a:rPr lang="en-ID" sz="1400" kern="1200" dirty="0"/>
            <a:t> dan </a:t>
          </a:r>
          <a:r>
            <a:rPr lang="en-ID" sz="1400" kern="1200" dirty="0" err="1"/>
            <a:t>Permukiman</a:t>
          </a:r>
          <a:endParaRPr lang="en-ID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Direktorat</a:t>
          </a:r>
          <a:r>
            <a:rPr lang="en-US" sz="1400" kern="1200" dirty="0"/>
            <a:t> </a:t>
          </a:r>
          <a:r>
            <a:rPr lang="en-US" sz="1400" kern="1200" dirty="0" err="1"/>
            <a:t>Perumahan</a:t>
          </a:r>
          <a:r>
            <a:rPr lang="en-US" sz="1400" kern="1200" dirty="0"/>
            <a:t> dan Kawasan </a:t>
          </a:r>
          <a:r>
            <a:rPr lang="en-US" sz="1400" kern="1200" dirty="0" err="1"/>
            <a:t>Permukiman</a:t>
          </a:r>
          <a:endParaRPr lang="en-ID" sz="1400" kern="1200" dirty="0"/>
        </a:p>
      </dsp:txBody>
      <dsp:txXfrm>
        <a:off x="7517202" y="27988"/>
        <a:ext cx="2277070" cy="1961008"/>
      </dsp:txXfrm>
    </dsp:sp>
    <dsp:sp modelId="{46356C81-D27E-4549-AAB4-19DF72719B4A}">
      <dsp:nvSpPr>
        <dsp:cNvPr id="0" name=""/>
        <dsp:cNvSpPr/>
      </dsp:nvSpPr>
      <dsp:spPr>
        <a:xfrm>
          <a:off x="2870" y="2235366"/>
          <a:ext cx="2277070" cy="21127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/>
            <a:t>Direktorat</a:t>
          </a:r>
          <a:r>
            <a:rPr lang="en-ID" sz="1400" kern="1200" dirty="0"/>
            <a:t> </a:t>
          </a:r>
          <a:r>
            <a:rPr lang="en-ID" sz="1400" kern="1200" dirty="0" err="1"/>
            <a:t>Aparatur</a:t>
          </a:r>
          <a:r>
            <a:rPr lang="en-ID" sz="1400" kern="1200" dirty="0"/>
            <a:t> Negara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Direktorat</a:t>
          </a:r>
          <a:r>
            <a:rPr lang="en-US" sz="1400" kern="1200" dirty="0"/>
            <a:t> </a:t>
          </a:r>
          <a:r>
            <a:rPr lang="en-US" sz="1400" kern="1200" dirty="0" err="1"/>
            <a:t>Aparatur</a:t>
          </a:r>
          <a:r>
            <a:rPr lang="en-US" sz="1400" kern="1200" dirty="0"/>
            <a:t> Negara dan </a:t>
          </a:r>
          <a:r>
            <a:rPr lang="en-US" sz="1400" kern="1200" dirty="0" err="1"/>
            <a:t>Transformasi</a:t>
          </a:r>
          <a:r>
            <a:rPr lang="en-US" sz="1400" kern="1200" dirty="0"/>
            <a:t> </a:t>
          </a:r>
          <a:r>
            <a:rPr lang="en-US" sz="1400" kern="1200" dirty="0" err="1"/>
            <a:t>Birokrasi</a:t>
          </a:r>
          <a:endParaRPr lang="en-ID" sz="1400" kern="1200" dirty="0"/>
        </a:p>
      </dsp:txBody>
      <dsp:txXfrm>
        <a:off x="2870" y="2235366"/>
        <a:ext cx="2277070" cy="2112702"/>
      </dsp:txXfrm>
    </dsp:sp>
    <dsp:sp modelId="{8670AD79-C908-49DC-8789-19BAC6C71956}">
      <dsp:nvSpPr>
        <dsp:cNvPr id="0" name=""/>
        <dsp:cNvSpPr/>
      </dsp:nvSpPr>
      <dsp:spPr>
        <a:xfrm>
          <a:off x="2507647" y="2258032"/>
          <a:ext cx="2277070" cy="2067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 dirty="0"/>
            <a:t>Direktorat Kerja Sama Pendanaan Bilateral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v-SE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Direktorat</a:t>
          </a:r>
          <a:r>
            <a:rPr lang="en-US" sz="1400" kern="1200" dirty="0"/>
            <a:t> </a:t>
          </a:r>
          <a:r>
            <a:rPr lang="en-US" sz="1400" kern="1200" dirty="0" err="1"/>
            <a:t>Pendanaan</a:t>
          </a:r>
          <a:r>
            <a:rPr lang="en-US" sz="1400" kern="1200" dirty="0"/>
            <a:t> Bilateral</a:t>
          </a:r>
          <a:endParaRPr lang="en-ID" sz="1400" kern="1200" dirty="0"/>
        </a:p>
      </dsp:txBody>
      <dsp:txXfrm>
        <a:off x="2507647" y="2258032"/>
        <a:ext cx="2277070" cy="2067370"/>
      </dsp:txXfrm>
    </dsp:sp>
    <dsp:sp modelId="{9228C157-CA45-4A9A-BB6F-F4A09CD310F6}">
      <dsp:nvSpPr>
        <dsp:cNvPr id="0" name=""/>
        <dsp:cNvSpPr/>
      </dsp:nvSpPr>
      <dsp:spPr>
        <a:xfrm>
          <a:off x="5012425" y="2267337"/>
          <a:ext cx="2277070" cy="20487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400" kern="1200" dirty="0"/>
            <a:t>Direktorat Kerja Sama Pendanaan Multilateral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i-FI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Direktorat</a:t>
          </a:r>
          <a:r>
            <a:rPr lang="en-US" sz="1400" kern="1200" dirty="0"/>
            <a:t> </a:t>
          </a:r>
          <a:r>
            <a:rPr lang="en-US" sz="1400" kern="1200" dirty="0" err="1"/>
            <a:t>Pendanaan</a:t>
          </a:r>
          <a:r>
            <a:rPr lang="en-US" sz="1400" kern="1200" dirty="0"/>
            <a:t> Multilateral</a:t>
          </a:r>
          <a:endParaRPr lang="en-ID" sz="1400" kern="1200" dirty="0"/>
        </a:p>
      </dsp:txBody>
      <dsp:txXfrm>
        <a:off x="5012425" y="2267337"/>
        <a:ext cx="2277070" cy="2048762"/>
      </dsp:txXfrm>
    </dsp:sp>
    <dsp:sp modelId="{51F6CBE2-8E97-4675-9D4D-07F8035C7F46}">
      <dsp:nvSpPr>
        <dsp:cNvPr id="0" name=""/>
        <dsp:cNvSpPr/>
      </dsp:nvSpPr>
      <dsp:spPr>
        <a:xfrm>
          <a:off x="7517202" y="2285999"/>
          <a:ext cx="2277070" cy="20114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/>
            <a:t>Biro </a:t>
          </a:r>
          <a:r>
            <a:rPr lang="en-ID" sz="1400" kern="1200" dirty="0" err="1"/>
            <a:t>Hubungan</a:t>
          </a:r>
          <a:r>
            <a:rPr lang="en-ID" sz="1400" kern="1200" dirty="0"/>
            <a:t> Masyarakat, dan Tata Usaha </a:t>
          </a:r>
          <a:r>
            <a:rPr lang="en-ID" sz="1400" kern="1200" dirty="0" err="1"/>
            <a:t>Pimpinan</a:t>
          </a:r>
          <a:endParaRPr lang="en-ID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Biro </a:t>
          </a:r>
          <a:r>
            <a:rPr lang="en-US" sz="1400" kern="1200" dirty="0" err="1"/>
            <a:t>Hubungan</a:t>
          </a:r>
          <a:r>
            <a:rPr lang="en-US" sz="1400" kern="1200" dirty="0"/>
            <a:t> Masyarakat, </a:t>
          </a:r>
          <a:r>
            <a:rPr lang="en-US" sz="1400" kern="1200" dirty="0" err="1"/>
            <a:t>Kearsipan</a:t>
          </a:r>
          <a:r>
            <a:rPr lang="en-US" sz="1400" kern="1200" dirty="0"/>
            <a:t>, dan Tata Usaha </a:t>
          </a:r>
          <a:r>
            <a:rPr lang="en-US" sz="1400" kern="1200" dirty="0" err="1"/>
            <a:t>Pimpinan</a:t>
          </a:r>
          <a:endParaRPr lang="en-ID" sz="1400" kern="1200" dirty="0"/>
        </a:p>
      </dsp:txBody>
      <dsp:txXfrm>
        <a:off x="7517202" y="2285999"/>
        <a:ext cx="2277070" cy="20114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4975EB2-77C2-4AD0-9AA2-C140B70E30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0E1261-FAA2-4DF7-9106-30733990E0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9E92C-A216-421F-9500-15B4474A5D6C}" type="datetimeFigureOut">
              <a:rPr lang="en-ID" smtClean="0"/>
              <a:t>27/02/2023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50544D-9C3C-4E37-90E5-03A76CB874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ABAE41-5C7D-4427-8E3A-489626AED4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C7E8D-756E-4F6A-83F6-8C6B124D7D5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688983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90D96-2617-4B52-9362-5802E5D74D8F}" type="datetimeFigureOut">
              <a:rPr lang="en-ID" smtClean="0"/>
              <a:t>27/02/2023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87CB0-92EF-49B1-9980-3F5898BAB8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40395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7CDC6-BDDB-43C1-9074-70994D578C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F65BA2-97F7-4B1B-B28F-CF35D0F324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02475-7600-4F8E-B643-D26CF505D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D9609-7C08-4214-BF41-0D13BCD8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F6794-44FE-4C7A-9B24-A6F831D8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24896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E1B5E-6FA5-4B01-8ED9-934539439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38D498-479D-4757-80CA-9F562B0670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B98EC-DB4E-4391-BA9F-640251656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5E156-A319-42FE-91E5-D79F9DD61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FBF54-2A00-45F4-9F7C-51995C2DF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78556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8D3346-5349-491C-BAB0-678B1D13D7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8B733F-E439-427A-8F46-24D192957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02F14-3034-43B0-9E9B-7B7444146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45C86-F12C-41BC-BBB3-FB94D3AB8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DE308-B95D-4FA3-88A0-4F2001A5B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02803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15812C2-77BD-4B2A-A70F-5DB16C4042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F7ED698-AB47-4E88-B4D4-D7A756CDFCC9}"/>
              </a:ext>
            </a:extLst>
          </p:cNvPr>
          <p:cNvSpPr/>
          <p:nvPr userDrawn="1"/>
        </p:nvSpPr>
        <p:spPr>
          <a:xfrm>
            <a:off x="-8919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D8B81C-35F5-44E5-8474-2170EEFF8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333" y="36497"/>
            <a:ext cx="10334875" cy="762635"/>
          </a:xfrm>
        </p:spPr>
        <p:txBody>
          <a:bodyPr>
            <a:normAutofit/>
          </a:bodyPr>
          <a:lstStyle>
            <a:lvl1pPr algn="ctr">
              <a:defRPr sz="2800" b="1">
                <a:solidFill>
                  <a:srgbClr val="00518F"/>
                </a:solidFill>
                <a:latin typeface="Cronos Pro" panose="020C05020304030203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F27B4B-57D9-4DEE-BE4E-005F65A228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557" y="25401"/>
            <a:ext cx="793575" cy="784829"/>
          </a:xfrm>
          <a:prstGeom prst="rect">
            <a:avLst/>
          </a:prstGeom>
        </p:spPr>
      </p:pic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EB740989-C944-43F0-90F7-B186828B0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988" y="6539230"/>
            <a:ext cx="624840" cy="318770"/>
          </a:xfrm>
        </p:spPr>
        <p:txBody>
          <a:bodyPr/>
          <a:lstStyle>
            <a:lvl1pPr>
              <a:defRPr b="1">
                <a:solidFill>
                  <a:srgbClr val="FFC000"/>
                </a:solidFill>
              </a:defRPr>
            </a:lvl1pPr>
          </a:lstStyle>
          <a:p>
            <a:fld id="{39D4F337-96FF-44AF-A881-8B4F6AD9E44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4C4D03D-6FB4-2BB4-D73F-3B0502A01059}"/>
              </a:ext>
            </a:extLst>
          </p:cNvPr>
          <p:cNvSpPr/>
          <p:nvPr userDrawn="1"/>
        </p:nvSpPr>
        <p:spPr>
          <a:xfrm>
            <a:off x="143481" y="15240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7BA194D-E563-3514-ED95-A1202D9F5C04}"/>
              </a:ext>
            </a:extLst>
          </p:cNvPr>
          <p:cNvCxnSpPr>
            <a:cxnSpLocks/>
          </p:cNvCxnSpPr>
          <p:nvPr userDrawn="1"/>
        </p:nvCxnSpPr>
        <p:spPr>
          <a:xfrm>
            <a:off x="554182" y="882144"/>
            <a:ext cx="11083636" cy="0"/>
          </a:xfrm>
          <a:prstGeom prst="line">
            <a:avLst/>
          </a:prstGeom>
          <a:ln w="28575">
            <a:solidFill>
              <a:srgbClr val="065A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7B8EF575-193C-D7A1-60BA-6555C3E9F267}"/>
              </a:ext>
            </a:extLst>
          </p:cNvPr>
          <p:cNvGrpSpPr/>
          <p:nvPr userDrawn="1"/>
        </p:nvGrpSpPr>
        <p:grpSpPr>
          <a:xfrm>
            <a:off x="0" y="6580108"/>
            <a:ext cx="11245755" cy="277892"/>
            <a:chOff x="6590" y="5508125"/>
            <a:chExt cx="9133197" cy="16312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37090AF-B4CE-B7CE-EF75-3497BE47C1CC}"/>
                </a:ext>
              </a:extLst>
            </p:cNvPr>
            <p:cNvSpPr txBox="1"/>
            <p:nvPr/>
          </p:nvSpPr>
          <p:spPr>
            <a:xfrm>
              <a:off x="6167986" y="5509632"/>
              <a:ext cx="2971801" cy="161616"/>
            </a:xfrm>
            <a:prstGeom prst="rect">
              <a:avLst/>
            </a:prstGeom>
            <a:solidFill>
              <a:srgbClr val="F0720A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UNGGUL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E469A8-FCF2-25C9-C9F6-615EBE2D063B}"/>
                </a:ext>
              </a:extLst>
            </p:cNvPr>
            <p:cNvSpPr txBox="1"/>
            <p:nvPr/>
          </p:nvSpPr>
          <p:spPr>
            <a:xfrm>
              <a:off x="3121215" y="5508125"/>
              <a:ext cx="3046770" cy="161616"/>
            </a:xfrm>
            <a:prstGeom prst="rect">
              <a:avLst/>
            </a:prstGeom>
            <a:solidFill>
              <a:srgbClr val="009900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VISIONER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08C7045-1F88-8FF7-63DF-83695D3B4B74}"/>
                </a:ext>
              </a:extLst>
            </p:cNvPr>
            <p:cNvSpPr txBox="1"/>
            <p:nvPr/>
          </p:nvSpPr>
          <p:spPr>
            <a:xfrm>
              <a:off x="6590" y="5509632"/>
              <a:ext cx="3125429" cy="161616"/>
            </a:xfrm>
            <a:prstGeom prst="rect">
              <a:avLst/>
            </a:prstGeom>
            <a:solidFill>
              <a:srgbClr val="00518E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BER</a:t>
              </a: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INTEGRITAS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E5E74399-428A-C602-5B4A-6D9F766A6E8C}"/>
              </a:ext>
            </a:extLst>
          </p:cNvPr>
          <p:cNvSpPr txBox="1">
            <a:spLocks/>
          </p:cNvSpPr>
          <p:nvPr userDrawn="1"/>
        </p:nvSpPr>
        <p:spPr>
          <a:xfrm>
            <a:off x="9448800" y="651679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D"/>
              <a:t>Slide - </a:t>
            </a:r>
            <a:fld id="{21FB010E-1A44-4049-9DC8-42E31990AB12}" type="slidenum">
              <a:rPr lang="en-ID" smtClean="0"/>
              <a:pPr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60026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C763D7-0324-4BC0-9C87-AE81A378088F}"/>
              </a:ext>
            </a:extLst>
          </p:cNvPr>
          <p:cNvCxnSpPr>
            <a:cxnSpLocks/>
          </p:cNvCxnSpPr>
          <p:nvPr userDrawn="1"/>
        </p:nvCxnSpPr>
        <p:spPr>
          <a:xfrm>
            <a:off x="554182" y="1124744"/>
            <a:ext cx="11083636" cy="0"/>
          </a:xfrm>
          <a:prstGeom prst="line">
            <a:avLst/>
          </a:prstGeom>
          <a:ln w="28575">
            <a:solidFill>
              <a:srgbClr val="065A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E:\Yanuar\Dropbox\Kerjaan\ppt_template_bappenas_newLogo\logo_Bappenas-01.png">
            <a:extLst>
              <a:ext uri="{FF2B5EF4-FFF2-40B4-BE49-F238E27FC236}">
                <a16:creationId xmlns:a16="http://schemas.microsoft.com/office/drawing/2014/main" id="{58282F2B-D314-4A50-A191-C4D2C263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51166" y="158642"/>
            <a:ext cx="1921598" cy="756228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35AABA7-156C-4FC1-9613-A27706EEB25C}"/>
              </a:ext>
            </a:extLst>
          </p:cNvPr>
          <p:cNvGrpSpPr/>
          <p:nvPr userDrawn="1"/>
        </p:nvGrpSpPr>
        <p:grpSpPr>
          <a:xfrm>
            <a:off x="0" y="6580108"/>
            <a:ext cx="11245755" cy="277892"/>
            <a:chOff x="6590" y="5508125"/>
            <a:chExt cx="9133197" cy="16312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CA92DC4-40DE-4E09-9DE4-29C7A76649CC}"/>
                </a:ext>
              </a:extLst>
            </p:cNvPr>
            <p:cNvSpPr txBox="1"/>
            <p:nvPr/>
          </p:nvSpPr>
          <p:spPr>
            <a:xfrm>
              <a:off x="6167986" y="5509632"/>
              <a:ext cx="2971801" cy="161616"/>
            </a:xfrm>
            <a:prstGeom prst="rect">
              <a:avLst/>
            </a:prstGeom>
            <a:solidFill>
              <a:srgbClr val="F0720A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UNGGUL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4582943-2132-4E73-94D5-394619F96F68}"/>
                </a:ext>
              </a:extLst>
            </p:cNvPr>
            <p:cNvSpPr txBox="1"/>
            <p:nvPr/>
          </p:nvSpPr>
          <p:spPr>
            <a:xfrm>
              <a:off x="3121215" y="5508125"/>
              <a:ext cx="3046770" cy="161616"/>
            </a:xfrm>
            <a:prstGeom prst="rect">
              <a:avLst/>
            </a:prstGeom>
            <a:solidFill>
              <a:srgbClr val="009900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VISIONER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D4D38B-6F9C-4B80-918B-C7408F07DB46}"/>
                </a:ext>
              </a:extLst>
            </p:cNvPr>
            <p:cNvSpPr txBox="1"/>
            <p:nvPr/>
          </p:nvSpPr>
          <p:spPr>
            <a:xfrm>
              <a:off x="6590" y="5509632"/>
              <a:ext cx="3125429" cy="161616"/>
            </a:xfrm>
            <a:prstGeom prst="rect">
              <a:avLst/>
            </a:prstGeom>
            <a:solidFill>
              <a:srgbClr val="00518E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BER</a:t>
              </a: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INTEGRITAS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BB25DB7C-2B0B-4574-A98F-BD8A194D1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16795"/>
            <a:ext cx="2743200" cy="365125"/>
          </a:xfrm>
        </p:spPr>
        <p:txBody>
          <a:bodyPr/>
          <a:lstStyle/>
          <a:p>
            <a:r>
              <a:rPr lang="en-ID" dirty="0"/>
              <a:t>Slide - </a:t>
            </a:r>
            <a:fld id="{21FB010E-1A44-4049-9DC8-42E31990AB12}" type="slidenum">
              <a:rPr lang="en-ID" smtClean="0"/>
              <a:pPr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16096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C763D7-0324-4BC0-9C87-AE81A378088F}"/>
              </a:ext>
            </a:extLst>
          </p:cNvPr>
          <p:cNvCxnSpPr>
            <a:cxnSpLocks/>
          </p:cNvCxnSpPr>
          <p:nvPr userDrawn="1"/>
        </p:nvCxnSpPr>
        <p:spPr>
          <a:xfrm>
            <a:off x="554182" y="882144"/>
            <a:ext cx="11083636" cy="0"/>
          </a:xfrm>
          <a:prstGeom prst="line">
            <a:avLst/>
          </a:prstGeom>
          <a:ln w="28575">
            <a:solidFill>
              <a:srgbClr val="065A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E:\Yanuar\Dropbox\Kerjaan\ppt_template_bappenas_newLogo\logo_Bappenas-01.png">
            <a:extLst>
              <a:ext uri="{FF2B5EF4-FFF2-40B4-BE49-F238E27FC236}">
                <a16:creationId xmlns:a16="http://schemas.microsoft.com/office/drawing/2014/main" id="{58282F2B-D314-4A50-A191-C4D2C263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51166" y="158642"/>
            <a:ext cx="1921598" cy="756228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35AABA7-156C-4FC1-9613-A27706EEB25C}"/>
              </a:ext>
            </a:extLst>
          </p:cNvPr>
          <p:cNvGrpSpPr/>
          <p:nvPr userDrawn="1"/>
        </p:nvGrpSpPr>
        <p:grpSpPr>
          <a:xfrm>
            <a:off x="0" y="6580108"/>
            <a:ext cx="11245755" cy="277892"/>
            <a:chOff x="6590" y="5508125"/>
            <a:chExt cx="9133197" cy="16312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CA92DC4-40DE-4E09-9DE4-29C7A76649CC}"/>
                </a:ext>
              </a:extLst>
            </p:cNvPr>
            <p:cNvSpPr txBox="1"/>
            <p:nvPr/>
          </p:nvSpPr>
          <p:spPr>
            <a:xfrm>
              <a:off x="6167986" y="5509632"/>
              <a:ext cx="2971801" cy="161616"/>
            </a:xfrm>
            <a:prstGeom prst="rect">
              <a:avLst/>
            </a:prstGeom>
            <a:solidFill>
              <a:srgbClr val="F0720A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UNGGUL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4582943-2132-4E73-94D5-394619F96F68}"/>
                </a:ext>
              </a:extLst>
            </p:cNvPr>
            <p:cNvSpPr txBox="1"/>
            <p:nvPr/>
          </p:nvSpPr>
          <p:spPr>
            <a:xfrm>
              <a:off x="3121215" y="5508125"/>
              <a:ext cx="3046770" cy="161616"/>
            </a:xfrm>
            <a:prstGeom prst="rect">
              <a:avLst/>
            </a:prstGeom>
            <a:solidFill>
              <a:srgbClr val="009900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VISIONER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D4D38B-6F9C-4B80-918B-C7408F07DB46}"/>
                </a:ext>
              </a:extLst>
            </p:cNvPr>
            <p:cNvSpPr txBox="1"/>
            <p:nvPr/>
          </p:nvSpPr>
          <p:spPr>
            <a:xfrm>
              <a:off x="6590" y="5509632"/>
              <a:ext cx="3125429" cy="161616"/>
            </a:xfrm>
            <a:prstGeom prst="rect">
              <a:avLst/>
            </a:prstGeom>
            <a:solidFill>
              <a:srgbClr val="00518E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BER</a:t>
              </a:r>
              <a:r>
                <a:rPr lang="id-ID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INTEGRITAS</a:t>
              </a: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BB25DB7C-2B0B-4574-A98F-BD8A194D1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16795"/>
            <a:ext cx="2743200" cy="365125"/>
          </a:xfrm>
        </p:spPr>
        <p:txBody>
          <a:bodyPr/>
          <a:lstStyle/>
          <a:p>
            <a:r>
              <a:rPr lang="en-ID" dirty="0"/>
              <a:t>Slide - </a:t>
            </a:r>
            <a:fld id="{21FB010E-1A44-4049-9DC8-42E31990AB12}" type="slidenum">
              <a:rPr lang="en-ID" smtClean="0"/>
              <a:pPr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5540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61672" y="222644"/>
            <a:ext cx="8668657" cy="3877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ctr"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79EAAD-F650-4750-8ADE-62AD5AEDA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67448" y="89998"/>
            <a:ext cx="765539" cy="653090"/>
          </a:xfrm>
          <a:prstGeom prst="rect">
            <a:avLst/>
          </a:prstGeom>
        </p:spPr>
      </p:pic>
      <p:pic>
        <p:nvPicPr>
          <p:cNvPr id="17" name="Picture 2" descr="E:\Yanuar\Dropbox\Kerjaan\ppt_template_bappenas_newLogo\gradient-01.png">
            <a:extLst>
              <a:ext uri="{FF2B5EF4-FFF2-40B4-BE49-F238E27FC236}">
                <a16:creationId xmlns:a16="http://schemas.microsoft.com/office/drawing/2014/main" id="{01FBB67B-8DDF-490F-B623-1B1A9E3BC1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060567" y="-5255497"/>
            <a:ext cx="70868" cy="1219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A112A96-27B7-44C4-871E-AB5D7A956748}"/>
              </a:ext>
            </a:extLst>
          </p:cNvPr>
          <p:cNvSpPr txBox="1"/>
          <p:nvPr userDrawn="1"/>
        </p:nvSpPr>
        <p:spPr>
          <a:xfrm>
            <a:off x="11840622" y="6596390"/>
            <a:ext cx="351378" cy="261610"/>
          </a:xfrm>
          <a:prstGeom prst="rect">
            <a:avLst/>
          </a:prstGeom>
          <a:solidFill>
            <a:srgbClr val="0F508F"/>
          </a:solidFill>
        </p:spPr>
        <p:txBody>
          <a:bodyPr wrap="none" rtlCol="0">
            <a:spAutoFit/>
          </a:bodyPr>
          <a:lstStyle/>
          <a:p>
            <a:fld id="{36E8258A-4865-4DD2-848C-E81E050675CF}" type="slidenum">
              <a:rPr lang="en-ID" sz="1100" smtClean="0">
                <a:solidFill>
                  <a:schemeClr val="bg1"/>
                </a:solidFill>
              </a:rPr>
              <a:t>‹#›</a:t>
            </a:fld>
            <a:endParaRPr lang="en-ID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518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5FA74-503A-40C9-9D71-9011C4415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CE0F77-E434-491F-961D-FD12ACFCA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0DC89-FE81-438F-9B12-B6C0C1B69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2D3EA-AFA8-46FA-B0C1-E5778450F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8CE9-FCE6-4D78-9F79-4E724BFF6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2323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A4D91-FC4C-40AC-8430-8C94FEBA0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4CA82-555F-4918-99EC-4111A99B6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3799C-1366-4D56-9556-7ADFA237B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9C2E18-4EC7-40A5-928E-6F77D93FB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89DB7-6E7A-4D0B-B25D-48EAFF2F9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C61FAD-B837-4575-9C18-0B68F5EF6F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6121" y="569844"/>
            <a:ext cx="12640538" cy="578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05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85D84-7380-4848-A806-8FECD26F2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C96B3-DCA0-410D-B1EE-F05508DE80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0111A9-987A-4197-9622-02D944DCF2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9FBED-2D46-4295-98A2-DF4A3F488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9E3367-AA28-4198-8D70-2881DDC8A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84D2D3-D6C8-44A0-9F3F-833D29BA1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34096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D3303-4C69-47D1-AB16-59068E0C6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9CD31-FE9B-4680-9B65-D14B8085D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118922-0F5A-4B69-B9D4-8CA92D383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E8ED67-073D-4672-9E53-2C5FD9CBB6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385256-5D5A-44B4-8E70-D93C43C7D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577524-FB0F-47B6-A118-EAF7C6B6D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435CB7-3A6A-45AF-9529-1F302CE7E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40E2A0-26C8-41D1-A66A-04C5E7959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7445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A991D-C8C7-4005-A3EC-29303DB0F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27F160-1C29-4409-8D79-AE447B21C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3354F1-EA4D-4BD6-BDD2-8685CFAE4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719B72-EF0F-43CD-9704-D1680C95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585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445C3B-56B6-4773-B3B3-79A1DBF84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31A58F-F61C-4548-9294-D7D1E86E0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F05AD0-F858-4651-B904-95AA08EF8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27243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06D41-48BB-4CF6-81C3-126BE0E57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AB5E8-84CE-4955-8D66-D5F995C06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DF5D1C-8627-44D6-B20D-BABDC8D62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A2A713-69BD-4D56-AB8A-742A3ACDF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0ED12C-ADC8-484A-9E54-55A294D7F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EDF1F3-9142-4629-B516-72CFC29D7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5324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3BA44-C1AA-4C3D-828D-A96493080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67C755-20C3-4EA7-B3E9-725E671055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5B3861-5AD1-470C-BD1A-3B82EDA6D6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1A1A7-F916-4243-B15A-919ED2E49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9BCCB2-ECB0-4616-A6D2-57CC2E4C3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76AB01-CDDD-40AD-884B-FF660F366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A095E-AAD5-4185-8727-66B0EF54A65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2550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92E65F-59A1-4567-B0C2-667E7712E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91D4AB-4948-41B8-A06F-99AEDF63B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F4DFB4-7F1E-45BB-A074-D41F942023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EE313-E88F-41EA-B107-8F6B279BE9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8A133-63E7-42A0-B51A-BD6C3E6231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1925" y="63468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A095E-AAD5-4185-8727-66B0EF54A654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60646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  <p:sldLayoutId id="2147483674" r:id="rId13"/>
    <p:sldLayoutId id="2147483672" r:id="rId14"/>
    <p:sldLayoutId id="2147483671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1ACA93-66D3-D8A5-1247-BAB9CB0BD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/>
              <a:t>Sandingan</a:t>
            </a:r>
            <a:r>
              <a:rPr lang="en-US" sz="5400" b="1" dirty="0"/>
              <a:t> </a:t>
            </a:r>
            <a:r>
              <a:rPr lang="en-US" sz="5400" b="1" dirty="0" err="1"/>
              <a:t>Perubahan</a:t>
            </a:r>
            <a:r>
              <a:rPr lang="en-US" sz="5400" b="1" dirty="0"/>
              <a:t> </a:t>
            </a:r>
            <a:r>
              <a:rPr lang="en-US" sz="5400" b="1" dirty="0" err="1"/>
              <a:t>Struktur</a:t>
            </a:r>
            <a:r>
              <a:rPr lang="en-US" sz="5400" b="1" dirty="0"/>
              <a:t> </a:t>
            </a:r>
            <a:r>
              <a:rPr lang="en-US" sz="5400" b="1" dirty="0" err="1"/>
              <a:t>Organisasi</a:t>
            </a:r>
            <a:r>
              <a:rPr lang="en-US" sz="5400" b="1" dirty="0"/>
              <a:t> </a:t>
            </a:r>
            <a:br>
              <a:rPr lang="en-US" sz="5400" b="1" dirty="0"/>
            </a:br>
            <a:r>
              <a:rPr lang="en-US" sz="5400" b="1" dirty="0"/>
              <a:t>KEMENTERIAN PPN/BAPPENAS</a:t>
            </a:r>
            <a:endParaRPr lang="en-ID" sz="5400" b="1" dirty="0"/>
          </a:p>
        </p:txBody>
      </p:sp>
    </p:spTree>
    <p:extLst>
      <p:ext uri="{BB962C8B-B14F-4D97-AF65-F5344CB8AC3E}">
        <p14:creationId xmlns:p14="http://schemas.microsoft.com/office/powerpoint/2010/main" val="3743568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CA780-903B-C241-4681-90E648E68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72" y="71816"/>
            <a:ext cx="10229157" cy="775597"/>
          </a:xfrm>
        </p:spPr>
        <p:txBody>
          <a:bodyPr/>
          <a:lstStyle/>
          <a:p>
            <a:r>
              <a:rPr lang="en-ID" b="1" dirty="0" err="1">
                <a:solidFill>
                  <a:schemeClr val="tx1"/>
                </a:solidFill>
                <a:latin typeface="Calibri  "/>
              </a:rPr>
              <a:t>Proyeksi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Kebutuhan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Pegawai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Kementerian PPN/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Bappenas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Per UKE II 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s.d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Tahun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2024 </a:t>
            </a:r>
            <a:r>
              <a:rPr lang="en-ID" sz="1800" b="1" i="1" dirty="0">
                <a:solidFill>
                  <a:schemeClr val="tx1"/>
                </a:solidFill>
                <a:latin typeface="Calibri  "/>
              </a:rPr>
              <a:t>(1/2)</a:t>
            </a:r>
            <a:endParaRPr lang="en-ID" b="1" i="1" dirty="0">
              <a:solidFill>
                <a:schemeClr val="tx1"/>
              </a:solidFill>
              <a:latin typeface="Calibri  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440B3E-A2A9-F103-335E-3C42D48A60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042278"/>
              </p:ext>
            </p:extLst>
          </p:nvPr>
        </p:nvGraphicFramePr>
        <p:xfrm>
          <a:off x="201172" y="972890"/>
          <a:ext cx="5787992" cy="55990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71275">
                  <a:extLst>
                    <a:ext uri="{9D8B030D-6E8A-4147-A177-3AD203B41FA5}">
                      <a16:colId xmlns:a16="http://schemas.microsoft.com/office/drawing/2014/main" val="2451625902"/>
                    </a:ext>
                  </a:extLst>
                </a:gridCol>
                <a:gridCol w="4220064">
                  <a:extLst>
                    <a:ext uri="{9D8B030D-6E8A-4147-A177-3AD203B41FA5}">
                      <a16:colId xmlns:a16="http://schemas.microsoft.com/office/drawing/2014/main" val="2973461711"/>
                    </a:ext>
                  </a:extLst>
                </a:gridCol>
                <a:gridCol w="1096653">
                  <a:extLst>
                    <a:ext uri="{9D8B030D-6E8A-4147-A177-3AD203B41FA5}">
                      <a16:colId xmlns:a16="http://schemas.microsoft.com/office/drawing/2014/main" val="639982164"/>
                    </a:ext>
                  </a:extLst>
                </a:gridCol>
              </a:tblGrid>
              <a:tr h="456317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>
                          <a:effectLst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>
                          <a:effectLst/>
                        </a:rPr>
                        <a:t>Unit Kerja Lingkup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 err="1">
                          <a:effectLst/>
                        </a:rPr>
                        <a:t>Kebutuhan</a:t>
                      </a:r>
                      <a:r>
                        <a:rPr lang="en-ID" sz="1600" u="none" strike="noStrike" dirty="0">
                          <a:effectLst/>
                        </a:rPr>
                        <a:t> </a:t>
                      </a:r>
                      <a:r>
                        <a:rPr lang="en-ID" sz="1600" u="none" strike="noStrike" dirty="0" err="1">
                          <a:effectLst/>
                        </a:rPr>
                        <a:t>Tahun</a:t>
                      </a:r>
                      <a:r>
                        <a:rPr lang="en-ID" sz="1600" u="none" strike="noStrike" dirty="0">
                          <a:effectLst/>
                        </a:rPr>
                        <a:t> 2024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303020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400" u="none" strike="noStrike">
                          <a:effectLst/>
                        </a:rPr>
                        <a:t>Direktorat Industri, Pariwisata dan Ekonomi Kreatif</a:t>
                      </a:r>
                      <a:endParaRPr lang="sv-SE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245845717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400" u="none" strike="noStrike">
                          <a:effectLst/>
                        </a:rPr>
                        <a:t>Direktorat Jasa Keuangan dan BUMN</a:t>
                      </a:r>
                      <a:endParaRPr lang="sv-SE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719254454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Keuangan Negara dan Analisis Moneter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183321964"/>
                  </a:ext>
                </a:extLst>
              </a:tr>
              <a:tr h="46819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400" u="none" strike="noStrike">
                          <a:effectLst/>
                        </a:rPr>
                        <a:t>Direktorat Perdagangan, Investasi dan Kerjasama Ekonomi Internasional</a:t>
                      </a:r>
                      <a:endParaRPr lang="sv-SE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44074191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Perencanaan Makro dan Analisis Statistik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061305435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Kehutanan dan Konservasi Sumber Daya Air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805526775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Kelautan dan Perikanan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983537368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Lingkungan Hidup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918567541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Pangan dan Pertanian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60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11624627"/>
                  </a:ext>
                </a:extLst>
              </a:tr>
              <a:tr h="399277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Sumber Daya Energi, Mineral dan Pertambangan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028202949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Kependudukan dan Jaminan Sosial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42226861"/>
                  </a:ext>
                </a:extLst>
              </a:tr>
              <a:tr h="23851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Ketenagakerjaan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671322425"/>
                  </a:ext>
                </a:extLst>
              </a:tr>
              <a:tr h="46819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Penanggulangan Kemiskinan dan Pemberdayaan Masyarakat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730360339"/>
                  </a:ext>
                </a:extLst>
              </a:tr>
              <a:tr h="399277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Pengembangan Usaha Kecil, Menengah dan Koperasi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371594939"/>
                  </a:ext>
                </a:extLst>
              </a:tr>
              <a:tr h="46819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Evaluasi dan Pengendalian Penyusunan Perencanaan Pembangunan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126669106"/>
                  </a:ext>
                </a:extLst>
              </a:tr>
              <a:tr h="46819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>
                          <a:effectLst/>
                        </a:rPr>
                        <a:t>Direktorat Pemantauan, Evaluasi dan Pengendalian Pembangunan Daerah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47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38776943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BD151D-ECBD-980A-CB15-CAB5804261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099292"/>
              </p:ext>
            </p:extLst>
          </p:nvPr>
        </p:nvGraphicFramePr>
        <p:xfrm>
          <a:off x="6096000" y="972889"/>
          <a:ext cx="5970310" cy="55267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12190">
                  <a:extLst>
                    <a:ext uri="{9D8B030D-6E8A-4147-A177-3AD203B41FA5}">
                      <a16:colId xmlns:a16="http://schemas.microsoft.com/office/drawing/2014/main" val="4159027477"/>
                    </a:ext>
                  </a:extLst>
                </a:gridCol>
                <a:gridCol w="4174317">
                  <a:extLst>
                    <a:ext uri="{9D8B030D-6E8A-4147-A177-3AD203B41FA5}">
                      <a16:colId xmlns:a16="http://schemas.microsoft.com/office/drawing/2014/main" val="1353960817"/>
                    </a:ext>
                  </a:extLst>
                </a:gridCol>
                <a:gridCol w="1283803">
                  <a:extLst>
                    <a:ext uri="{9D8B030D-6E8A-4147-A177-3AD203B41FA5}">
                      <a16:colId xmlns:a16="http://schemas.microsoft.com/office/drawing/2014/main" val="3242985569"/>
                    </a:ext>
                  </a:extLst>
                </a:gridCol>
              </a:tblGrid>
              <a:tr h="45998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>
                          <a:effectLst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>
                          <a:effectLst/>
                        </a:rPr>
                        <a:t>Unit </a:t>
                      </a:r>
                      <a:r>
                        <a:rPr lang="en-ID" sz="1600" u="none" strike="noStrike" dirty="0" err="1">
                          <a:effectLst/>
                        </a:rPr>
                        <a:t>Kerja</a:t>
                      </a:r>
                      <a:r>
                        <a:rPr lang="en-ID" sz="1600" u="none" strike="noStrike" dirty="0">
                          <a:effectLst/>
                        </a:rPr>
                        <a:t> </a:t>
                      </a:r>
                      <a:r>
                        <a:rPr lang="en-ID" sz="1600" u="none" strike="noStrike" dirty="0" err="1">
                          <a:effectLst/>
                        </a:rPr>
                        <a:t>Lingkup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 err="1">
                          <a:effectLst/>
                        </a:rPr>
                        <a:t>Kebutuhan</a:t>
                      </a:r>
                      <a:r>
                        <a:rPr lang="en-ID" sz="1600" u="none" strike="noStrike" dirty="0">
                          <a:effectLst/>
                        </a:rPr>
                        <a:t> </a:t>
                      </a:r>
                      <a:r>
                        <a:rPr lang="en-ID" sz="1600" u="none" strike="noStrike" dirty="0" err="1">
                          <a:effectLst/>
                        </a:rPr>
                        <a:t>Tahun</a:t>
                      </a:r>
                      <a:r>
                        <a:rPr lang="en-ID" sz="1600" u="none" strike="noStrike" dirty="0">
                          <a:effectLst/>
                        </a:rPr>
                        <a:t> 2024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031427"/>
                  </a:ext>
                </a:extLst>
              </a:tr>
              <a:tr h="55990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 err="1">
                          <a:effectLst/>
                        </a:rPr>
                        <a:t>Direktorat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Pemantauan</a:t>
                      </a:r>
                      <a:r>
                        <a:rPr lang="en-ID" sz="1400" u="none" strike="noStrike" dirty="0">
                          <a:effectLst/>
                        </a:rPr>
                        <a:t>, </a:t>
                      </a:r>
                      <a:r>
                        <a:rPr lang="en-ID" sz="1400" u="none" strike="noStrike" dirty="0" err="1">
                          <a:effectLst/>
                        </a:rPr>
                        <a:t>Evaluasi</a:t>
                      </a:r>
                      <a:r>
                        <a:rPr lang="en-ID" sz="1400" u="none" strike="noStrike" dirty="0">
                          <a:effectLst/>
                        </a:rPr>
                        <a:t> dan </a:t>
                      </a:r>
                      <a:r>
                        <a:rPr lang="en-ID" sz="1400" u="none" strike="noStrike" dirty="0" err="1">
                          <a:effectLst/>
                        </a:rPr>
                        <a:t>Pengendalian</a:t>
                      </a:r>
                      <a:r>
                        <a:rPr lang="en-ID" sz="1400" u="none" strike="noStrike" dirty="0">
                          <a:effectLst/>
                        </a:rPr>
                        <a:t> Pembangunan </a:t>
                      </a:r>
                      <a:r>
                        <a:rPr lang="en-ID" sz="1400" u="none" strike="noStrike" dirty="0" err="1">
                          <a:effectLst/>
                        </a:rPr>
                        <a:t>Sektoral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057299955"/>
                  </a:ext>
                </a:extLst>
              </a:tr>
              <a:tr h="55990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Sistem dan Prosedur Pemantauan, Evaluasi, &amp; Pengendalian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480970081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Agama, Pendidikan dan Kebudayaan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44100128"/>
                  </a:ext>
                </a:extLst>
              </a:tr>
              <a:tr h="55990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Keluarga, Perempuan, Anak, Pemuda dan Olahraga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57568169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Kesehatan dan Gizi Masyarakat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323057527"/>
                  </a:ext>
                </a:extLst>
              </a:tr>
              <a:tr h="55990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Pendidikan Tinggi , Ilmu Pengetahuan dan teknologi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253457455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Alokasi Pendanaan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86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168381538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400" u="none" strike="noStrike">
                          <a:effectLst/>
                        </a:rPr>
                        <a:t>Direktorat Kerja Sama Pendanaan Bilateral</a:t>
                      </a:r>
                      <a:endParaRPr lang="sv-SE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624120743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i-FI" sz="1400" u="none" strike="noStrike">
                          <a:effectLst/>
                        </a:rPr>
                        <a:t>Direktorat Kerja Sama Pendanaan Multilateral</a:t>
                      </a:r>
                      <a:endParaRPr lang="fi-FI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992385175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Pengembangan Pendanaan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540895661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Perencanaan Pendanaan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327235947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Pembangunan Daerah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40111364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Regional 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0441960"/>
                  </a:ext>
                </a:extLst>
              </a:tr>
              <a:tr h="27995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Regional II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53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720343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84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97ECA-7A93-2446-3171-3CA42C8BE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683" y="0"/>
            <a:ext cx="10345488" cy="775597"/>
          </a:xfrm>
        </p:spPr>
        <p:txBody>
          <a:bodyPr/>
          <a:lstStyle/>
          <a:p>
            <a:r>
              <a:rPr lang="en-ID" b="1" dirty="0" err="1">
                <a:solidFill>
                  <a:schemeClr val="tx1"/>
                </a:solidFill>
                <a:latin typeface="Calibri  "/>
              </a:rPr>
              <a:t>Proyeksi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Kebutuhan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Pegawai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Kementerian PPN/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Bappenas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Per UKE II 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s.d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Calibri  "/>
              </a:rPr>
              <a:t>Tahun</a:t>
            </a:r>
            <a:r>
              <a:rPr lang="en-ID" b="1" dirty="0">
                <a:solidFill>
                  <a:schemeClr val="tx1"/>
                </a:solidFill>
                <a:latin typeface="Calibri  "/>
              </a:rPr>
              <a:t> 2024 </a:t>
            </a:r>
            <a:r>
              <a:rPr lang="en-ID" sz="1800" b="1" i="1" dirty="0">
                <a:solidFill>
                  <a:schemeClr val="tx1"/>
                </a:solidFill>
                <a:latin typeface="Calibri  "/>
              </a:rPr>
              <a:t>(2/2)</a:t>
            </a:r>
            <a:endParaRPr lang="en-ID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D37E3E1-34D4-EB52-6C53-B5DDFF24F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394493"/>
              </p:ext>
            </p:extLst>
          </p:nvPr>
        </p:nvGraphicFramePr>
        <p:xfrm>
          <a:off x="424271" y="1244338"/>
          <a:ext cx="5533469" cy="503516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12263">
                  <a:extLst>
                    <a:ext uri="{9D8B030D-6E8A-4147-A177-3AD203B41FA5}">
                      <a16:colId xmlns:a16="http://schemas.microsoft.com/office/drawing/2014/main" val="3845463392"/>
                    </a:ext>
                  </a:extLst>
                </a:gridCol>
                <a:gridCol w="3426397">
                  <a:extLst>
                    <a:ext uri="{9D8B030D-6E8A-4147-A177-3AD203B41FA5}">
                      <a16:colId xmlns:a16="http://schemas.microsoft.com/office/drawing/2014/main" val="2837416558"/>
                    </a:ext>
                  </a:extLst>
                </a:gridCol>
                <a:gridCol w="1494809">
                  <a:extLst>
                    <a:ext uri="{9D8B030D-6E8A-4147-A177-3AD203B41FA5}">
                      <a16:colId xmlns:a16="http://schemas.microsoft.com/office/drawing/2014/main" val="1947629477"/>
                    </a:ext>
                  </a:extLst>
                </a:gridCol>
              </a:tblGrid>
              <a:tr h="552867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>
                          <a:effectLst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>
                          <a:effectLst/>
                        </a:rPr>
                        <a:t>Unit </a:t>
                      </a:r>
                      <a:r>
                        <a:rPr lang="en-ID" sz="1600" u="none" strike="noStrike" dirty="0" err="1">
                          <a:effectLst/>
                        </a:rPr>
                        <a:t>Kerja</a:t>
                      </a:r>
                      <a:r>
                        <a:rPr lang="en-ID" sz="1600" u="none" strike="noStrike" dirty="0">
                          <a:effectLst/>
                        </a:rPr>
                        <a:t> </a:t>
                      </a:r>
                      <a:r>
                        <a:rPr lang="en-ID" sz="1600" u="none" strike="noStrike" dirty="0" err="1">
                          <a:effectLst/>
                        </a:rPr>
                        <a:t>Lingkup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 err="1">
                          <a:effectLst/>
                        </a:rPr>
                        <a:t>Kebutuhan</a:t>
                      </a:r>
                      <a:r>
                        <a:rPr lang="en-ID" sz="1600" u="none" strike="noStrike" dirty="0">
                          <a:effectLst/>
                        </a:rPr>
                        <a:t> </a:t>
                      </a:r>
                      <a:r>
                        <a:rPr lang="en-ID" sz="1600" u="none" strike="noStrike" dirty="0" err="1">
                          <a:effectLst/>
                        </a:rPr>
                        <a:t>Tahun</a:t>
                      </a:r>
                      <a:r>
                        <a:rPr lang="en-ID" sz="1600" u="none" strike="noStrike" dirty="0">
                          <a:effectLst/>
                        </a:rPr>
                        <a:t> 2024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567160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 err="1">
                          <a:effectLst/>
                        </a:rPr>
                        <a:t>Direktorat</a:t>
                      </a:r>
                      <a:r>
                        <a:rPr lang="en-ID" sz="1400" u="none" strike="noStrike" dirty="0">
                          <a:effectLst/>
                        </a:rPr>
                        <a:t> Regional III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228334011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Tata Ruang &amp; Penanganan Bencana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546120179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Aparatur Negara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996755349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Hukum dan Regulasi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73223135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Pertahanan dan Keamanan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52011284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Politik dan Komunikasi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931808373"/>
                  </a:ext>
                </a:extLst>
              </a:tr>
              <a:tr h="59763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Politik Luar Negeri dan Kerjasama Pembangunan Internasional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195299526"/>
                  </a:ext>
                </a:extLst>
              </a:tr>
              <a:tr h="59763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Ketenagalistrikan, Telekomunikasi dan Informatika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845403454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Pengairan dan Irigasi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402145462"/>
                  </a:ext>
                </a:extLst>
              </a:tr>
              <a:tr h="59763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 err="1">
                          <a:effectLst/>
                        </a:rPr>
                        <a:t>Direktorat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Perencanaan</a:t>
                      </a:r>
                      <a:r>
                        <a:rPr lang="en-ID" sz="1400" u="none" strike="noStrike" dirty="0">
                          <a:effectLst/>
                        </a:rPr>
                        <a:t> &amp; </a:t>
                      </a:r>
                      <a:r>
                        <a:rPr lang="en-ID" sz="1400" u="none" strike="noStrike" dirty="0" err="1">
                          <a:effectLst/>
                        </a:rPr>
                        <a:t>Pengembangan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Proyek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Infrastruktur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Prioritas</a:t>
                      </a:r>
                      <a:r>
                        <a:rPr lang="en-ID" sz="1400" u="none" strike="noStrike" dirty="0">
                          <a:effectLst/>
                        </a:rPr>
                        <a:t> Nasional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602376140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 err="1">
                          <a:effectLst/>
                        </a:rPr>
                        <a:t>Direktorat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Perumahan</a:t>
                      </a:r>
                      <a:r>
                        <a:rPr lang="en-ID" sz="1400" u="none" strike="noStrike" dirty="0">
                          <a:effectLst/>
                        </a:rPr>
                        <a:t> dan </a:t>
                      </a:r>
                      <a:r>
                        <a:rPr lang="en-ID" sz="1400" u="none" strike="noStrike" dirty="0" err="1">
                          <a:effectLst/>
                        </a:rPr>
                        <a:t>Permukiman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54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740682139"/>
                  </a:ext>
                </a:extLst>
              </a:tr>
              <a:tr h="29882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42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Direktorat Transportasi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45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3761091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4C2FC5-242F-18C4-C225-72581EE659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335880"/>
              </p:ext>
            </p:extLst>
          </p:nvPr>
        </p:nvGraphicFramePr>
        <p:xfrm>
          <a:off x="6421119" y="1244339"/>
          <a:ext cx="5346609" cy="509765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91586">
                  <a:extLst>
                    <a:ext uri="{9D8B030D-6E8A-4147-A177-3AD203B41FA5}">
                      <a16:colId xmlns:a16="http://schemas.microsoft.com/office/drawing/2014/main" val="3660694629"/>
                    </a:ext>
                  </a:extLst>
                </a:gridCol>
                <a:gridCol w="3605334">
                  <a:extLst>
                    <a:ext uri="{9D8B030D-6E8A-4147-A177-3AD203B41FA5}">
                      <a16:colId xmlns:a16="http://schemas.microsoft.com/office/drawing/2014/main" val="3384485962"/>
                    </a:ext>
                  </a:extLst>
                </a:gridCol>
                <a:gridCol w="1149689">
                  <a:extLst>
                    <a:ext uri="{9D8B030D-6E8A-4147-A177-3AD203B41FA5}">
                      <a16:colId xmlns:a16="http://schemas.microsoft.com/office/drawing/2014/main" val="106707938"/>
                    </a:ext>
                  </a:extLst>
                </a:gridCol>
              </a:tblGrid>
              <a:tr h="515203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>
                          <a:effectLst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>
                          <a:effectLst/>
                        </a:rPr>
                        <a:t>Unit </a:t>
                      </a:r>
                      <a:r>
                        <a:rPr lang="en-ID" sz="1600" u="none" strike="noStrike" dirty="0" err="1">
                          <a:effectLst/>
                        </a:rPr>
                        <a:t>Kerja</a:t>
                      </a:r>
                      <a:r>
                        <a:rPr lang="en-ID" sz="1600" u="none" strike="noStrike" dirty="0">
                          <a:effectLst/>
                        </a:rPr>
                        <a:t> </a:t>
                      </a:r>
                      <a:r>
                        <a:rPr lang="en-ID" sz="1600" u="none" strike="noStrike" dirty="0" err="1">
                          <a:effectLst/>
                        </a:rPr>
                        <a:t>Lingkup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 err="1">
                          <a:effectLst/>
                        </a:rPr>
                        <a:t>Kebutuhan</a:t>
                      </a:r>
                      <a:r>
                        <a:rPr lang="en-ID" sz="1600" u="none" strike="noStrike" dirty="0">
                          <a:effectLst/>
                        </a:rPr>
                        <a:t> </a:t>
                      </a:r>
                      <a:r>
                        <a:rPr lang="en-ID" sz="1600" u="none" strike="noStrike" dirty="0" err="1">
                          <a:effectLst/>
                        </a:rPr>
                        <a:t>Tahun</a:t>
                      </a:r>
                      <a:r>
                        <a:rPr lang="en-ID" sz="1600" u="none" strike="noStrike" dirty="0">
                          <a:effectLst/>
                        </a:rPr>
                        <a:t> 2024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178061"/>
                  </a:ext>
                </a:extLst>
              </a:tr>
              <a:tr h="42535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Inspektorat Bidang Administrasi Umum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57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960399900"/>
                  </a:ext>
                </a:extLst>
              </a:tr>
              <a:tr h="42535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 err="1">
                          <a:effectLst/>
                        </a:rPr>
                        <a:t>Inspektorat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</a:rPr>
                        <a:t> Kinerja </a:t>
                      </a:r>
                      <a:r>
                        <a:rPr lang="en-ID" sz="1400" u="none" strike="noStrike" dirty="0" err="1">
                          <a:effectLst/>
                        </a:rPr>
                        <a:t>Kelembagaan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91536612"/>
                  </a:ext>
                </a:extLst>
              </a:tr>
              <a:tr h="42535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i-FI" sz="1400" u="none" strike="noStrike">
                          <a:effectLst/>
                        </a:rPr>
                        <a:t>Pusat Analisis Kebijakan dan Kinerja</a:t>
                      </a:r>
                      <a:endParaRPr lang="fi-FI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435998283"/>
                  </a:ext>
                </a:extLst>
              </a:tr>
              <a:tr h="638033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>
                          <a:effectLst/>
                        </a:rPr>
                        <a:t>Pusat Data dan </a:t>
                      </a:r>
                      <a:r>
                        <a:rPr lang="en-ID" sz="1400" u="none" strike="noStrike" dirty="0" err="1">
                          <a:effectLst/>
                        </a:rPr>
                        <a:t>Informasi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Perencanaan</a:t>
                      </a:r>
                      <a:r>
                        <a:rPr lang="en-ID" sz="1400" u="none" strike="noStrike" dirty="0">
                          <a:effectLst/>
                        </a:rPr>
                        <a:t> Pembangunan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95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285089847"/>
                  </a:ext>
                </a:extLst>
              </a:tr>
              <a:tr h="638033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>
                          <a:effectLst/>
                        </a:rPr>
                        <a:t>Pusat </a:t>
                      </a:r>
                      <a:r>
                        <a:rPr lang="en-ID" sz="1400" u="none" strike="noStrike" dirty="0" err="1">
                          <a:effectLst/>
                        </a:rPr>
                        <a:t>Pembinaan</a:t>
                      </a:r>
                      <a:r>
                        <a:rPr lang="en-ID" sz="1400" u="none" strike="noStrike" dirty="0">
                          <a:effectLst/>
                        </a:rPr>
                        <a:t> Pendidikan dan </a:t>
                      </a:r>
                      <a:r>
                        <a:rPr lang="en-ID" sz="1400" u="none" strike="noStrike" dirty="0" err="1">
                          <a:effectLst/>
                        </a:rPr>
                        <a:t>Pelatihan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Perencana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87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248991926"/>
                  </a:ext>
                </a:extLst>
              </a:tr>
              <a:tr h="557028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Biro Hubungan Masyarakat dan Tata Usaha Pimpinan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94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612785784"/>
                  </a:ext>
                </a:extLst>
              </a:tr>
              <a:tr h="433331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Biro Hukum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139068748"/>
                  </a:ext>
                </a:extLst>
              </a:tr>
              <a:tr h="322178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i-FI" sz="1400" u="none" strike="noStrike">
                          <a:effectLst/>
                        </a:rPr>
                        <a:t>Biro Perencanaan, Organisasi dan Tata Laksana</a:t>
                      </a:r>
                      <a:endParaRPr lang="fi-FI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63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385710056"/>
                  </a:ext>
                </a:extLst>
              </a:tr>
              <a:tr h="23926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Biro Sumber Daya Manusia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61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298425823"/>
                  </a:ext>
                </a:extLst>
              </a:tr>
              <a:tr h="23926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>
                          <a:effectLst/>
                        </a:rPr>
                        <a:t>Biro </a:t>
                      </a:r>
                      <a:r>
                        <a:rPr lang="en-ID" sz="1400" u="none" strike="noStrike" dirty="0" err="1">
                          <a:effectLst/>
                        </a:rPr>
                        <a:t>Umum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584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382383334"/>
                  </a:ext>
                </a:extLst>
              </a:tr>
              <a:tr h="23926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3139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42419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9140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 Box 69">
            <a:extLst>
              <a:ext uri="{FF2B5EF4-FFF2-40B4-BE49-F238E27FC236}">
                <a16:creationId xmlns:a16="http://schemas.microsoft.com/office/drawing/2014/main" id="{62ADD096-B054-06B4-1F29-00CFA87BE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275" y="872190"/>
            <a:ext cx="115694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latin typeface="Bookman Old Style" panose="02050604050505020204" pitchFamily="18" charset="0"/>
              </a:rPr>
              <a:t>STRUKTUR ORGANISASI ESELON I DAN ESELON II KEMENTERIAN PP</a:t>
            </a:r>
            <a:r>
              <a:rPr lang="id-ID" sz="1600" b="1" dirty="0">
                <a:solidFill>
                  <a:srgbClr val="000000"/>
                </a:solidFill>
                <a:latin typeface="Bookman Old Style" panose="02050604050505020204" pitchFamily="18" charset="0"/>
              </a:rPr>
              <a:t>N</a:t>
            </a:r>
            <a:r>
              <a:rPr lang="en-US" sz="1600" b="1" dirty="0">
                <a:solidFill>
                  <a:srgbClr val="000000"/>
                </a:solidFill>
                <a:latin typeface="Bookman Old Style" panose="02050604050505020204" pitchFamily="18" charset="0"/>
              </a:rPr>
              <a:t>/BAPPENAS PERMEN OTK 3/2022</a:t>
            </a:r>
          </a:p>
        </p:txBody>
      </p:sp>
      <p:sp>
        <p:nvSpPr>
          <p:cNvPr id="144" name="Rectangle 3">
            <a:extLst>
              <a:ext uri="{FF2B5EF4-FFF2-40B4-BE49-F238E27FC236}">
                <a16:creationId xmlns:a16="http://schemas.microsoft.com/office/drawing/2014/main" id="{AD032B3B-6BC2-CDE4-DE82-68BADDAF6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2034" y="2086552"/>
            <a:ext cx="1436027" cy="449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Arial Narrow" panose="020B0606020202030204" pitchFamily="34" charset="0"/>
              </a:rPr>
              <a:t>Sekretariat Kementerian PP</a:t>
            </a:r>
            <a:r>
              <a:rPr lang="id-ID" sz="800">
                <a:solidFill>
                  <a:srgbClr val="000000"/>
                </a:solidFill>
                <a:latin typeface="Arial Narrow" panose="020B0606020202030204" pitchFamily="34" charset="0"/>
              </a:rPr>
              <a:t>N</a:t>
            </a:r>
            <a:r>
              <a:rPr lang="en-US" sz="800">
                <a:solidFill>
                  <a:srgbClr val="000000"/>
                </a:solidFill>
                <a:latin typeface="Arial Narrow" panose="020B0606020202030204" pitchFamily="34" charset="0"/>
              </a:rPr>
              <a:t>/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Arial Narrow" panose="020B0606020202030204" pitchFamily="34" charset="0"/>
              </a:rPr>
              <a:t>Sekretariat Utama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Arial Narrow" panose="020B0606020202030204" pitchFamily="34" charset="0"/>
              </a:rPr>
              <a:t>Bappenas</a:t>
            </a:r>
          </a:p>
        </p:txBody>
      </p:sp>
      <p:sp>
        <p:nvSpPr>
          <p:cNvPr id="145" name="Rectangle 7">
            <a:extLst>
              <a:ext uri="{FF2B5EF4-FFF2-40B4-BE49-F238E27FC236}">
                <a16:creationId xmlns:a16="http://schemas.microsoft.com/office/drawing/2014/main" id="{D442E3DA-6C12-EA4F-56E3-BBCBD1D5A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3339" y="2086692"/>
            <a:ext cx="1128184" cy="449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Inspektorat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Utama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Bappenas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46" name="Rectangle 8">
            <a:extLst>
              <a:ext uri="{FF2B5EF4-FFF2-40B4-BE49-F238E27FC236}">
                <a16:creationId xmlns:a16="http://schemas.microsoft.com/office/drawing/2014/main" id="{C460AEAB-4694-F3D4-B1A5-81F06B48F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3609" y="2715239"/>
            <a:ext cx="969963" cy="428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Inspektorat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Administrasi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Umum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47" name="Rectangle 9">
            <a:extLst>
              <a:ext uri="{FF2B5EF4-FFF2-40B4-BE49-F238E27FC236}">
                <a16:creationId xmlns:a16="http://schemas.microsoft.com/office/drawing/2014/main" id="{38A98E39-FF4B-38C3-B345-9B3E09E09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8020" y="2715239"/>
            <a:ext cx="966523" cy="428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Inspektorat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Kinerja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Kelembagaan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48" name="Rectangle 31">
            <a:extLst>
              <a:ext uri="{FF2B5EF4-FFF2-40B4-BE49-F238E27FC236}">
                <a16:creationId xmlns:a16="http://schemas.microsoft.com/office/drawing/2014/main" id="{C087997F-C402-7F44-F507-1669A7289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321" y="3550335"/>
            <a:ext cx="1107539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Deputi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Ekonomi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49" name="Rectangle 44">
            <a:extLst>
              <a:ext uri="{FF2B5EF4-FFF2-40B4-BE49-F238E27FC236}">
                <a16:creationId xmlns:a16="http://schemas.microsoft.com/office/drawing/2014/main" id="{F36E966C-78FA-5C64-3300-54587D93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7180" y="3534460"/>
            <a:ext cx="1008884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Deputi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Bidang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Sarana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Prasarana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150" name="Rectangle 58">
            <a:extLst>
              <a:ext uri="{FF2B5EF4-FFF2-40B4-BE49-F238E27FC236}">
                <a16:creationId xmlns:a16="http://schemas.microsoft.com/office/drawing/2014/main" id="{910E71B1-6C53-6A37-2555-4EFCF67134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904" y="3531285"/>
            <a:ext cx="1050177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Arial Narrow" panose="020B0606020202030204" pitchFamily="34" charset="0"/>
              </a:rPr>
              <a:t>Deputi Bidang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Arial Narrow" panose="020B0606020202030204" pitchFamily="34" charset="0"/>
              </a:rPr>
              <a:t>Pendanaan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000000"/>
                </a:solidFill>
                <a:latin typeface="Arial Narrow" panose="020B0606020202030204" pitchFamily="34" charset="0"/>
              </a:rPr>
              <a:t>Pembangunan</a:t>
            </a:r>
          </a:p>
        </p:txBody>
      </p:sp>
      <p:sp>
        <p:nvSpPr>
          <p:cNvPr id="151" name="Rectangle 70">
            <a:extLst>
              <a:ext uri="{FF2B5EF4-FFF2-40B4-BE49-F238E27FC236}">
                <a16:creationId xmlns:a16="http://schemas.microsoft.com/office/drawing/2014/main" id="{D153A58B-48ED-7D31-8144-92C808A907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7559" y="3534460"/>
            <a:ext cx="976176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Deputi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Politik, Hukum,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Pertahanan, dan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Keamanan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52" name="Rectangle 88">
            <a:extLst>
              <a:ext uri="{FF2B5EF4-FFF2-40B4-BE49-F238E27FC236}">
                <a16:creationId xmlns:a16="http://schemas.microsoft.com/office/drawing/2014/main" id="{711C9B95-213F-50FC-2445-CFE9AF1CB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8867" y="2764117"/>
            <a:ext cx="973402" cy="414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Biro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Hubungan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Masyarakat,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Kearsipan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Tata Usaha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Pimpinan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53" name="Rectangle 89">
            <a:extLst>
              <a:ext uri="{FF2B5EF4-FFF2-40B4-BE49-F238E27FC236}">
                <a16:creationId xmlns:a16="http://schemas.microsoft.com/office/drawing/2014/main" id="{B95C78C7-7449-97C5-9E7A-ADACBADE1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6221" y="2758538"/>
            <a:ext cx="973398" cy="4273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Biro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Sumber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Daya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Manusia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154" name="Rectangle 90">
            <a:extLst>
              <a:ext uri="{FF2B5EF4-FFF2-40B4-BE49-F238E27FC236}">
                <a16:creationId xmlns:a16="http://schemas.microsoft.com/office/drawing/2014/main" id="{5AADE7BC-0ED0-68C7-6FBC-AF7894CF5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1560" y="2766952"/>
            <a:ext cx="908020" cy="4302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Biro </a:t>
            </a:r>
          </a:p>
          <a:p>
            <a:pPr algn="ctr" defTabSz="1063625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Perencanaan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,</a:t>
            </a:r>
          </a:p>
          <a:p>
            <a:pPr algn="ctr" defTabSz="1063625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Organisasi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Tata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Laksana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55" name="Rectangle 92">
            <a:extLst>
              <a:ext uri="{FF2B5EF4-FFF2-40B4-BE49-F238E27FC236}">
                <a16:creationId xmlns:a16="http://schemas.microsoft.com/office/drawing/2014/main" id="{BF6DB05A-E030-ADC7-2014-2E28571BF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78429" y="4761217"/>
            <a:ext cx="1040485" cy="5052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Pusat Data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dan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Informasi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  <a:ea typeface="ＭＳ Ｐゴシック" pitchFamily="34" charset="-128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Perencanaan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Pembangunan</a:t>
            </a:r>
          </a:p>
        </p:txBody>
      </p:sp>
      <p:sp>
        <p:nvSpPr>
          <p:cNvPr id="156" name="Rectangle 93">
            <a:extLst>
              <a:ext uri="{FF2B5EF4-FFF2-40B4-BE49-F238E27FC236}">
                <a16:creationId xmlns:a16="http://schemas.microsoft.com/office/drawing/2014/main" id="{B06F3C54-A132-4659-0743-06F285E97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0416" y="2771348"/>
            <a:ext cx="908013" cy="4273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Biro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Umum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57" name="Rectangle 94">
            <a:extLst>
              <a:ext uri="{FF2B5EF4-FFF2-40B4-BE49-F238E27FC236}">
                <a16:creationId xmlns:a16="http://schemas.microsoft.com/office/drawing/2014/main" id="{0AFF1D98-BFD1-424E-BD38-D6C3FC928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0048" y="2762375"/>
            <a:ext cx="931701" cy="4330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Biro 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Hukum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C8AA06F2-159D-1B32-1289-B6663E152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7037" y="3547160"/>
            <a:ext cx="1107539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Deputi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Bidang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Pembangunan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Manusia</a:t>
            </a:r>
            <a:r>
              <a:rPr lang="en-US" sz="800" dirty="0">
                <a:latin typeface="Arial Narrow" panose="020B0606020202030204" pitchFamily="34" charset="0"/>
              </a:rPr>
              <a:t>, </a:t>
            </a:r>
            <a:r>
              <a:rPr lang="en-US" sz="800" dirty="0" err="1">
                <a:latin typeface="Arial Narrow" panose="020B0606020202030204" pitchFamily="34" charset="0"/>
              </a:rPr>
              <a:t>Masy</a:t>
            </a:r>
            <a:r>
              <a:rPr lang="id-ID" sz="800" dirty="0">
                <a:latin typeface="Arial Narrow" panose="020B0606020202030204" pitchFamily="34" charset="0"/>
              </a:rPr>
              <a:t>arakat</a:t>
            </a:r>
            <a:r>
              <a:rPr lang="en-US" sz="800" dirty="0">
                <a:latin typeface="Arial Narrow" panose="020B0606020202030204" pitchFamily="34" charset="0"/>
              </a:rPr>
              <a:t>,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dan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Kebudayaan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00FE89CE-BE25-0EDF-0B81-DF6C9FFD7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65757" y="3532872"/>
            <a:ext cx="1040485" cy="568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Deputi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Pemantauan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Evaluas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i,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&amp;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Pengendalian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 </a:t>
            </a:r>
          </a:p>
        </p:txBody>
      </p:sp>
      <p:sp>
        <p:nvSpPr>
          <p:cNvPr id="160" name="Rectangle 223">
            <a:extLst>
              <a:ext uri="{FF2B5EF4-FFF2-40B4-BE49-F238E27FC236}">
                <a16:creationId xmlns:a16="http://schemas.microsoft.com/office/drawing/2014/main" id="{478A031F-EB92-CB4A-3BBF-8BB8A281B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78429" y="5371927"/>
            <a:ext cx="1040485" cy="5314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altLang="ja-JP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Pusat </a:t>
            </a:r>
            <a:r>
              <a:rPr lang="sv-SE" sz="8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Analisis </a:t>
            </a:r>
            <a:endParaRPr lang="id-ID" sz="800" dirty="0">
              <a:solidFill>
                <a:srgbClr val="000000"/>
              </a:solidFill>
              <a:latin typeface="Arial Narrow" panose="020B0606020202030204" pitchFamily="34" charset="0"/>
              <a:ea typeface="ＭＳ Ｐゴシック" pitchFamily="34" charset="-128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sv-SE" sz="8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Kebijakan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  <a:ea typeface="ＭＳ Ｐゴシック" pitchFamily="34" charset="-128"/>
              </a:rPr>
              <a:t>dan Kinerja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  <a:ea typeface="ＭＳ Ｐゴシック" pitchFamily="34" charset="-128"/>
            </a:endParaRPr>
          </a:p>
        </p:txBody>
      </p:sp>
      <p:sp>
        <p:nvSpPr>
          <p:cNvPr id="161" name="Rectangle 108">
            <a:extLst>
              <a:ext uri="{FF2B5EF4-FFF2-40B4-BE49-F238E27FC236}">
                <a16:creationId xmlns:a16="http://schemas.microsoft.com/office/drawing/2014/main" id="{BBAD18C6-2765-B65A-5059-7E8F13BD9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2109" y="3543985"/>
            <a:ext cx="1139404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Deputi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Bidang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sv-SE" sz="800" dirty="0">
                <a:latin typeface="Arial Narrow" panose="020B0606020202030204" pitchFamily="34" charset="0"/>
              </a:rPr>
              <a:t>Pengembangan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sv-SE" sz="800" dirty="0">
                <a:latin typeface="Arial Narrow" panose="020B0606020202030204" pitchFamily="34" charset="0"/>
              </a:rPr>
              <a:t>Regional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162" name="Rectangle 91">
            <a:extLst>
              <a:ext uri="{FF2B5EF4-FFF2-40B4-BE49-F238E27FC236}">
                <a16:creationId xmlns:a16="http://schemas.microsoft.com/office/drawing/2014/main" id="{882E206A-94DF-2691-BE9F-64EF7C513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78429" y="4115809"/>
            <a:ext cx="1040485" cy="5314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Pusat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Pembinaan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endParaRPr lang="id-ID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Pendidikan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,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Pelatihan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endParaRPr lang="id-ID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Perencana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63" name="Rectangle 178">
            <a:extLst>
              <a:ext uri="{FF2B5EF4-FFF2-40B4-BE49-F238E27FC236}">
                <a16:creationId xmlns:a16="http://schemas.microsoft.com/office/drawing/2014/main" id="{9E19B3EF-0395-207B-E7EA-ED9F64ADB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4602" y="3547160"/>
            <a:ext cx="1099701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Deputi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Bidang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Kemaritiman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Sumber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Daya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Alam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sv-SE" sz="800" dirty="0">
              <a:latin typeface="Arial Narrow" panose="020B0606020202030204" pitchFamily="34" charset="0"/>
            </a:endParaRPr>
          </a:p>
        </p:txBody>
      </p:sp>
      <p:sp>
        <p:nvSpPr>
          <p:cNvPr id="164" name="Rectangle 190">
            <a:extLst>
              <a:ext uri="{FF2B5EF4-FFF2-40B4-BE49-F238E27FC236}">
                <a16:creationId xmlns:a16="http://schemas.microsoft.com/office/drawing/2014/main" id="{3F0E6991-6859-9C49-2C50-878E9F3C4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2234" y="3547160"/>
            <a:ext cx="1099701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Deputi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Bidang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Kependudukan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Ketenagakerjaan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cxnSp>
        <p:nvCxnSpPr>
          <p:cNvPr id="165" name="Connector: Elbow 190">
            <a:extLst>
              <a:ext uri="{FF2B5EF4-FFF2-40B4-BE49-F238E27FC236}">
                <a16:creationId xmlns:a16="http://schemas.microsoft.com/office/drawing/2014/main" id="{6A518A47-C2BF-169F-8C59-206E332533E0}"/>
              </a:ext>
            </a:extLst>
          </p:cNvPr>
          <p:cNvCxnSpPr>
            <a:stCxn id="145" idx="2"/>
            <a:endCxn id="146" idx="0"/>
          </p:cNvCxnSpPr>
          <p:nvPr/>
        </p:nvCxnSpPr>
        <p:spPr>
          <a:xfrm rot="5400000">
            <a:off x="3388369" y="2236177"/>
            <a:ext cx="179284" cy="778840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or: Elbow 192">
            <a:extLst>
              <a:ext uri="{FF2B5EF4-FFF2-40B4-BE49-F238E27FC236}">
                <a16:creationId xmlns:a16="http://schemas.microsoft.com/office/drawing/2014/main" id="{27F901C4-F98D-898C-820D-2B9FF82D31D3}"/>
              </a:ext>
            </a:extLst>
          </p:cNvPr>
          <p:cNvCxnSpPr>
            <a:stCxn id="145" idx="2"/>
            <a:endCxn id="147" idx="0"/>
          </p:cNvCxnSpPr>
          <p:nvPr/>
        </p:nvCxnSpPr>
        <p:spPr>
          <a:xfrm rot="16200000" flipH="1">
            <a:off x="4149714" y="2253671"/>
            <a:ext cx="179284" cy="743851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AutoShape 1290">
            <a:extLst>
              <a:ext uri="{FF2B5EF4-FFF2-40B4-BE49-F238E27FC236}">
                <a16:creationId xmlns:a16="http://schemas.microsoft.com/office/drawing/2014/main" id="{71F1185A-1EFE-6438-4F70-004D67999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674" y="1271308"/>
            <a:ext cx="1676923" cy="2065262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68" name="Rectangle 60">
            <a:extLst>
              <a:ext uri="{FF2B5EF4-FFF2-40B4-BE49-F238E27FC236}">
                <a16:creationId xmlns:a16="http://schemas.microsoft.com/office/drawing/2014/main" id="{724E82FB-52C1-6BA8-207E-DC97825BA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42" y="2148489"/>
            <a:ext cx="1756246" cy="35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Staf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Ahli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Sektor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Unggulan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Infrastruktur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69" name="Rectangle 61">
            <a:extLst>
              <a:ext uri="{FF2B5EF4-FFF2-40B4-BE49-F238E27FC236}">
                <a16:creationId xmlns:a16="http://schemas.microsoft.com/office/drawing/2014/main" id="{A4FA506E-17D0-C85E-7645-93E00826C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34" y="2543839"/>
            <a:ext cx="1756246" cy="31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Staf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Ahli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Hubungan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Kelembagaan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70" name="Rectangle 62">
            <a:extLst>
              <a:ext uri="{FF2B5EF4-FFF2-40B4-BE49-F238E27FC236}">
                <a16:creationId xmlns:a16="http://schemas.microsoft.com/office/drawing/2014/main" id="{040B153C-C984-9353-BADE-1E0AE153D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275" y="1743210"/>
            <a:ext cx="1756246" cy="3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Staf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Ahli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Sosial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Penanggulangan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Kemiskinan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71" name="Rectangle 63">
            <a:extLst>
              <a:ext uri="{FF2B5EF4-FFF2-40B4-BE49-F238E27FC236}">
                <a16:creationId xmlns:a16="http://schemas.microsoft.com/office/drawing/2014/main" id="{3BBB3E25-8920-A74B-40B3-D511EE40C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275" y="2931290"/>
            <a:ext cx="1756246" cy="317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Staf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Ahli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Sinergi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Ekonomi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Pembiayaan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72" name="Rectangle 64">
            <a:extLst>
              <a:ext uri="{FF2B5EF4-FFF2-40B4-BE49-F238E27FC236}">
                <a16:creationId xmlns:a16="http://schemas.microsoft.com/office/drawing/2014/main" id="{8C7ED221-D11F-4F4D-9991-F32F343FDC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945" y="1395792"/>
            <a:ext cx="1761813" cy="32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Staf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Ahli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Bidang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Pemerataan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Kewilayahan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10356D7E-3DDA-F688-ABB4-82165963E337}"/>
              </a:ext>
            </a:extLst>
          </p:cNvPr>
          <p:cNvCxnSpPr>
            <a:cxnSpLocks/>
          </p:cNvCxnSpPr>
          <p:nvPr/>
        </p:nvCxnSpPr>
        <p:spPr>
          <a:xfrm>
            <a:off x="706306" y="1716839"/>
            <a:ext cx="137498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CC19E090-68D6-5A77-F002-8E8245435606}"/>
              </a:ext>
            </a:extLst>
          </p:cNvPr>
          <p:cNvCxnSpPr>
            <a:cxnSpLocks/>
          </p:cNvCxnSpPr>
          <p:nvPr/>
        </p:nvCxnSpPr>
        <p:spPr>
          <a:xfrm>
            <a:off x="565202" y="2118241"/>
            <a:ext cx="165174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F80D6BFB-03FE-BD36-5358-502981052E09}"/>
              </a:ext>
            </a:extLst>
          </p:cNvPr>
          <p:cNvCxnSpPr/>
          <p:nvPr/>
        </p:nvCxnSpPr>
        <p:spPr>
          <a:xfrm>
            <a:off x="567215" y="2520458"/>
            <a:ext cx="164359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165CD175-FAFE-1F39-7514-5D7564B68166}"/>
              </a:ext>
            </a:extLst>
          </p:cNvPr>
          <p:cNvCxnSpPr>
            <a:cxnSpLocks/>
          </p:cNvCxnSpPr>
          <p:nvPr/>
        </p:nvCxnSpPr>
        <p:spPr>
          <a:xfrm>
            <a:off x="693776" y="2874290"/>
            <a:ext cx="1396909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Connector: Elbow 212">
            <a:extLst>
              <a:ext uri="{FF2B5EF4-FFF2-40B4-BE49-F238E27FC236}">
                <a16:creationId xmlns:a16="http://schemas.microsoft.com/office/drawing/2014/main" id="{AF78420E-48D5-9207-A517-E4736504316C}"/>
              </a:ext>
            </a:extLst>
          </p:cNvPr>
          <p:cNvCxnSpPr>
            <a:stCxn id="144" idx="2"/>
            <a:endCxn id="152" idx="0"/>
          </p:cNvCxnSpPr>
          <p:nvPr/>
        </p:nvCxnSpPr>
        <p:spPr>
          <a:xfrm rot="5400000">
            <a:off x="7208657" y="1822726"/>
            <a:ext cx="228302" cy="1654480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nector: Elbow 214">
            <a:extLst>
              <a:ext uri="{FF2B5EF4-FFF2-40B4-BE49-F238E27FC236}">
                <a16:creationId xmlns:a16="http://schemas.microsoft.com/office/drawing/2014/main" id="{C440D543-55D5-757C-7926-2A684EF26C21}"/>
              </a:ext>
            </a:extLst>
          </p:cNvPr>
          <p:cNvCxnSpPr>
            <a:stCxn id="144" idx="2"/>
            <a:endCxn id="153" idx="0"/>
          </p:cNvCxnSpPr>
          <p:nvPr/>
        </p:nvCxnSpPr>
        <p:spPr>
          <a:xfrm rot="5400000">
            <a:off x="7735123" y="2343612"/>
            <a:ext cx="222723" cy="607128"/>
          </a:xfrm>
          <a:prstGeom prst="bentConnector3">
            <a:avLst>
              <a:gd name="adj1" fmla="val 5135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Connector: Elbow 216">
            <a:extLst>
              <a:ext uri="{FF2B5EF4-FFF2-40B4-BE49-F238E27FC236}">
                <a16:creationId xmlns:a16="http://schemas.microsoft.com/office/drawing/2014/main" id="{E961AFB2-0985-5A41-AA9E-A7F2114FDFA0}"/>
              </a:ext>
            </a:extLst>
          </p:cNvPr>
          <p:cNvCxnSpPr>
            <a:stCxn id="144" idx="2"/>
            <a:endCxn id="157" idx="0"/>
          </p:cNvCxnSpPr>
          <p:nvPr/>
        </p:nvCxnSpPr>
        <p:spPr>
          <a:xfrm rot="16200000" flipH="1">
            <a:off x="8269693" y="2416169"/>
            <a:ext cx="226560" cy="465851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nector: Elbow 218">
            <a:extLst>
              <a:ext uri="{FF2B5EF4-FFF2-40B4-BE49-F238E27FC236}">
                <a16:creationId xmlns:a16="http://schemas.microsoft.com/office/drawing/2014/main" id="{7963BC9B-797B-052B-448E-6D6B109F8784}"/>
              </a:ext>
            </a:extLst>
          </p:cNvPr>
          <p:cNvCxnSpPr>
            <a:stCxn id="144" idx="2"/>
            <a:endCxn id="154" idx="0"/>
          </p:cNvCxnSpPr>
          <p:nvPr/>
        </p:nvCxnSpPr>
        <p:spPr>
          <a:xfrm rot="16200000" flipH="1">
            <a:off x="8772241" y="1913622"/>
            <a:ext cx="231137" cy="1475522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Connector: Elbow 220">
            <a:extLst>
              <a:ext uri="{FF2B5EF4-FFF2-40B4-BE49-F238E27FC236}">
                <a16:creationId xmlns:a16="http://schemas.microsoft.com/office/drawing/2014/main" id="{BE7002BD-9B0A-99D2-4AAC-752D7F3B3B14}"/>
              </a:ext>
            </a:extLst>
          </p:cNvPr>
          <p:cNvCxnSpPr>
            <a:stCxn id="144" idx="2"/>
            <a:endCxn id="156" idx="0"/>
          </p:cNvCxnSpPr>
          <p:nvPr/>
        </p:nvCxnSpPr>
        <p:spPr>
          <a:xfrm rot="16200000" flipH="1">
            <a:off x="9269469" y="1416393"/>
            <a:ext cx="235533" cy="2474375"/>
          </a:xfrm>
          <a:prstGeom prst="bentConnector3">
            <a:avLst>
              <a:gd name="adj1" fmla="val 4743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onnector: Elbow 225">
            <a:extLst>
              <a:ext uri="{FF2B5EF4-FFF2-40B4-BE49-F238E27FC236}">
                <a16:creationId xmlns:a16="http://schemas.microsoft.com/office/drawing/2014/main" id="{F2CF0B1E-D2FE-8242-884E-97238E5D8673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340062" y="-40"/>
            <a:ext cx="1954404" cy="5146347"/>
          </a:xfrm>
          <a:prstGeom prst="bentConnector3">
            <a:avLst>
              <a:gd name="adj1" fmla="val 4899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Connector: Elbow 228">
            <a:extLst>
              <a:ext uri="{FF2B5EF4-FFF2-40B4-BE49-F238E27FC236}">
                <a16:creationId xmlns:a16="http://schemas.microsoft.com/office/drawing/2014/main" id="{31900C02-8464-0621-7887-3859526103F2}"/>
              </a:ext>
            </a:extLst>
          </p:cNvPr>
          <p:cNvCxnSpPr>
            <a:cxnSpLocks/>
            <a:stCxn id="161" idx="0"/>
          </p:cNvCxnSpPr>
          <p:nvPr/>
        </p:nvCxnSpPr>
        <p:spPr>
          <a:xfrm rot="5400000" flipH="1" flipV="1">
            <a:off x="2967097" y="620645"/>
            <a:ext cx="1948054" cy="3898627"/>
          </a:xfrm>
          <a:prstGeom prst="bentConnector3">
            <a:avLst>
              <a:gd name="adj1" fmla="val 434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Connector: Elbow 231">
            <a:extLst>
              <a:ext uri="{FF2B5EF4-FFF2-40B4-BE49-F238E27FC236}">
                <a16:creationId xmlns:a16="http://schemas.microsoft.com/office/drawing/2014/main" id="{59D23FEB-737C-7230-C725-5743BA86B7F4}"/>
              </a:ext>
            </a:extLst>
          </p:cNvPr>
          <p:cNvCxnSpPr>
            <a:cxnSpLocks/>
            <a:stCxn id="163" idx="0"/>
          </p:cNvCxnSpPr>
          <p:nvPr/>
        </p:nvCxnSpPr>
        <p:spPr>
          <a:xfrm rot="5400000" flipH="1" flipV="1">
            <a:off x="3581831" y="1238554"/>
            <a:ext cx="1951229" cy="2665985"/>
          </a:xfrm>
          <a:prstGeom prst="bentConnector3">
            <a:avLst>
              <a:gd name="adj1" fmla="val 457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nector: Elbow 235">
            <a:extLst>
              <a:ext uri="{FF2B5EF4-FFF2-40B4-BE49-F238E27FC236}">
                <a16:creationId xmlns:a16="http://schemas.microsoft.com/office/drawing/2014/main" id="{1284A66B-E86B-6B80-2047-D955D682D17B}"/>
              </a:ext>
            </a:extLst>
          </p:cNvPr>
          <p:cNvCxnSpPr>
            <a:cxnSpLocks/>
            <a:stCxn id="164" idx="0"/>
          </p:cNvCxnSpPr>
          <p:nvPr/>
        </p:nvCxnSpPr>
        <p:spPr>
          <a:xfrm rot="5400000" flipH="1" flipV="1">
            <a:off x="4200647" y="1857370"/>
            <a:ext cx="1951229" cy="1428353"/>
          </a:xfrm>
          <a:prstGeom prst="bentConnector3">
            <a:avLst>
              <a:gd name="adj1" fmla="val 4664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Connector: Elbow 238">
            <a:extLst>
              <a:ext uri="{FF2B5EF4-FFF2-40B4-BE49-F238E27FC236}">
                <a16:creationId xmlns:a16="http://schemas.microsoft.com/office/drawing/2014/main" id="{A66722AB-76B5-2981-6D2F-CA75C7EF696E}"/>
              </a:ext>
            </a:extLst>
          </p:cNvPr>
          <p:cNvCxnSpPr>
            <a:cxnSpLocks/>
            <a:stCxn id="158" idx="0"/>
          </p:cNvCxnSpPr>
          <p:nvPr/>
        </p:nvCxnSpPr>
        <p:spPr>
          <a:xfrm rot="5400000" flipH="1" flipV="1">
            <a:off x="4820008" y="2476731"/>
            <a:ext cx="1951229" cy="189631"/>
          </a:xfrm>
          <a:prstGeom prst="bentConnector3">
            <a:avLst>
              <a:gd name="adj1" fmla="val 457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Connector: Elbow 241">
            <a:extLst>
              <a:ext uri="{FF2B5EF4-FFF2-40B4-BE49-F238E27FC236}">
                <a16:creationId xmlns:a16="http://schemas.microsoft.com/office/drawing/2014/main" id="{61AD73A0-6ADB-EA93-6B99-0BF36A8435E4}"/>
              </a:ext>
            </a:extLst>
          </p:cNvPr>
          <p:cNvCxnSpPr>
            <a:cxnSpLocks/>
            <a:stCxn id="149" idx="0"/>
          </p:cNvCxnSpPr>
          <p:nvPr/>
        </p:nvCxnSpPr>
        <p:spPr>
          <a:xfrm rot="16200000" flipV="1">
            <a:off x="5416766" y="2069604"/>
            <a:ext cx="1938529" cy="991184"/>
          </a:xfrm>
          <a:prstGeom prst="bentConnector3">
            <a:avLst>
              <a:gd name="adj1" fmla="val 405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Connector: Elbow 244">
            <a:extLst>
              <a:ext uri="{FF2B5EF4-FFF2-40B4-BE49-F238E27FC236}">
                <a16:creationId xmlns:a16="http://schemas.microsoft.com/office/drawing/2014/main" id="{2F42E93B-4ED3-89F0-2E75-634F1EEF6D66}"/>
              </a:ext>
            </a:extLst>
          </p:cNvPr>
          <p:cNvCxnSpPr>
            <a:cxnSpLocks/>
            <a:stCxn id="151" idx="0"/>
          </p:cNvCxnSpPr>
          <p:nvPr/>
        </p:nvCxnSpPr>
        <p:spPr>
          <a:xfrm rot="16200000" flipV="1">
            <a:off x="5983779" y="1502591"/>
            <a:ext cx="1938529" cy="2125209"/>
          </a:xfrm>
          <a:prstGeom prst="bentConnector3">
            <a:avLst>
              <a:gd name="adj1" fmla="val 405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nector: Elbow 246">
            <a:extLst>
              <a:ext uri="{FF2B5EF4-FFF2-40B4-BE49-F238E27FC236}">
                <a16:creationId xmlns:a16="http://schemas.microsoft.com/office/drawing/2014/main" id="{18EA12EE-EF42-183B-6DDD-CEE7E18BF7E5}"/>
              </a:ext>
            </a:extLst>
          </p:cNvPr>
          <p:cNvCxnSpPr>
            <a:cxnSpLocks/>
            <a:stCxn id="150" idx="0"/>
          </p:cNvCxnSpPr>
          <p:nvPr/>
        </p:nvCxnSpPr>
        <p:spPr>
          <a:xfrm rot="16200000" flipV="1">
            <a:off x="6570539" y="915830"/>
            <a:ext cx="1935354" cy="3295555"/>
          </a:xfrm>
          <a:prstGeom prst="bentConnector3">
            <a:avLst>
              <a:gd name="adj1" fmla="val 391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or: Elbow 249">
            <a:extLst>
              <a:ext uri="{FF2B5EF4-FFF2-40B4-BE49-F238E27FC236}">
                <a16:creationId xmlns:a16="http://schemas.microsoft.com/office/drawing/2014/main" id="{28078648-0CC8-AD28-CDFD-C8CB6AEB7E91}"/>
              </a:ext>
            </a:extLst>
          </p:cNvPr>
          <p:cNvCxnSpPr>
            <a:cxnSpLocks/>
            <a:stCxn id="159" idx="0"/>
          </p:cNvCxnSpPr>
          <p:nvPr/>
        </p:nvCxnSpPr>
        <p:spPr>
          <a:xfrm rot="16200000" flipV="1">
            <a:off x="7169749" y="316621"/>
            <a:ext cx="1936941" cy="4495562"/>
          </a:xfrm>
          <a:prstGeom prst="bentConnector3">
            <a:avLst>
              <a:gd name="adj1" fmla="val 3949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F42D5EBE-67CA-6C2F-FFE4-602D9F9ED5A2}"/>
              </a:ext>
            </a:extLst>
          </p:cNvPr>
          <p:cNvCxnSpPr>
            <a:cxnSpLocks/>
          </p:cNvCxnSpPr>
          <p:nvPr/>
        </p:nvCxnSpPr>
        <p:spPr>
          <a:xfrm>
            <a:off x="2200014" y="2017447"/>
            <a:ext cx="36904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00BF9F91-6AC6-A7AD-E6E0-0759B25BAF4E}"/>
              </a:ext>
            </a:extLst>
          </p:cNvPr>
          <p:cNvCxnSpPr>
            <a:stCxn id="145" idx="3"/>
            <a:endCxn id="144" idx="1"/>
          </p:cNvCxnSpPr>
          <p:nvPr/>
        </p:nvCxnSpPr>
        <p:spPr>
          <a:xfrm flipV="1">
            <a:off x="4431523" y="2311184"/>
            <a:ext cx="3000511" cy="1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ctor: Elbow 398">
            <a:extLst>
              <a:ext uri="{FF2B5EF4-FFF2-40B4-BE49-F238E27FC236}">
                <a16:creationId xmlns:a16="http://schemas.microsoft.com/office/drawing/2014/main" id="{1FCD7E8A-0196-EA22-E4F7-BA85D555B54D}"/>
              </a:ext>
            </a:extLst>
          </p:cNvPr>
          <p:cNvCxnSpPr>
            <a:cxnSpLocks/>
            <a:endCxn id="162" idx="1"/>
          </p:cNvCxnSpPr>
          <p:nvPr/>
        </p:nvCxnSpPr>
        <p:spPr>
          <a:xfrm>
            <a:off x="5890438" y="3313140"/>
            <a:ext cx="5187991" cy="1068413"/>
          </a:xfrm>
          <a:prstGeom prst="bentConnector3">
            <a:avLst>
              <a:gd name="adj1" fmla="val 98264"/>
            </a:avLst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Connector: Elbow 409">
            <a:extLst>
              <a:ext uri="{FF2B5EF4-FFF2-40B4-BE49-F238E27FC236}">
                <a16:creationId xmlns:a16="http://schemas.microsoft.com/office/drawing/2014/main" id="{35EC781B-859B-0668-27B3-842EFD6198D9}"/>
              </a:ext>
            </a:extLst>
          </p:cNvPr>
          <p:cNvCxnSpPr>
            <a:stCxn id="162" idx="1"/>
            <a:endCxn id="155" idx="1"/>
          </p:cNvCxnSpPr>
          <p:nvPr/>
        </p:nvCxnSpPr>
        <p:spPr>
          <a:xfrm rot="10800000" flipV="1">
            <a:off x="11078429" y="4381552"/>
            <a:ext cx="12700" cy="632267"/>
          </a:xfrm>
          <a:prstGeom prst="bentConnector3">
            <a:avLst>
              <a:gd name="adj1" fmla="val 790654"/>
            </a:avLst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Connector: Elbow 412">
            <a:extLst>
              <a:ext uri="{FF2B5EF4-FFF2-40B4-BE49-F238E27FC236}">
                <a16:creationId xmlns:a16="http://schemas.microsoft.com/office/drawing/2014/main" id="{2E5BDB55-823A-69B6-79E3-98C9D3836BB5}"/>
              </a:ext>
            </a:extLst>
          </p:cNvPr>
          <p:cNvCxnSpPr>
            <a:stCxn id="155" idx="1"/>
            <a:endCxn id="160" idx="1"/>
          </p:cNvCxnSpPr>
          <p:nvPr/>
        </p:nvCxnSpPr>
        <p:spPr>
          <a:xfrm rot="10800000" flipV="1">
            <a:off x="11078429" y="5013819"/>
            <a:ext cx="12700" cy="623851"/>
          </a:xfrm>
          <a:prstGeom prst="bentConnector3">
            <a:avLst>
              <a:gd name="adj1" fmla="val 790654"/>
            </a:avLst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 Box 15">
            <a:extLst>
              <a:ext uri="{FF2B5EF4-FFF2-40B4-BE49-F238E27FC236}">
                <a16:creationId xmlns:a16="http://schemas.microsoft.com/office/drawing/2014/main" id="{E4F42163-C6D3-ED74-E14F-0FFB074F1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2958" y="1333532"/>
            <a:ext cx="1998664" cy="5355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>
            <a:lvl1pPr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G Times" pitchFamily="18" charset="0"/>
                <a:cs typeface="Times New Roman" panose="02020603050405020304" pitchFamily="18" charset="0"/>
              </a:defRPr>
            </a:lvl9pPr>
          </a:lstStyle>
          <a:p>
            <a:pPr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id-ID" sz="1600" b="1" dirty="0">
                <a:solidFill>
                  <a:srgbClr val="000000"/>
                </a:solidFill>
                <a:latin typeface="Arial Narrow" panose="020B0606020202030204" pitchFamily="34" charset="0"/>
              </a:rPr>
              <a:t>MENTERI PP</a:t>
            </a:r>
            <a:r>
              <a:rPr lang="id-ID" altLang="id-ID" sz="1600" b="1" dirty="0">
                <a:solidFill>
                  <a:srgbClr val="000000"/>
                </a:solidFill>
                <a:latin typeface="Arial Narrow" panose="020B0606020202030204" pitchFamily="34" charset="0"/>
              </a:rPr>
              <a:t>N</a:t>
            </a:r>
            <a:r>
              <a:rPr lang="en-US" altLang="id-ID" sz="1600" b="1" dirty="0">
                <a:solidFill>
                  <a:srgbClr val="000000"/>
                </a:solidFill>
                <a:latin typeface="Arial Narrow" panose="020B0606020202030204" pitchFamily="34" charset="0"/>
              </a:rPr>
              <a:t>/</a:t>
            </a:r>
            <a:br>
              <a:rPr lang="en-US" altLang="id-ID" sz="1600" b="1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en-US" altLang="id-ID" sz="1600" b="1" dirty="0">
                <a:solidFill>
                  <a:srgbClr val="000000"/>
                </a:solidFill>
                <a:latin typeface="Arial Narrow" panose="020B0606020202030204" pitchFamily="34" charset="0"/>
              </a:rPr>
              <a:t>KEPALA BAPPENAS</a:t>
            </a:r>
          </a:p>
        </p:txBody>
      </p:sp>
      <p:cxnSp>
        <p:nvCxnSpPr>
          <p:cNvPr id="197" name="Elbow Connector 303">
            <a:extLst>
              <a:ext uri="{FF2B5EF4-FFF2-40B4-BE49-F238E27FC236}">
                <a16:creationId xmlns:a16="http://schemas.microsoft.com/office/drawing/2014/main" id="{3FCB8175-376D-00DA-F0EC-44CC0B1987CC}"/>
              </a:ext>
            </a:extLst>
          </p:cNvPr>
          <p:cNvCxnSpPr>
            <a:cxnSpLocks/>
            <a:stCxn id="148" idx="2"/>
          </p:cNvCxnSpPr>
          <p:nvPr/>
        </p:nvCxnSpPr>
        <p:spPr>
          <a:xfrm rot="5400000">
            <a:off x="233619" y="3987486"/>
            <a:ext cx="423749" cy="597196"/>
          </a:xfrm>
          <a:prstGeom prst="bentConnector4">
            <a:avLst>
              <a:gd name="adj1" fmla="val 24338"/>
              <a:gd name="adj2" fmla="val 11435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Elbow Connector 304">
            <a:extLst>
              <a:ext uri="{FF2B5EF4-FFF2-40B4-BE49-F238E27FC236}">
                <a16:creationId xmlns:a16="http://schemas.microsoft.com/office/drawing/2014/main" id="{72CACC98-6EDC-C8CD-1557-E2C509C82B12}"/>
              </a:ext>
            </a:extLst>
          </p:cNvPr>
          <p:cNvCxnSpPr>
            <a:stCxn id="148" idx="2"/>
          </p:cNvCxnSpPr>
          <p:nvPr/>
        </p:nvCxnSpPr>
        <p:spPr>
          <a:xfrm rot="5400000">
            <a:off x="-12215" y="4245666"/>
            <a:ext cx="927762" cy="584851"/>
          </a:xfrm>
          <a:prstGeom prst="bentConnector4">
            <a:avLst>
              <a:gd name="adj1" fmla="val 10559"/>
              <a:gd name="adj2" fmla="val 1162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Elbow Connector 305">
            <a:extLst>
              <a:ext uri="{FF2B5EF4-FFF2-40B4-BE49-F238E27FC236}">
                <a16:creationId xmlns:a16="http://schemas.microsoft.com/office/drawing/2014/main" id="{64547E49-5C04-A4FB-508A-DD29AA9AF1CE}"/>
              </a:ext>
            </a:extLst>
          </p:cNvPr>
          <p:cNvCxnSpPr>
            <a:stCxn id="148" idx="2"/>
          </p:cNvCxnSpPr>
          <p:nvPr/>
        </p:nvCxnSpPr>
        <p:spPr>
          <a:xfrm rot="5400000">
            <a:off x="-264444" y="4497895"/>
            <a:ext cx="1432220" cy="584851"/>
          </a:xfrm>
          <a:prstGeom prst="bentConnector4">
            <a:avLst>
              <a:gd name="adj1" fmla="val 7725"/>
              <a:gd name="adj2" fmla="val 1162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Elbow Connector 306">
            <a:extLst>
              <a:ext uri="{FF2B5EF4-FFF2-40B4-BE49-F238E27FC236}">
                <a16:creationId xmlns:a16="http://schemas.microsoft.com/office/drawing/2014/main" id="{1BE3950F-F221-E47C-8EBC-FD15A072B326}"/>
              </a:ext>
            </a:extLst>
          </p:cNvPr>
          <p:cNvCxnSpPr>
            <a:stCxn id="148" idx="2"/>
          </p:cNvCxnSpPr>
          <p:nvPr/>
        </p:nvCxnSpPr>
        <p:spPr>
          <a:xfrm rot="5400000">
            <a:off x="-497196" y="4730647"/>
            <a:ext cx="1897724" cy="584851"/>
          </a:xfrm>
          <a:prstGeom prst="bentConnector4">
            <a:avLst>
              <a:gd name="adj1" fmla="val 5414"/>
              <a:gd name="adj2" fmla="val 1162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Elbow Connector 307">
            <a:extLst>
              <a:ext uri="{FF2B5EF4-FFF2-40B4-BE49-F238E27FC236}">
                <a16:creationId xmlns:a16="http://schemas.microsoft.com/office/drawing/2014/main" id="{5DB4DD97-C601-6FAF-F9A1-4C3708FA5E87}"/>
              </a:ext>
            </a:extLst>
          </p:cNvPr>
          <p:cNvCxnSpPr>
            <a:stCxn id="148" idx="2"/>
          </p:cNvCxnSpPr>
          <p:nvPr/>
        </p:nvCxnSpPr>
        <p:spPr>
          <a:xfrm rot="5400000">
            <a:off x="-760060" y="4990071"/>
            <a:ext cx="2420012" cy="588291"/>
          </a:xfrm>
          <a:prstGeom prst="bentConnector4">
            <a:avLst>
              <a:gd name="adj1" fmla="val 4605"/>
              <a:gd name="adj2" fmla="val 11619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Elbow Connector 309">
            <a:extLst>
              <a:ext uri="{FF2B5EF4-FFF2-40B4-BE49-F238E27FC236}">
                <a16:creationId xmlns:a16="http://schemas.microsoft.com/office/drawing/2014/main" id="{7F692879-EDEC-7036-CE4F-CCD211F93818}"/>
              </a:ext>
            </a:extLst>
          </p:cNvPr>
          <p:cNvCxnSpPr>
            <a:cxnSpLocks/>
            <a:stCxn id="161" idx="2"/>
          </p:cNvCxnSpPr>
          <p:nvPr/>
        </p:nvCxnSpPr>
        <p:spPr>
          <a:xfrm rot="5400000">
            <a:off x="1499458" y="4011161"/>
            <a:ext cx="435655" cy="549052"/>
          </a:xfrm>
          <a:prstGeom prst="bentConnector4">
            <a:avLst>
              <a:gd name="adj1" fmla="val 24219"/>
              <a:gd name="adj2" fmla="val 12033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Elbow Connector 310">
            <a:extLst>
              <a:ext uri="{FF2B5EF4-FFF2-40B4-BE49-F238E27FC236}">
                <a16:creationId xmlns:a16="http://schemas.microsoft.com/office/drawing/2014/main" id="{0FC5F269-1BEC-0E43-B3D6-D77ED12CEAD6}"/>
              </a:ext>
            </a:extLst>
          </p:cNvPr>
          <p:cNvCxnSpPr>
            <a:stCxn id="161" idx="2"/>
          </p:cNvCxnSpPr>
          <p:nvPr/>
        </p:nvCxnSpPr>
        <p:spPr>
          <a:xfrm rot="5400000">
            <a:off x="1253624" y="4269341"/>
            <a:ext cx="939668" cy="536707"/>
          </a:xfrm>
          <a:prstGeom prst="bentConnector4">
            <a:avLst>
              <a:gd name="adj1" fmla="val 10890"/>
              <a:gd name="adj2" fmla="val 1227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Elbow Connector 311">
            <a:extLst>
              <a:ext uri="{FF2B5EF4-FFF2-40B4-BE49-F238E27FC236}">
                <a16:creationId xmlns:a16="http://schemas.microsoft.com/office/drawing/2014/main" id="{EDAC2FD2-52DF-B323-E63B-CE6D442E036E}"/>
              </a:ext>
            </a:extLst>
          </p:cNvPr>
          <p:cNvCxnSpPr>
            <a:stCxn id="161" idx="2"/>
          </p:cNvCxnSpPr>
          <p:nvPr/>
        </p:nvCxnSpPr>
        <p:spPr>
          <a:xfrm rot="5400000">
            <a:off x="1001792" y="4521173"/>
            <a:ext cx="1443333" cy="536707"/>
          </a:xfrm>
          <a:prstGeom prst="bentConnector4">
            <a:avLst>
              <a:gd name="adj1" fmla="val 7375"/>
              <a:gd name="adj2" fmla="val 1227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Elbow Connector 312">
            <a:extLst>
              <a:ext uri="{FF2B5EF4-FFF2-40B4-BE49-F238E27FC236}">
                <a16:creationId xmlns:a16="http://schemas.microsoft.com/office/drawing/2014/main" id="{B2569569-9919-5376-0C80-B94E27D9EA31}"/>
              </a:ext>
            </a:extLst>
          </p:cNvPr>
          <p:cNvCxnSpPr>
            <a:stCxn id="161" idx="2"/>
          </p:cNvCxnSpPr>
          <p:nvPr/>
        </p:nvCxnSpPr>
        <p:spPr>
          <a:xfrm rot="5400000">
            <a:off x="754715" y="4773688"/>
            <a:ext cx="1942924" cy="531269"/>
          </a:xfrm>
          <a:prstGeom prst="bentConnector4">
            <a:avLst>
              <a:gd name="adj1" fmla="val 4981"/>
              <a:gd name="adj2" fmla="val 12501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Elbow Connector 313">
            <a:extLst>
              <a:ext uri="{FF2B5EF4-FFF2-40B4-BE49-F238E27FC236}">
                <a16:creationId xmlns:a16="http://schemas.microsoft.com/office/drawing/2014/main" id="{344206CA-2E82-9723-9A63-98C0F3FACDFE}"/>
              </a:ext>
            </a:extLst>
          </p:cNvPr>
          <p:cNvCxnSpPr>
            <a:stCxn id="161" idx="2"/>
          </p:cNvCxnSpPr>
          <p:nvPr/>
        </p:nvCxnSpPr>
        <p:spPr>
          <a:xfrm rot="5400000">
            <a:off x="511167" y="5022674"/>
            <a:ext cx="2435459" cy="525831"/>
          </a:xfrm>
          <a:prstGeom prst="bentConnector4">
            <a:avLst>
              <a:gd name="adj1" fmla="val 4071"/>
              <a:gd name="adj2" fmla="val 12527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Elbow Connector 315">
            <a:extLst>
              <a:ext uri="{FF2B5EF4-FFF2-40B4-BE49-F238E27FC236}">
                <a16:creationId xmlns:a16="http://schemas.microsoft.com/office/drawing/2014/main" id="{BC5BC27B-B325-37EE-BC13-4B00E99E7E2F}"/>
              </a:ext>
            </a:extLst>
          </p:cNvPr>
          <p:cNvCxnSpPr>
            <a:cxnSpLocks/>
            <a:stCxn id="163" idx="2"/>
          </p:cNvCxnSpPr>
          <p:nvPr/>
        </p:nvCxnSpPr>
        <p:spPr>
          <a:xfrm rot="5400000">
            <a:off x="2737055" y="4016911"/>
            <a:ext cx="433274" cy="541522"/>
          </a:xfrm>
          <a:prstGeom prst="bentConnector4">
            <a:avLst>
              <a:gd name="adj1" fmla="val 24169"/>
              <a:gd name="adj2" fmla="val 12257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Elbow Connector 316">
            <a:extLst>
              <a:ext uri="{FF2B5EF4-FFF2-40B4-BE49-F238E27FC236}">
                <a16:creationId xmlns:a16="http://schemas.microsoft.com/office/drawing/2014/main" id="{3D6C4611-5CB1-E8AC-35AB-B7564A6E04FD}"/>
              </a:ext>
            </a:extLst>
          </p:cNvPr>
          <p:cNvCxnSpPr>
            <a:stCxn id="163" idx="2"/>
          </p:cNvCxnSpPr>
          <p:nvPr/>
        </p:nvCxnSpPr>
        <p:spPr>
          <a:xfrm rot="5400000">
            <a:off x="2491222" y="4275090"/>
            <a:ext cx="937287" cy="529177"/>
          </a:xfrm>
          <a:prstGeom prst="bentConnector4">
            <a:avLst>
              <a:gd name="adj1" fmla="val 10833"/>
              <a:gd name="adj2" fmla="val 1251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Elbow Connector 317">
            <a:extLst>
              <a:ext uri="{FF2B5EF4-FFF2-40B4-BE49-F238E27FC236}">
                <a16:creationId xmlns:a16="http://schemas.microsoft.com/office/drawing/2014/main" id="{E36831AF-5E69-18A3-3DC2-F143D7FEB1BE}"/>
              </a:ext>
            </a:extLst>
          </p:cNvPr>
          <p:cNvCxnSpPr>
            <a:stCxn id="163" idx="2"/>
          </p:cNvCxnSpPr>
          <p:nvPr/>
        </p:nvCxnSpPr>
        <p:spPr>
          <a:xfrm rot="5400000">
            <a:off x="2237442" y="4523710"/>
            <a:ext cx="1439686" cy="534336"/>
          </a:xfrm>
          <a:prstGeom prst="bentConnector4">
            <a:avLst>
              <a:gd name="adj1" fmla="val 6749"/>
              <a:gd name="adj2" fmla="val 12288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Elbow Connector 318">
            <a:extLst>
              <a:ext uri="{FF2B5EF4-FFF2-40B4-BE49-F238E27FC236}">
                <a16:creationId xmlns:a16="http://schemas.microsoft.com/office/drawing/2014/main" id="{3237BD04-D166-875B-79FF-0BFADF71F3EF}"/>
              </a:ext>
            </a:extLst>
          </p:cNvPr>
          <p:cNvCxnSpPr>
            <a:stCxn id="163" idx="2"/>
          </p:cNvCxnSpPr>
          <p:nvPr/>
        </p:nvCxnSpPr>
        <p:spPr>
          <a:xfrm rot="5400000">
            <a:off x="2006671" y="4759641"/>
            <a:ext cx="1906389" cy="529177"/>
          </a:xfrm>
          <a:prstGeom prst="bentConnector4">
            <a:avLst>
              <a:gd name="adj1" fmla="val 5571"/>
              <a:gd name="adj2" fmla="val 1251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Elbow Connector 319">
            <a:extLst>
              <a:ext uri="{FF2B5EF4-FFF2-40B4-BE49-F238E27FC236}">
                <a16:creationId xmlns:a16="http://schemas.microsoft.com/office/drawing/2014/main" id="{D69970DB-D048-BC16-DE80-9DD55C6356E8}"/>
              </a:ext>
            </a:extLst>
          </p:cNvPr>
          <p:cNvCxnSpPr>
            <a:stCxn id="163" idx="2"/>
          </p:cNvCxnSpPr>
          <p:nvPr/>
        </p:nvCxnSpPr>
        <p:spPr>
          <a:xfrm rot="5400000">
            <a:off x="1777619" y="4997293"/>
            <a:ext cx="2373092" cy="520577"/>
          </a:xfrm>
          <a:prstGeom prst="bentConnector4">
            <a:avLst>
              <a:gd name="adj1" fmla="val 4014"/>
              <a:gd name="adj2" fmla="val 12757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Elbow Connector 321">
            <a:extLst>
              <a:ext uri="{FF2B5EF4-FFF2-40B4-BE49-F238E27FC236}">
                <a16:creationId xmlns:a16="http://schemas.microsoft.com/office/drawing/2014/main" id="{1C90911C-DC9F-B893-AE17-F9774A4E4896}"/>
              </a:ext>
            </a:extLst>
          </p:cNvPr>
          <p:cNvCxnSpPr>
            <a:cxnSpLocks/>
            <a:stCxn id="164" idx="2"/>
          </p:cNvCxnSpPr>
          <p:nvPr/>
        </p:nvCxnSpPr>
        <p:spPr>
          <a:xfrm rot="5400000">
            <a:off x="3968870" y="4009466"/>
            <a:ext cx="431647" cy="554784"/>
          </a:xfrm>
          <a:prstGeom prst="bentConnector4">
            <a:avLst>
              <a:gd name="adj1" fmla="val 24807"/>
              <a:gd name="adj2" fmla="val 11629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Elbow Connector 322">
            <a:extLst>
              <a:ext uri="{FF2B5EF4-FFF2-40B4-BE49-F238E27FC236}">
                <a16:creationId xmlns:a16="http://schemas.microsoft.com/office/drawing/2014/main" id="{932D42D4-9331-6AE1-5B66-0CEB84EF99E8}"/>
              </a:ext>
            </a:extLst>
          </p:cNvPr>
          <p:cNvCxnSpPr>
            <a:stCxn id="164" idx="2"/>
          </p:cNvCxnSpPr>
          <p:nvPr/>
        </p:nvCxnSpPr>
        <p:spPr>
          <a:xfrm rot="5400000">
            <a:off x="3734385" y="4276633"/>
            <a:ext cx="933299" cy="522102"/>
          </a:xfrm>
          <a:prstGeom prst="bentConnector4">
            <a:avLst>
              <a:gd name="adj1" fmla="val 11133"/>
              <a:gd name="adj2" fmla="val 123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Elbow Connector 323">
            <a:extLst>
              <a:ext uri="{FF2B5EF4-FFF2-40B4-BE49-F238E27FC236}">
                <a16:creationId xmlns:a16="http://schemas.microsoft.com/office/drawing/2014/main" id="{10AEED8A-7FD0-70B3-1DCF-B5A0479C6C15}"/>
              </a:ext>
            </a:extLst>
          </p:cNvPr>
          <p:cNvCxnSpPr>
            <a:stCxn id="164" idx="2"/>
          </p:cNvCxnSpPr>
          <p:nvPr/>
        </p:nvCxnSpPr>
        <p:spPr>
          <a:xfrm rot="5400000">
            <a:off x="3471915" y="4521801"/>
            <a:ext cx="1440937" cy="539405"/>
          </a:xfrm>
          <a:prstGeom prst="bentConnector4">
            <a:avLst>
              <a:gd name="adj1" fmla="val 7568"/>
              <a:gd name="adj2" fmla="val 11872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Elbow Connector 324">
            <a:extLst>
              <a:ext uri="{FF2B5EF4-FFF2-40B4-BE49-F238E27FC236}">
                <a16:creationId xmlns:a16="http://schemas.microsoft.com/office/drawing/2014/main" id="{DC69D14A-91B3-81D0-516D-EAD59A45579F}"/>
              </a:ext>
            </a:extLst>
          </p:cNvPr>
          <p:cNvCxnSpPr>
            <a:stCxn id="164" idx="2"/>
          </p:cNvCxnSpPr>
          <p:nvPr/>
        </p:nvCxnSpPr>
        <p:spPr>
          <a:xfrm rot="5400000">
            <a:off x="3200371" y="4795107"/>
            <a:ext cx="1985786" cy="537643"/>
          </a:xfrm>
          <a:prstGeom prst="bentConnector4">
            <a:avLst>
              <a:gd name="adj1" fmla="val 5329"/>
              <a:gd name="adj2" fmla="val 11878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Elbow Connector 326">
            <a:extLst>
              <a:ext uri="{FF2B5EF4-FFF2-40B4-BE49-F238E27FC236}">
                <a16:creationId xmlns:a16="http://schemas.microsoft.com/office/drawing/2014/main" id="{A7033D49-8BBA-7494-C3B0-3849572206F1}"/>
              </a:ext>
            </a:extLst>
          </p:cNvPr>
          <p:cNvCxnSpPr>
            <a:cxnSpLocks/>
            <a:stCxn id="158" idx="2"/>
          </p:cNvCxnSpPr>
          <p:nvPr/>
        </p:nvCxnSpPr>
        <p:spPr>
          <a:xfrm rot="5400000">
            <a:off x="5211089" y="4010621"/>
            <a:ext cx="429305" cy="550132"/>
          </a:xfrm>
          <a:prstGeom prst="bentConnector4">
            <a:avLst>
              <a:gd name="adj1" fmla="val 23838"/>
              <a:gd name="adj2" fmla="val 11449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Elbow Connector 327">
            <a:extLst>
              <a:ext uri="{FF2B5EF4-FFF2-40B4-BE49-F238E27FC236}">
                <a16:creationId xmlns:a16="http://schemas.microsoft.com/office/drawing/2014/main" id="{6102F9B4-AB5E-47A9-5F71-A80E4633C119}"/>
              </a:ext>
            </a:extLst>
          </p:cNvPr>
          <p:cNvCxnSpPr>
            <a:stCxn id="158" idx="2"/>
          </p:cNvCxnSpPr>
          <p:nvPr/>
        </p:nvCxnSpPr>
        <p:spPr>
          <a:xfrm rot="5400000">
            <a:off x="4965255" y="4268801"/>
            <a:ext cx="933318" cy="537787"/>
          </a:xfrm>
          <a:prstGeom prst="bentConnector4">
            <a:avLst>
              <a:gd name="adj1" fmla="val 11764"/>
              <a:gd name="adj2" fmla="val 11680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Elbow Connector 328">
            <a:extLst>
              <a:ext uri="{FF2B5EF4-FFF2-40B4-BE49-F238E27FC236}">
                <a16:creationId xmlns:a16="http://schemas.microsoft.com/office/drawing/2014/main" id="{39FB4794-9D9C-3A52-1067-AC6A92188FDD}"/>
              </a:ext>
            </a:extLst>
          </p:cNvPr>
          <p:cNvCxnSpPr>
            <a:stCxn id="158" idx="2"/>
          </p:cNvCxnSpPr>
          <p:nvPr/>
        </p:nvCxnSpPr>
        <p:spPr>
          <a:xfrm rot="5400000">
            <a:off x="4701217" y="4540543"/>
            <a:ext cx="1469099" cy="530082"/>
          </a:xfrm>
          <a:prstGeom prst="bentConnector4">
            <a:avLst>
              <a:gd name="adj1" fmla="val 6756"/>
              <a:gd name="adj2" fmla="val 1190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Elbow Connector 329">
            <a:extLst>
              <a:ext uri="{FF2B5EF4-FFF2-40B4-BE49-F238E27FC236}">
                <a16:creationId xmlns:a16="http://schemas.microsoft.com/office/drawing/2014/main" id="{662D17F9-D992-937F-7105-CDF11D8618C3}"/>
              </a:ext>
            </a:extLst>
          </p:cNvPr>
          <p:cNvCxnSpPr>
            <a:stCxn id="158" idx="2"/>
          </p:cNvCxnSpPr>
          <p:nvPr/>
        </p:nvCxnSpPr>
        <p:spPr>
          <a:xfrm rot="5400000">
            <a:off x="4446026" y="4795734"/>
            <a:ext cx="1979481" cy="530082"/>
          </a:xfrm>
          <a:prstGeom prst="bentConnector4">
            <a:avLst>
              <a:gd name="adj1" fmla="val 5331"/>
              <a:gd name="adj2" fmla="val 1190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Elbow Connector 331">
            <a:extLst>
              <a:ext uri="{FF2B5EF4-FFF2-40B4-BE49-F238E27FC236}">
                <a16:creationId xmlns:a16="http://schemas.microsoft.com/office/drawing/2014/main" id="{A0B06BC8-30B8-E18D-164D-4E92D6A37BA6}"/>
              </a:ext>
            </a:extLst>
          </p:cNvPr>
          <p:cNvCxnSpPr>
            <a:cxnSpLocks/>
            <a:stCxn id="149" idx="2"/>
          </p:cNvCxnSpPr>
          <p:nvPr/>
        </p:nvCxnSpPr>
        <p:spPr>
          <a:xfrm rot="5400000">
            <a:off x="6403099" y="4024646"/>
            <a:ext cx="444835" cy="512213"/>
          </a:xfrm>
          <a:prstGeom prst="bentConnector4">
            <a:avLst>
              <a:gd name="adj1" fmla="val 27290"/>
              <a:gd name="adj2" fmla="val 11764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Elbow Connector 332">
            <a:extLst>
              <a:ext uri="{FF2B5EF4-FFF2-40B4-BE49-F238E27FC236}">
                <a16:creationId xmlns:a16="http://schemas.microsoft.com/office/drawing/2014/main" id="{118F0405-0A7D-AE3B-BDEF-1691AF32B15D}"/>
              </a:ext>
            </a:extLst>
          </p:cNvPr>
          <p:cNvCxnSpPr>
            <a:stCxn id="149" idx="2"/>
          </p:cNvCxnSpPr>
          <p:nvPr/>
        </p:nvCxnSpPr>
        <p:spPr>
          <a:xfrm rot="5400000">
            <a:off x="6167897" y="4272192"/>
            <a:ext cx="927582" cy="499868"/>
          </a:xfrm>
          <a:prstGeom prst="bentConnector4">
            <a:avLst>
              <a:gd name="adj1" fmla="val 13891"/>
              <a:gd name="adj2" fmla="val 12233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Elbow Connector 333">
            <a:extLst>
              <a:ext uri="{FF2B5EF4-FFF2-40B4-BE49-F238E27FC236}">
                <a16:creationId xmlns:a16="http://schemas.microsoft.com/office/drawing/2014/main" id="{84508746-F8CF-7FB8-7FEF-95D98CC5B18A}"/>
              </a:ext>
            </a:extLst>
          </p:cNvPr>
          <p:cNvCxnSpPr>
            <a:stCxn id="149" idx="2"/>
          </p:cNvCxnSpPr>
          <p:nvPr/>
        </p:nvCxnSpPr>
        <p:spPr>
          <a:xfrm rot="5400000">
            <a:off x="5939693" y="4508402"/>
            <a:ext cx="1391996" cy="491863"/>
          </a:xfrm>
          <a:prstGeom prst="bentConnector4">
            <a:avLst>
              <a:gd name="adj1" fmla="val 9041"/>
              <a:gd name="adj2" fmla="val 12269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Elbow Connector 334">
            <a:extLst>
              <a:ext uri="{FF2B5EF4-FFF2-40B4-BE49-F238E27FC236}">
                <a16:creationId xmlns:a16="http://schemas.microsoft.com/office/drawing/2014/main" id="{1928A488-1BBD-3FC5-8531-E926F358C43C}"/>
              </a:ext>
            </a:extLst>
          </p:cNvPr>
          <p:cNvCxnSpPr>
            <a:stCxn id="149" idx="2"/>
          </p:cNvCxnSpPr>
          <p:nvPr/>
        </p:nvCxnSpPr>
        <p:spPr>
          <a:xfrm rot="5400000">
            <a:off x="5698037" y="4749258"/>
            <a:ext cx="1874508" cy="492663"/>
          </a:xfrm>
          <a:prstGeom prst="bentConnector4">
            <a:avLst>
              <a:gd name="adj1" fmla="val 6352"/>
              <a:gd name="adj2" fmla="val 12266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Elbow Connector 335">
            <a:extLst>
              <a:ext uri="{FF2B5EF4-FFF2-40B4-BE49-F238E27FC236}">
                <a16:creationId xmlns:a16="http://schemas.microsoft.com/office/drawing/2014/main" id="{270465F0-2A3F-1A3C-A67D-225F3181BBDE}"/>
              </a:ext>
            </a:extLst>
          </p:cNvPr>
          <p:cNvCxnSpPr>
            <a:stCxn id="149" idx="2"/>
          </p:cNvCxnSpPr>
          <p:nvPr/>
        </p:nvCxnSpPr>
        <p:spPr>
          <a:xfrm rot="5400000">
            <a:off x="5422073" y="5026022"/>
            <a:ext cx="2427236" cy="491863"/>
          </a:xfrm>
          <a:prstGeom prst="bentConnector4">
            <a:avLst>
              <a:gd name="adj1" fmla="val 5212"/>
              <a:gd name="adj2" fmla="val 12222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Elbow Connector 337">
            <a:extLst>
              <a:ext uri="{FF2B5EF4-FFF2-40B4-BE49-F238E27FC236}">
                <a16:creationId xmlns:a16="http://schemas.microsoft.com/office/drawing/2014/main" id="{C54AD214-8676-03E9-1F93-AC468B4D9C5A}"/>
              </a:ext>
            </a:extLst>
          </p:cNvPr>
          <p:cNvCxnSpPr>
            <a:cxnSpLocks/>
            <a:stCxn id="151" idx="2"/>
          </p:cNvCxnSpPr>
          <p:nvPr/>
        </p:nvCxnSpPr>
        <p:spPr>
          <a:xfrm rot="5400000">
            <a:off x="7566436" y="4080482"/>
            <a:ext cx="471358" cy="427065"/>
          </a:xfrm>
          <a:prstGeom prst="bentConnector4">
            <a:avLst>
              <a:gd name="adj1" fmla="val 30718"/>
              <a:gd name="adj2" fmla="val 12116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Elbow Connector 338">
            <a:extLst>
              <a:ext uri="{FF2B5EF4-FFF2-40B4-BE49-F238E27FC236}">
                <a16:creationId xmlns:a16="http://schemas.microsoft.com/office/drawing/2014/main" id="{49866E27-BA96-4BFD-853C-EAE129DEF295}"/>
              </a:ext>
            </a:extLst>
          </p:cNvPr>
          <p:cNvCxnSpPr>
            <a:stCxn id="151" idx="2"/>
          </p:cNvCxnSpPr>
          <p:nvPr/>
        </p:nvCxnSpPr>
        <p:spPr>
          <a:xfrm rot="5400000">
            <a:off x="7347184" y="4312078"/>
            <a:ext cx="922206" cy="414720"/>
          </a:xfrm>
          <a:prstGeom prst="bentConnector4">
            <a:avLst>
              <a:gd name="adj1" fmla="val 15933"/>
              <a:gd name="adj2" fmla="val 12435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Elbow Connector 339">
            <a:extLst>
              <a:ext uri="{FF2B5EF4-FFF2-40B4-BE49-F238E27FC236}">
                <a16:creationId xmlns:a16="http://schemas.microsoft.com/office/drawing/2014/main" id="{87B3EF30-A3A3-BB76-0731-985BBB783DB7}"/>
              </a:ext>
            </a:extLst>
          </p:cNvPr>
          <p:cNvCxnSpPr>
            <a:stCxn id="151" idx="2"/>
          </p:cNvCxnSpPr>
          <p:nvPr/>
        </p:nvCxnSpPr>
        <p:spPr>
          <a:xfrm rot="5400000">
            <a:off x="7124960" y="4536524"/>
            <a:ext cx="1368877" cy="412499"/>
          </a:xfrm>
          <a:prstGeom prst="bentConnector4">
            <a:avLst>
              <a:gd name="adj1" fmla="val 9997"/>
              <a:gd name="adj2" fmla="val 12448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Elbow Connector 340">
            <a:extLst>
              <a:ext uri="{FF2B5EF4-FFF2-40B4-BE49-F238E27FC236}">
                <a16:creationId xmlns:a16="http://schemas.microsoft.com/office/drawing/2014/main" id="{67556721-4DAB-BB9C-1B92-17940032228B}"/>
              </a:ext>
            </a:extLst>
          </p:cNvPr>
          <p:cNvCxnSpPr>
            <a:stCxn id="151" idx="2"/>
          </p:cNvCxnSpPr>
          <p:nvPr/>
        </p:nvCxnSpPr>
        <p:spPr>
          <a:xfrm rot="5400000">
            <a:off x="6908449" y="4759167"/>
            <a:ext cx="1808030" cy="406367"/>
          </a:xfrm>
          <a:prstGeom prst="bentConnector4">
            <a:avLst>
              <a:gd name="adj1" fmla="val 7556"/>
              <a:gd name="adj2" fmla="val 12747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Elbow Connector 341">
            <a:extLst>
              <a:ext uri="{FF2B5EF4-FFF2-40B4-BE49-F238E27FC236}">
                <a16:creationId xmlns:a16="http://schemas.microsoft.com/office/drawing/2014/main" id="{F995D2EB-62B9-BDEF-209A-A298DF3628B9}"/>
              </a:ext>
            </a:extLst>
          </p:cNvPr>
          <p:cNvCxnSpPr>
            <a:stCxn id="151" idx="2"/>
          </p:cNvCxnSpPr>
          <p:nvPr/>
        </p:nvCxnSpPr>
        <p:spPr>
          <a:xfrm rot="5400000">
            <a:off x="6641010" y="5026606"/>
            <a:ext cx="2342909" cy="406367"/>
          </a:xfrm>
          <a:prstGeom prst="bentConnector4">
            <a:avLst>
              <a:gd name="adj1" fmla="val 5978"/>
              <a:gd name="adj2" fmla="val 12747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Elbow Connector 343">
            <a:extLst>
              <a:ext uri="{FF2B5EF4-FFF2-40B4-BE49-F238E27FC236}">
                <a16:creationId xmlns:a16="http://schemas.microsoft.com/office/drawing/2014/main" id="{0F2A73BE-046E-A858-93BC-3E700CC7646A}"/>
              </a:ext>
            </a:extLst>
          </p:cNvPr>
          <p:cNvCxnSpPr>
            <a:cxnSpLocks/>
            <a:stCxn id="150" idx="2"/>
          </p:cNvCxnSpPr>
          <p:nvPr/>
        </p:nvCxnSpPr>
        <p:spPr>
          <a:xfrm rot="5400000">
            <a:off x="8727848" y="4045371"/>
            <a:ext cx="448356" cy="467934"/>
          </a:xfrm>
          <a:prstGeom prst="bentConnector4">
            <a:avLst>
              <a:gd name="adj1" fmla="val 25658"/>
              <a:gd name="adj2" fmla="val 121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Elbow Connector 344">
            <a:extLst>
              <a:ext uri="{FF2B5EF4-FFF2-40B4-BE49-F238E27FC236}">
                <a16:creationId xmlns:a16="http://schemas.microsoft.com/office/drawing/2014/main" id="{09DF1904-066B-6142-B669-C5F9BEBEFE16}"/>
              </a:ext>
            </a:extLst>
          </p:cNvPr>
          <p:cNvCxnSpPr>
            <a:stCxn id="150" idx="2"/>
          </p:cNvCxnSpPr>
          <p:nvPr/>
        </p:nvCxnSpPr>
        <p:spPr>
          <a:xfrm rot="5400000">
            <a:off x="8472213" y="4286324"/>
            <a:ext cx="944944" cy="482617"/>
          </a:xfrm>
          <a:prstGeom prst="bentConnector4">
            <a:avLst>
              <a:gd name="adj1" fmla="val 12365"/>
              <a:gd name="adj2" fmla="val 1203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Elbow Connector 345">
            <a:extLst>
              <a:ext uri="{FF2B5EF4-FFF2-40B4-BE49-F238E27FC236}">
                <a16:creationId xmlns:a16="http://schemas.microsoft.com/office/drawing/2014/main" id="{2DDEAA67-16E9-0BD4-1D09-53A3A5D98685}"/>
              </a:ext>
            </a:extLst>
          </p:cNvPr>
          <p:cNvCxnSpPr>
            <a:stCxn id="150" idx="2"/>
          </p:cNvCxnSpPr>
          <p:nvPr/>
        </p:nvCxnSpPr>
        <p:spPr>
          <a:xfrm rot="5400000">
            <a:off x="8243448" y="4542537"/>
            <a:ext cx="1429923" cy="455168"/>
          </a:xfrm>
          <a:prstGeom prst="bentConnector4">
            <a:avLst>
              <a:gd name="adj1" fmla="val 8495"/>
              <a:gd name="adj2" fmla="val 12686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Elbow Connector 346">
            <a:extLst>
              <a:ext uri="{FF2B5EF4-FFF2-40B4-BE49-F238E27FC236}">
                <a16:creationId xmlns:a16="http://schemas.microsoft.com/office/drawing/2014/main" id="{0F7CB63A-0562-259E-7757-CAA9B5942715}"/>
              </a:ext>
            </a:extLst>
          </p:cNvPr>
          <p:cNvCxnSpPr>
            <a:stCxn id="150" idx="2"/>
          </p:cNvCxnSpPr>
          <p:nvPr/>
        </p:nvCxnSpPr>
        <p:spPr>
          <a:xfrm rot="5400000">
            <a:off x="8025620" y="4760365"/>
            <a:ext cx="1865578" cy="455168"/>
          </a:xfrm>
          <a:prstGeom prst="bentConnector4">
            <a:avLst>
              <a:gd name="adj1" fmla="val 6586"/>
              <a:gd name="adj2" fmla="val 12686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Elbow Connector 347">
            <a:extLst>
              <a:ext uri="{FF2B5EF4-FFF2-40B4-BE49-F238E27FC236}">
                <a16:creationId xmlns:a16="http://schemas.microsoft.com/office/drawing/2014/main" id="{17730D05-F1BD-54E2-D548-29D256369FB4}"/>
              </a:ext>
            </a:extLst>
          </p:cNvPr>
          <p:cNvCxnSpPr>
            <a:stCxn id="150" idx="2"/>
          </p:cNvCxnSpPr>
          <p:nvPr/>
        </p:nvCxnSpPr>
        <p:spPr>
          <a:xfrm rot="5400000">
            <a:off x="7816996" y="4972429"/>
            <a:ext cx="2286266" cy="451728"/>
          </a:xfrm>
          <a:prstGeom prst="bentConnector4">
            <a:avLst>
              <a:gd name="adj1" fmla="val 5495"/>
              <a:gd name="adj2" fmla="val 12706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Elbow Connector 349">
            <a:extLst>
              <a:ext uri="{FF2B5EF4-FFF2-40B4-BE49-F238E27FC236}">
                <a16:creationId xmlns:a16="http://schemas.microsoft.com/office/drawing/2014/main" id="{ADA69EF3-FFDA-539E-436E-D3F1BF8A7E81}"/>
              </a:ext>
            </a:extLst>
          </p:cNvPr>
          <p:cNvCxnSpPr>
            <a:cxnSpLocks/>
            <a:stCxn id="159" idx="2"/>
          </p:cNvCxnSpPr>
          <p:nvPr/>
        </p:nvCxnSpPr>
        <p:spPr>
          <a:xfrm rot="5400000">
            <a:off x="9943742" y="4071097"/>
            <a:ext cx="412158" cy="472359"/>
          </a:xfrm>
          <a:prstGeom prst="bentConnector4">
            <a:avLst>
              <a:gd name="adj1" fmla="val 24194"/>
              <a:gd name="adj2" fmla="val 12363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Elbow Connector 350">
            <a:extLst>
              <a:ext uri="{FF2B5EF4-FFF2-40B4-BE49-F238E27FC236}">
                <a16:creationId xmlns:a16="http://schemas.microsoft.com/office/drawing/2014/main" id="{DBEAE2F5-A3F9-30A8-A0FE-7DC7CB2DC8BD}"/>
              </a:ext>
            </a:extLst>
          </p:cNvPr>
          <p:cNvCxnSpPr>
            <a:stCxn id="159" idx="2"/>
          </p:cNvCxnSpPr>
          <p:nvPr/>
        </p:nvCxnSpPr>
        <p:spPr>
          <a:xfrm rot="5400000">
            <a:off x="9680206" y="4346977"/>
            <a:ext cx="951575" cy="460014"/>
          </a:xfrm>
          <a:prstGeom prst="bentConnector4">
            <a:avLst>
              <a:gd name="adj1" fmla="val 9586"/>
              <a:gd name="adj2" fmla="val 1265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Elbow Connector 351">
            <a:extLst>
              <a:ext uri="{FF2B5EF4-FFF2-40B4-BE49-F238E27FC236}">
                <a16:creationId xmlns:a16="http://schemas.microsoft.com/office/drawing/2014/main" id="{EFE7B8B1-AB57-E80A-95CA-8FDEB66E92C3}"/>
              </a:ext>
            </a:extLst>
          </p:cNvPr>
          <p:cNvCxnSpPr>
            <a:stCxn id="159" idx="2"/>
          </p:cNvCxnSpPr>
          <p:nvPr/>
        </p:nvCxnSpPr>
        <p:spPr>
          <a:xfrm rot="5400000">
            <a:off x="9380394" y="4646789"/>
            <a:ext cx="1551198" cy="460014"/>
          </a:xfrm>
          <a:prstGeom prst="bentConnector4">
            <a:avLst>
              <a:gd name="adj1" fmla="val 6154"/>
              <a:gd name="adj2" fmla="val 1265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Elbow Connector 352">
            <a:extLst>
              <a:ext uri="{FF2B5EF4-FFF2-40B4-BE49-F238E27FC236}">
                <a16:creationId xmlns:a16="http://schemas.microsoft.com/office/drawing/2014/main" id="{232E006D-8CEE-A4E2-2616-FCD51420E5E5}"/>
              </a:ext>
            </a:extLst>
          </p:cNvPr>
          <p:cNvCxnSpPr>
            <a:stCxn id="159" idx="2"/>
          </p:cNvCxnSpPr>
          <p:nvPr/>
        </p:nvCxnSpPr>
        <p:spPr>
          <a:xfrm rot="5400000">
            <a:off x="9061320" y="4965863"/>
            <a:ext cx="2189346" cy="460014"/>
          </a:xfrm>
          <a:prstGeom prst="bentConnector4">
            <a:avLst>
              <a:gd name="adj1" fmla="val 4259"/>
              <a:gd name="adj2" fmla="val 12658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Rectangle 163">
            <a:extLst>
              <a:ext uri="{FF2B5EF4-FFF2-40B4-BE49-F238E27FC236}">
                <a16:creationId xmlns:a16="http://schemas.microsoft.com/office/drawing/2014/main" id="{FB03272F-F63C-D7D6-F583-10F9D360EA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9397" y="4887372"/>
            <a:ext cx="961375" cy="5515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emantauan, Evaluasi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,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an Pengendalian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Sektoral 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0" name="Rectangle 163">
            <a:extLst>
              <a:ext uri="{FF2B5EF4-FFF2-40B4-BE49-F238E27FC236}">
                <a16:creationId xmlns:a16="http://schemas.microsoft.com/office/drawing/2014/main" id="{2FA8B31C-23FC-F30D-1B06-39754EF829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9397" y="4270740"/>
            <a:ext cx="961375" cy="5515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S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istem dan Prosedur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Pemantauan, Evaluasi,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 Pengedalian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bangunan</a:t>
            </a:r>
            <a:endParaRPr lang="id-ID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1" name="Rectangle 163">
            <a:extLst>
              <a:ext uri="{FF2B5EF4-FFF2-40B4-BE49-F238E27FC236}">
                <a16:creationId xmlns:a16="http://schemas.microsoft.com/office/drawing/2014/main" id="{E3AB56F7-A967-4806-32BE-C0326AD6DA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9397" y="6151923"/>
            <a:ext cx="977163" cy="6283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D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Evaluasi</a:t>
            </a:r>
            <a:r>
              <a:rPr lang="en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dan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D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Pengendalian</a:t>
            </a:r>
            <a:r>
              <a:rPr lang="en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Penyusunan</a:t>
            </a:r>
            <a:r>
              <a:rPr lang="en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Perencanaan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2" name="Rectangle 163">
            <a:extLst>
              <a:ext uri="{FF2B5EF4-FFF2-40B4-BE49-F238E27FC236}">
                <a16:creationId xmlns:a16="http://schemas.microsoft.com/office/drawing/2014/main" id="{2B9594EE-CCA5-118A-F452-D27996EA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9397" y="5499638"/>
            <a:ext cx="977163" cy="6033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emantauan, Evaluasi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,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an Pengendalian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Daerah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3" name="Rectangle 61">
            <a:extLst>
              <a:ext uri="{FF2B5EF4-FFF2-40B4-BE49-F238E27FC236}">
                <a16:creationId xmlns:a16="http://schemas.microsoft.com/office/drawing/2014/main" id="{DB900B3F-D3D9-0E4A-B0AC-1E74A87F1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9831" y="5682915"/>
            <a:ext cx="961375" cy="369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Pendanaan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Multilateral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4" name="Rectangle 62">
            <a:extLst>
              <a:ext uri="{FF2B5EF4-FFF2-40B4-BE49-F238E27FC236}">
                <a16:creationId xmlns:a16="http://schemas.microsoft.com/office/drawing/2014/main" id="{77CFA7DC-57D7-3CD3-A4BD-9EF0D9ED7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5338" y="6104819"/>
            <a:ext cx="971028" cy="4852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engembangan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Pendanaan</a:t>
            </a:r>
            <a:r>
              <a:rPr lang="en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5" name="Rectangle 62">
            <a:extLst>
              <a:ext uri="{FF2B5EF4-FFF2-40B4-BE49-F238E27FC236}">
                <a16:creationId xmlns:a16="http://schemas.microsoft.com/office/drawing/2014/main" id="{03508614-3598-1178-EE52-BC347693F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8942" y="4308255"/>
            <a:ext cx="965236" cy="4365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erencanaan Pendanaan</a:t>
            </a:r>
            <a:endParaRPr lang="en-ID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6" name="Rectangle 61">
            <a:extLst>
              <a:ext uri="{FF2B5EF4-FFF2-40B4-BE49-F238E27FC236}">
                <a16:creationId xmlns:a16="http://schemas.microsoft.com/office/drawing/2014/main" id="{B72CA537-DBAC-E1C8-5465-3BB0DA7DE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6391" y="5273340"/>
            <a:ext cx="961375" cy="3476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Pendanaan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Bilateral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7" name="Rectangle 61">
            <a:extLst>
              <a:ext uri="{FF2B5EF4-FFF2-40B4-BE49-F238E27FC236}">
                <a16:creationId xmlns:a16="http://schemas.microsoft.com/office/drawing/2014/main" id="{1F10C58E-3DE7-CAB1-A8DE-49D7CF5BF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6391" y="4802760"/>
            <a:ext cx="961375" cy="4175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Alokasi Pendanaan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8" name="Rectangle 73">
            <a:extLst>
              <a:ext uri="{FF2B5EF4-FFF2-40B4-BE49-F238E27FC236}">
                <a16:creationId xmlns:a16="http://schemas.microsoft.com/office/drawing/2014/main" id="{F21778FB-849B-74C7-6455-13B427C04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324" y="4310258"/>
            <a:ext cx="928272" cy="3635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Politik dan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D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Komunikasi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9" name="Rectangle 74">
            <a:extLst>
              <a:ext uri="{FF2B5EF4-FFF2-40B4-BE49-F238E27FC236}">
                <a16:creationId xmlns:a16="http://schemas.microsoft.com/office/drawing/2014/main" id="{8BC246C2-E195-42F9-F7F7-6622EA73A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677" y="5204020"/>
            <a:ext cx="932453" cy="3476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Hukum dan Regulasi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50" name="Rectangle 79">
            <a:extLst>
              <a:ext uri="{FF2B5EF4-FFF2-40B4-BE49-F238E27FC236}">
                <a16:creationId xmlns:a16="http://schemas.microsoft.com/office/drawing/2014/main" id="{910A5EA6-428C-0DD0-F04E-6C7E84BA6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677" y="5614964"/>
            <a:ext cx="932453" cy="5955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Politik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Luar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Negeri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dan</a:t>
            </a:r>
            <a:r>
              <a:rPr lang="en-US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Kerjasama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Pembangunan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Internasional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51" name="Rectangle 80">
            <a:extLst>
              <a:ext uri="{FF2B5EF4-FFF2-40B4-BE49-F238E27FC236}">
                <a16:creationId xmlns:a16="http://schemas.microsoft.com/office/drawing/2014/main" id="{A02ECC27-7608-1F01-D5A8-C16A53202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92" y="6278758"/>
            <a:ext cx="936635" cy="3925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>
              <a:lnSpc>
                <a:spcPct val="90000"/>
              </a:lnSpc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>
              <a:lnSpc>
                <a:spcPct val="90000"/>
              </a:lnSpc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Pertahanan dan </a:t>
            </a:r>
          </a:p>
          <a:p>
            <a:pPr algn="ctr" defTabSz="1063625">
              <a:lnSpc>
                <a:spcPct val="90000"/>
              </a:lnSpc>
            </a:pPr>
            <a:r>
              <a:rPr lang="id-ID" sz="800" dirty="0">
                <a:solidFill>
                  <a:srgbClr val="000000"/>
                </a:solidFill>
                <a:latin typeface="Arial Narrow" panose="020B0606020202030204" pitchFamily="34" charset="0"/>
              </a:rPr>
              <a:t>Keamanan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52" name="Rectangle 83">
            <a:extLst>
              <a:ext uri="{FF2B5EF4-FFF2-40B4-BE49-F238E27FC236}">
                <a16:creationId xmlns:a16="http://schemas.microsoft.com/office/drawing/2014/main" id="{F1AFBF79-4C4E-8BC6-A8F1-A007B8F70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5545" y="4736658"/>
            <a:ext cx="939843" cy="4040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Direktorat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Aparatur</a:t>
            </a:r>
            <a:r>
              <a:rPr lang="en-US" altLang="ja-JP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Negara dan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Transformasi</a:t>
            </a:r>
            <a:r>
              <a:rPr lang="en-US" altLang="ja-JP" sz="8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en-US" altLang="ja-JP" sz="800" dirty="0" err="1">
                <a:solidFill>
                  <a:srgbClr val="000000"/>
                </a:solidFill>
                <a:latin typeface="Arial Narrow" panose="020B0606020202030204" pitchFamily="34" charset="0"/>
              </a:rPr>
              <a:t>Birokrasi</a:t>
            </a:r>
            <a:endParaRPr lang="en-US" sz="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53" name="Rectangle 45">
            <a:extLst>
              <a:ext uri="{FF2B5EF4-FFF2-40B4-BE49-F238E27FC236}">
                <a16:creationId xmlns:a16="http://schemas.microsoft.com/office/drawing/2014/main" id="{9C40F05B-7E47-1E13-02E8-B0881057E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769" y="4321313"/>
            <a:ext cx="1023262" cy="4040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Sumber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Daya</a:t>
            </a:r>
            <a:r>
              <a:rPr lang="en-US" sz="800" dirty="0">
                <a:latin typeface="Arial Narrow" panose="020B0606020202030204" pitchFamily="34" charset="0"/>
              </a:rPr>
              <a:t> Air</a:t>
            </a:r>
          </a:p>
        </p:txBody>
      </p:sp>
      <p:sp>
        <p:nvSpPr>
          <p:cNvPr id="254" name="Rectangle 46">
            <a:extLst>
              <a:ext uri="{FF2B5EF4-FFF2-40B4-BE49-F238E27FC236}">
                <a16:creationId xmlns:a16="http://schemas.microsoft.com/office/drawing/2014/main" id="{FA38A36F-AD62-6DF7-F544-2C11D3EF2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0774" y="5734881"/>
            <a:ext cx="1001696" cy="5762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P</a:t>
            </a:r>
            <a:r>
              <a:rPr lang="id-ID" sz="800" dirty="0">
                <a:latin typeface="Arial Narrow" panose="020B0606020202030204" pitchFamily="34" charset="0"/>
              </a:rPr>
              <a:t>erencanaan </a:t>
            </a:r>
            <a:r>
              <a:rPr lang="en-US" sz="800" dirty="0" err="1">
                <a:latin typeface="Arial Narrow" panose="020B0606020202030204" pitchFamily="34" charset="0"/>
              </a:rPr>
              <a:t>dan</a:t>
            </a:r>
            <a:endParaRPr lang="id-ID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Pengembangan Proyek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Infrastruktur Prioritas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Nasional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55" name="Rectangle 47">
            <a:extLst>
              <a:ext uri="{FF2B5EF4-FFF2-40B4-BE49-F238E27FC236}">
                <a16:creationId xmlns:a16="http://schemas.microsoft.com/office/drawing/2014/main" id="{9950291E-5565-94B0-B840-3454CF925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0774" y="4804410"/>
            <a:ext cx="1008884" cy="3667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Transportasi </a:t>
            </a: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56" name="Rectangle 46">
            <a:extLst>
              <a:ext uri="{FF2B5EF4-FFF2-40B4-BE49-F238E27FC236}">
                <a16:creationId xmlns:a16="http://schemas.microsoft.com/office/drawing/2014/main" id="{0CBAC13A-E18D-9BA7-526B-85F1B2ED8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9974" y="5258698"/>
            <a:ext cx="1001696" cy="4231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Ketenagalistrikan,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Telekomunikasi </a:t>
            </a:r>
            <a:r>
              <a:rPr lang="en-US" sz="800" dirty="0">
                <a:latin typeface="Arial Narrow" panose="020B0606020202030204" pitchFamily="34" charset="0"/>
              </a:rPr>
              <a:t>dan</a:t>
            </a:r>
            <a:endParaRPr lang="id-ID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Informatika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57" name="Rectangle 46">
            <a:extLst>
              <a:ext uri="{FF2B5EF4-FFF2-40B4-BE49-F238E27FC236}">
                <a16:creationId xmlns:a16="http://schemas.microsoft.com/office/drawing/2014/main" id="{C47FB01B-3E43-6027-4B16-36F5ED273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9974" y="6355402"/>
            <a:ext cx="1001696" cy="428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Perumahan </a:t>
            </a:r>
            <a:r>
              <a:rPr lang="en-US" sz="800" dirty="0" err="1">
                <a:latin typeface="Arial Narrow" panose="020B0606020202030204" pitchFamily="34" charset="0"/>
              </a:rPr>
              <a:t>dan</a:t>
            </a:r>
            <a:endParaRPr lang="id-ID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Kawasan </a:t>
            </a:r>
            <a:r>
              <a:rPr lang="id-ID" sz="800" dirty="0">
                <a:latin typeface="Arial Narrow" panose="020B0606020202030204" pitchFamily="34" charset="0"/>
              </a:rPr>
              <a:t>Permukiman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58" name="Rectangle 20">
            <a:extLst>
              <a:ext uri="{FF2B5EF4-FFF2-40B4-BE49-F238E27FC236}">
                <a16:creationId xmlns:a16="http://schemas.microsoft.com/office/drawing/2014/main" id="{950D468E-DA31-E6C6-E677-2372D6C0B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5291" y="4327520"/>
            <a:ext cx="1037034" cy="449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>
              <a:lnSpc>
                <a:spcPct val="8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id-ID" sz="800" dirty="0">
              <a:latin typeface="Arial Narrow" panose="020B0606020202030204" pitchFamily="34" charset="0"/>
            </a:endParaRPr>
          </a:p>
          <a:p>
            <a:pPr algn="ctr" defTabSz="1063625">
              <a:lnSpc>
                <a:spcPct val="8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Kesehatan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>
              <a:lnSpc>
                <a:spcPct val="8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Gizi</a:t>
            </a:r>
            <a:r>
              <a:rPr lang="en-US" sz="800" dirty="0">
                <a:latin typeface="Arial Narrow" panose="020B0606020202030204" pitchFamily="34" charset="0"/>
              </a:rPr>
              <a:t> Masyarakat</a:t>
            </a:r>
            <a:endParaRPr lang="id-ID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59" name="Rectangle 21">
            <a:extLst>
              <a:ext uri="{FF2B5EF4-FFF2-40B4-BE49-F238E27FC236}">
                <a16:creationId xmlns:a16="http://schemas.microsoft.com/office/drawing/2014/main" id="{DF2BD54F-D6F3-1B6C-86F0-2337461250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2996" y="5386383"/>
            <a:ext cx="1021624" cy="4238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>
              <a:lnSpc>
                <a:spcPct val="80000"/>
              </a:lnSpc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>
              <a:lnSpc>
                <a:spcPct val="80000"/>
              </a:lnSpc>
            </a:pPr>
            <a:r>
              <a:rPr lang="id-ID" sz="800" dirty="0">
                <a:latin typeface="Arial Narrow" panose="020B0606020202030204" pitchFamily="34" charset="0"/>
              </a:rPr>
              <a:t>Pendidikan </a:t>
            </a:r>
            <a:r>
              <a:rPr lang="en-ID" sz="800" dirty="0">
                <a:latin typeface="Arial Narrow" panose="020B0606020202030204" pitchFamily="34" charset="0"/>
              </a:rPr>
              <a:t>Tinggi dan</a:t>
            </a:r>
          </a:p>
          <a:p>
            <a:pPr algn="ctr" defTabSz="1063625">
              <a:lnSpc>
                <a:spcPct val="80000"/>
              </a:lnSpc>
            </a:pPr>
            <a:r>
              <a:rPr lang="en-ID" sz="800" dirty="0">
                <a:latin typeface="Arial Narrow" panose="020B0606020202030204" pitchFamily="34" charset="0"/>
              </a:rPr>
              <a:t>IPTEK</a:t>
            </a: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60" name="Rectangle 22">
            <a:extLst>
              <a:ext uri="{FF2B5EF4-FFF2-40B4-BE49-F238E27FC236}">
                <a16:creationId xmlns:a16="http://schemas.microsoft.com/office/drawing/2014/main" id="{DFFB6428-F5DA-C1B9-B35B-4118AD2C0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2996" y="4859333"/>
            <a:ext cx="1021624" cy="457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id-ID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D" sz="800" dirty="0">
                <a:latin typeface="Arial Narrow" panose="020B0606020202030204" pitchFamily="34" charset="0"/>
              </a:rPr>
              <a:t>Agama, Pendidikan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D" sz="800" dirty="0">
                <a:latin typeface="Arial Narrow" panose="020B0606020202030204" pitchFamily="34" charset="0"/>
              </a:rPr>
              <a:t>dan </a:t>
            </a:r>
            <a:r>
              <a:rPr lang="en-ID" sz="800" dirty="0" err="1">
                <a:latin typeface="Arial Narrow" panose="020B0606020202030204" pitchFamily="34" charset="0"/>
              </a:rPr>
              <a:t>Kebudayaan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61" name="Rectangle 23">
            <a:extLst>
              <a:ext uri="{FF2B5EF4-FFF2-40B4-BE49-F238E27FC236}">
                <a16:creationId xmlns:a16="http://schemas.microsoft.com/office/drawing/2014/main" id="{B2B0D1A6-B811-7218-961D-1032060FE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2996" y="5878508"/>
            <a:ext cx="1021624" cy="5921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Keluarga</a:t>
            </a:r>
            <a:r>
              <a:rPr lang="en-US" sz="800" dirty="0">
                <a:latin typeface="Arial Narrow" panose="020B0606020202030204" pitchFamily="34" charset="0"/>
              </a:rPr>
              <a:t>,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Perempuan</a:t>
            </a:r>
            <a:r>
              <a:rPr lang="en-US" sz="800" dirty="0">
                <a:latin typeface="Arial Narrow" panose="020B0606020202030204" pitchFamily="34" charset="0"/>
              </a:rPr>
              <a:t>,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Anak,Pemuda</a:t>
            </a:r>
            <a:r>
              <a:rPr lang="en-US" sz="800" dirty="0">
                <a:latin typeface="Arial Narrow" panose="020B0606020202030204" pitchFamily="34" charset="0"/>
              </a:rPr>
              <a:t>,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Olahraga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62" name="Rectangle 192">
            <a:extLst>
              <a:ext uri="{FF2B5EF4-FFF2-40B4-BE49-F238E27FC236}">
                <a16:creationId xmlns:a16="http://schemas.microsoft.com/office/drawing/2014/main" id="{E445EFCC-079D-D1B1-A791-DBA307360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0129" y="4300066"/>
            <a:ext cx="1048444" cy="4349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Kependudukan dan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Jaminan Sosial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63" name="Rectangle 193">
            <a:extLst>
              <a:ext uri="{FF2B5EF4-FFF2-40B4-BE49-F238E27FC236}">
                <a16:creationId xmlns:a16="http://schemas.microsoft.com/office/drawing/2014/main" id="{D260803D-6FD7-0FB4-5716-F875B24C43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3163" y="5884345"/>
            <a:ext cx="1046115" cy="6098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Pengembangan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Usaha </a:t>
            </a:r>
            <a:r>
              <a:rPr lang="en-US" sz="800" dirty="0" err="1">
                <a:latin typeface="Arial Narrow" panose="020B0606020202030204" pitchFamily="34" charset="0"/>
              </a:rPr>
              <a:t>Mikro</a:t>
            </a:r>
            <a:r>
              <a:rPr lang="en-US" sz="800" dirty="0">
                <a:latin typeface="Arial Narrow" panose="020B0606020202030204" pitchFamily="34" charset="0"/>
              </a:rPr>
              <a:t>, Kecil,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Menengah</a:t>
            </a:r>
            <a:r>
              <a:rPr lang="en-US" sz="800" dirty="0">
                <a:latin typeface="Arial Narrow" panose="020B0606020202030204" pitchFamily="34" charset="0"/>
              </a:rPr>
              <a:t>,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Koperasi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64" name="Rectangle 194">
            <a:extLst>
              <a:ext uri="{FF2B5EF4-FFF2-40B4-BE49-F238E27FC236}">
                <a16:creationId xmlns:a16="http://schemas.microsoft.com/office/drawing/2014/main" id="{5F58105B-9EF6-8D31-977D-4A60E6077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3163" y="4799449"/>
            <a:ext cx="1048444" cy="4467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K</a:t>
            </a:r>
            <a:r>
              <a:rPr lang="id-ID" sz="800" dirty="0">
                <a:latin typeface="Arial Narrow" panose="020B0606020202030204" pitchFamily="34" charset="0"/>
              </a:rPr>
              <a:t>etenagakerjaan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65" name="Rectangle 195">
            <a:extLst>
              <a:ext uri="{FF2B5EF4-FFF2-40B4-BE49-F238E27FC236}">
                <a16:creationId xmlns:a16="http://schemas.microsoft.com/office/drawing/2014/main" id="{9757B098-D8C4-91D0-8D6C-B0E2A19D7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925" y="5303360"/>
            <a:ext cx="1043648" cy="5286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 err="1">
                <a:latin typeface="Arial Narrow" panose="020B0606020202030204" pitchFamily="34" charset="0"/>
              </a:rPr>
              <a:t>Penanggulangan</a:t>
            </a:r>
            <a:r>
              <a:rPr lang="en-US" altLang="ja-JP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 err="1">
                <a:latin typeface="Arial Narrow" panose="020B0606020202030204" pitchFamily="34" charset="0"/>
              </a:rPr>
              <a:t>Kemiskinan</a:t>
            </a:r>
            <a:r>
              <a:rPr lang="en-US" altLang="ja-JP" sz="800" dirty="0">
                <a:latin typeface="Arial Narrow" panose="020B0606020202030204" pitchFamily="34" charset="0"/>
              </a:rPr>
              <a:t> </a:t>
            </a:r>
            <a:r>
              <a:rPr lang="id-ID" altLang="ja-JP" sz="800" dirty="0">
                <a:latin typeface="Arial Narrow" panose="020B0606020202030204" pitchFamily="34" charset="0"/>
              </a:rPr>
              <a:t>dan</a:t>
            </a:r>
            <a:endParaRPr lang="en-US" altLang="ja-JP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  <a:ea typeface="ＭＳ Ｐゴシック" pitchFamily="34" charset="-128"/>
              </a:rPr>
              <a:t>Pemberdayaan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  <a:ea typeface="ＭＳ Ｐゴシック" pitchFamily="34" charset="-128"/>
              </a:rPr>
              <a:t>Masyarakat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66" name="Rectangle 180">
            <a:extLst>
              <a:ext uri="{FF2B5EF4-FFF2-40B4-BE49-F238E27FC236}">
                <a16:creationId xmlns:a16="http://schemas.microsoft.com/office/drawing/2014/main" id="{A41B2D09-F4AF-B7D7-1279-0B6E2E551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2752" y="4787545"/>
            <a:ext cx="1037032" cy="4492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>
              <a:lnSpc>
                <a:spcPct val="8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>
              <a:lnSpc>
                <a:spcPct val="8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Kehutanan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>
              <a:lnSpc>
                <a:spcPct val="8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Konservasi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>
              <a:lnSpc>
                <a:spcPct val="8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Sumber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Daya</a:t>
            </a:r>
            <a:r>
              <a:rPr lang="en-US" sz="800" dirty="0">
                <a:latin typeface="Arial Narrow" panose="020B0606020202030204" pitchFamily="34" charset="0"/>
              </a:rPr>
              <a:t> Air</a:t>
            </a:r>
          </a:p>
        </p:txBody>
      </p:sp>
      <p:sp>
        <p:nvSpPr>
          <p:cNvPr id="267" name="Rectangle 181">
            <a:extLst>
              <a:ext uri="{FF2B5EF4-FFF2-40B4-BE49-F238E27FC236}">
                <a16:creationId xmlns:a16="http://schemas.microsoft.com/office/drawing/2014/main" id="{4AB26A7E-02AD-3D23-FDD9-B8CF9E356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911" y="5294729"/>
            <a:ext cx="1037032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Kelautan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Perikanan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68" name="Rectangle 182">
            <a:extLst>
              <a:ext uri="{FF2B5EF4-FFF2-40B4-BE49-F238E27FC236}">
                <a16:creationId xmlns:a16="http://schemas.microsoft.com/office/drawing/2014/main" id="{C848CA5E-E7E7-3B17-D8C6-2E350B292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911" y="4285939"/>
            <a:ext cx="1037032" cy="4476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Pangan dan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Pertanian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i="1" dirty="0">
              <a:latin typeface="Arial Narrow" panose="020B0606020202030204" pitchFamily="34" charset="0"/>
            </a:endParaRPr>
          </a:p>
        </p:txBody>
      </p:sp>
      <p:sp>
        <p:nvSpPr>
          <p:cNvPr id="269" name="Rectangle 188">
            <a:extLst>
              <a:ext uri="{FF2B5EF4-FFF2-40B4-BE49-F238E27FC236}">
                <a16:creationId xmlns:a16="http://schemas.microsoft.com/office/drawing/2014/main" id="{E49250FF-B840-FE0C-85B4-CE0F5FDD1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6511" y="5719363"/>
            <a:ext cx="1016124" cy="4524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Sumber Daya Energi,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Mineral, dan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Pertambangan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70" name="Rectangle 188">
            <a:extLst>
              <a:ext uri="{FF2B5EF4-FFF2-40B4-BE49-F238E27FC236}">
                <a16:creationId xmlns:a16="http://schemas.microsoft.com/office/drawing/2014/main" id="{BD41851E-2B21-EB3A-861C-DF915FF4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3390" y="6232941"/>
            <a:ext cx="1016124" cy="381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Lingkungan Hidup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71" name="Rectangle 174">
            <a:extLst>
              <a:ext uri="{FF2B5EF4-FFF2-40B4-BE49-F238E27FC236}">
                <a16:creationId xmlns:a16="http://schemas.microsoft.com/office/drawing/2014/main" id="{8C5C374C-CB13-1FD6-1413-E285FDF76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4503" y="4830992"/>
            <a:ext cx="1037034" cy="4619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P</a:t>
            </a:r>
            <a:r>
              <a:rPr lang="id-ID" sz="800" dirty="0">
                <a:latin typeface="Arial Narrow" panose="020B0606020202030204" pitchFamily="34" charset="0"/>
              </a:rPr>
              <a:t>embangunan Daerah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72" name="Rectangle 176">
            <a:extLst>
              <a:ext uri="{FF2B5EF4-FFF2-40B4-BE49-F238E27FC236}">
                <a16:creationId xmlns:a16="http://schemas.microsoft.com/office/drawing/2014/main" id="{EF95562F-B018-38E0-66C8-A5420D8ED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4503" y="5334229"/>
            <a:ext cx="1037034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r>
              <a:rPr lang="id-ID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Regional I</a:t>
            </a:r>
          </a:p>
        </p:txBody>
      </p:sp>
      <p:sp>
        <p:nvSpPr>
          <p:cNvPr id="273" name="Rectangle 173">
            <a:extLst>
              <a:ext uri="{FF2B5EF4-FFF2-40B4-BE49-F238E27FC236}">
                <a16:creationId xmlns:a16="http://schemas.microsoft.com/office/drawing/2014/main" id="{0173BDCD-0A38-65BA-6FA6-C7F3247FC0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664" y="5840642"/>
            <a:ext cx="1037034" cy="4238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r>
              <a:rPr lang="id-ID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Regional II</a:t>
            </a:r>
          </a:p>
        </p:txBody>
      </p:sp>
      <p:sp>
        <p:nvSpPr>
          <p:cNvPr id="274" name="Rectangle 175">
            <a:extLst>
              <a:ext uri="{FF2B5EF4-FFF2-40B4-BE49-F238E27FC236}">
                <a16:creationId xmlns:a16="http://schemas.microsoft.com/office/drawing/2014/main" id="{1A1CC671-458E-628D-313C-0C34F40DF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4503" y="4333677"/>
            <a:ext cx="1037034" cy="4492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Tata Ruang</a:t>
            </a:r>
            <a:r>
              <a:rPr lang="en-ID" sz="800" dirty="0">
                <a:latin typeface="Arial Narrow" panose="020B0606020202030204" pitchFamily="34" charset="0"/>
              </a:rPr>
              <a:t>, </a:t>
            </a:r>
            <a:r>
              <a:rPr lang="en-ID" sz="800" dirty="0" err="1">
                <a:latin typeface="Arial Narrow" panose="020B0606020202030204" pitchFamily="34" charset="0"/>
              </a:rPr>
              <a:t>Pertanahan</a:t>
            </a:r>
            <a:r>
              <a:rPr lang="en-ID" sz="800" dirty="0">
                <a:latin typeface="Arial Narrow" panose="020B0606020202030204" pitchFamily="34" charset="0"/>
              </a:rPr>
              <a:t>,</a:t>
            </a:r>
            <a:r>
              <a:rPr lang="id-ID" sz="800" dirty="0">
                <a:latin typeface="Arial Narrow" panose="020B0606020202030204" pitchFamily="34" charset="0"/>
              </a:rPr>
              <a:t> </a:t>
            </a:r>
            <a:endParaRPr lang="en-ID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dan </a:t>
            </a:r>
            <a:r>
              <a:rPr lang="id-ID" sz="800" dirty="0">
                <a:latin typeface="Arial Narrow" panose="020B0606020202030204" pitchFamily="34" charset="0"/>
              </a:rPr>
              <a:t>Penang</a:t>
            </a:r>
            <a:r>
              <a:rPr lang="en-ID" sz="800" dirty="0" err="1">
                <a:latin typeface="Arial Narrow" panose="020B0606020202030204" pitchFamily="34" charset="0"/>
              </a:rPr>
              <a:t>gulangan</a:t>
            </a:r>
            <a:r>
              <a:rPr lang="en-ID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Bencana</a:t>
            </a: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75" name="Rectangle 173">
            <a:extLst>
              <a:ext uri="{FF2B5EF4-FFF2-40B4-BE49-F238E27FC236}">
                <a16:creationId xmlns:a16="http://schemas.microsoft.com/office/drawing/2014/main" id="{D223F04E-8AE8-E9F7-CA0A-C0BE9206D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1064" y="6313717"/>
            <a:ext cx="1037034" cy="396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R</a:t>
            </a:r>
            <a:r>
              <a:rPr lang="id-ID" sz="800" dirty="0">
                <a:latin typeface="Arial Narrow" panose="020B0606020202030204" pitchFamily="34" charset="0"/>
              </a:rPr>
              <a:t>egional III</a:t>
            </a:r>
          </a:p>
        </p:txBody>
      </p:sp>
      <p:sp>
        <p:nvSpPr>
          <p:cNvPr id="276" name="Rectangle 32">
            <a:extLst>
              <a:ext uri="{FF2B5EF4-FFF2-40B4-BE49-F238E27FC236}">
                <a16:creationId xmlns:a16="http://schemas.microsoft.com/office/drawing/2014/main" id="{C1A147F1-D56D-AB11-5A50-94D065451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20" y="4295342"/>
            <a:ext cx="1094844" cy="4349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Pe</a:t>
            </a:r>
            <a:r>
              <a:rPr lang="id-ID" sz="800" dirty="0">
                <a:latin typeface="Arial Narrow" panose="020B0606020202030204" pitchFamily="34" charset="0"/>
              </a:rPr>
              <a:t>rencanaan</a:t>
            </a:r>
            <a:r>
              <a:rPr lang="en-US" sz="800" dirty="0">
                <a:latin typeface="Arial Narrow" panose="020B0606020202030204" pitchFamily="34" charset="0"/>
              </a:rPr>
              <a:t> Makro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Analisis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Statistik</a:t>
            </a: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77" name="Rectangle 33">
            <a:extLst>
              <a:ext uri="{FF2B5EF4-FFF2-40B4-BE49-F238E27FC236}">
                <a16:creationId xmlns:a16="http://schemas.microsoft.com/office/drawing/2014/main" id="{D98F4F1A-5D5A-D994-50F0-0ACE42E2B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20" y="5285942"/>
            <a:ext cx="1075845" cy="3937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Jasa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Keuangan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800" dirty="0">
                <a:latin typeface="Arial Narrow" panose="020B0606020202030204" pitchFamily="34" charset="0"/>
              </a:rPr>
              <a:t>dan</a:t>
            </a:r>
            <a:r>
              <a:rPr lang="en-US" sz="800" dirty="0">
                <a:latin typeface="Arial Narrow" panose="020B0606020202030204" pitchFamily="34" charset="0"/>
              </a:rPr>
              <a:t> BUMN</a:t>
            </a:r>
            <a:endParaRPr lang="id-ID" sz="800" dirty="0">
              <a:latin typeface="Arial Narrow" panose="020B0606020202030204" pitchFamily="34" charset="0"/>
            </a:endParaRPr>
          </a:p>
        </p:txBody>
      </p:sp>
      <p:sp>
        <p:nvSpPr>
          <p:cNvPr id="278" name="Rectangle 34">
            <a:extLst>
              <a:ext uri="{FF2B5EF4-FFF2-40B4-BE49-F238E27FC236}">
                <a16:creationId xmlns:a16="http://schemas.microsoft.com/office/drawing/2014/main" id="{98E4BB66-C37D-DD31-EA50-3A40C7110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20" y="4796947"/>
            <a:ext cx="1094844" cy="4406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Keuangan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rial Narrow" panose="020B0606020202030204" pitchFamily="34" charset="0"/>
              </a:rPr>
              <a:t>Negara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Analisis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</a:p>
          <a:p>
            <a:pPr algn="ctr" defTabSz="10636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Moneter</a:t>
            </a: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79" name="Rectangle 42">
            <a:extLst>
              <a:ext uri="{FF2B5EF4-FFF2-40B4-BE49-F238E27FC236}">
                <a16:creationId xmlns:a16="http://schemas.microsoft.com/office/drawing/2014/main" id="{A8EBD25F-DDA0-8D73-A883-EA0C8B4B0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780" y="5732030"/>
            <a:ext cx="1075845" cy="5461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>
              <a:lnSpc>
                <a:spcPct val="9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>
              <a:lnSpc>
                <a:spcPct val="9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Perdagangan</a:t>
            </a:r>
            <a:r>
              <a:rPr lang="en-US" sz="800" dirty="0">
                <a:latin typeface="Arial Narrow" panose="020B0606020202030204" pitchFamily="34" charset="0"/>
              </a:rPr>
              <a:t>, </a:t>
            </a:r>
          </a:p>
          <a:p>
            <a:pPr algn="ctr" defTabSz="1063625">
              <a:lnSpc>
                <a:spcPct val="90000"/>
              </a:lnSpc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Investasi</a:t>
            </a:r>
            <a:r>
              <a:rPr lang="en-US" sz="800" dirty="0">
                <a:latin typeface="Arial Narrow" panose="020B0606020202030204" pitchFamily="34" charset="0"/>
              </a:rPr>
              <a:t>,</a:t>
            </a:r>
            <a:r>
              <a:rPr lang="en-ID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id-ID" sz="800" dirty="0">
                <a:latin typeface="Arial Narrow" panose="020B0606020202030204" pitchFamily="34" charset="0"/>
              </a:rPr>
              <a:t>Kerja </a:t>
            </a:r>
            <a:endParaRPr lang="en-ID" sz="800" dirty="0">
              <a:latin typeface="Arial Narrow" panose="020B0606020202030204" pitchFamily="34" charset="0"/>
            </a:endParaRPr>
          </a:p>
          <a:p>
            <a:pPr algn="ctr" defTabSz="1063625">
              <a:lnSpc>
                <a:spcPct val="90000"/>
              </a:lnSpc>
              <a:defRPr/>
            </a:pPr>
            <a:r>
              <a:rPr lang="id-ID" sz="800" dirty="0">
                <a:latin typeface="Arial Narrow" panose="020B0606020202030204" pitchFamily="34" charset="0"/>
              </a:rPr>
              <a:t>Sama Ekonomi</a:t>
            </a:r>
          </a:p>
          <a:p>
            <a:pPr algn="ctr" defTabSz="1063625">
              <a:lnSpc>
                <a:spcPct val="90000"/>
              </a:lnSpc>
              <a:defRPr/>
            </a:pPr>
            <a:r>
              <a:rPr lang="id-ID" sz="800" dirty="0">
                <a:latin typeface="Arial Narrow" panose="020B0606020202030204" pitchFamily="34" charset="0"/>
              </a:rPr>
              <a:t>Internasional</a:t>
            </a:r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280" name="Rectangle 42">
            <a:extLst>
              <a:ext uri="{FF2B5EF4-FFF2-40B4-BE49-F238E27FC236}">
                <a16:creationId xmlns:a16="http://schemas.microsoft.com/office/drawing/2014/main" id="{195593B2-3A5E-5032-F986-4AFED891E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372" y="6330518"/>
            <a:ext cx="1075846" cy="4349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106326" tIns="53163" rIns="106326" bIns="53163" anchor="ctr"/>
          <a:lstStyle/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Direktorat</a:t>
            </a:r>
            <a:endParaRPr lang="id-ID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Industri</a:t>
            </a:r>
            <a:r>
              <a:rPr lang="en-US" sz="800" dirty="0">
                <a:latin typeface="Arial Narrow" panose="020B0606020202030204" pitchFamily="34" charset="0"/>
              </a:rPr>
              <a:t>,</a:t>
            </a: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Pariwisata</a:t>
            </a:r>
            <a:r>
              <a:rPr lang="en-US" sz="800" dirty="0">
                <a:latin typeface="Arial Narrow" panose="020B0606020202030204" pitchFamily="34" charset="0"/>
              </a:rPr>
              <a:t>, </a:t>
            </a:r>
            <a:r>
              <a:rPr lang="id-ID" sz="800" dirty="0">
                <a:latin typeface="Arial Narrow" panose="020B0606020202030204" pitchFamily="34" charset="0"/>
              </a:rPr>
              <a:t>dan</a:t>
            </a:r>
            <a:endParaRPr lang="en-US" sz="800" dirty="0">
              <a:latin typeface="Arial Narrow" panose="020B0606020202030204" pitchFamily="34" charset="0"/>
            </a:endParaRPr>
          </a:p>
          <a:p>
            <a:pPr algn="ctr" defTabSz="1063625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Arial Narrow" panose="020B0606020202030204" pitchFamily="34" charset="0"/>
              </a:rPr>
              <a:t>Ekonomi</a:t>
            </a:r>
            <a:r>
              <a:rPr lang="en-US" sz="800" dirty="0">
                <a:latin typeface="Arial Narrow" panose="020B0606020202030204" pitchFamily="34" charset="0"/>
              </a:rPr>
              <a:t> </a:t>
            </a:r>
            <a:r>
              <a:rPr lang="en-US" sz="800" dirty="0" err="1">
                <a:latin typeface="Arial Narrow" panose="020B0606020202030204" pitchFamily="34" charset="0"/>
              </a:rPr>
              <a:t>Kreatif</a:t>
            </a:r>
            <a:endParaRPr lang="en-US" sz="800" dirty="0">
              <a:latin typeface="Arial Narrow" panose="020B0606020202030204" pitchFamily="34" charset="0"/>
            </a:endParaRPr>
          </a:p>
        </p:txBody>
      </p:sp>
      <p:grpSp>
        <p:nvGrpSpPr>
          <p:cNvPr id="281" name="Group 280">
            <a:extLst>
              <a:ext uri="{FF2B5EF4-FFF2-40B4-BE49-F238E27FC236}">
                <a16:creationId xmlns:a16="http://schemas.microsoft.com/office/drawing/2014/main" id="{BAD9AB35-7A33-1548-987A-CDF4C6FB17FF}"/>
              </a:ext>
            </a:extLst>
          </p:cNvPr>
          <p:cNvGrpSpPr/>
          <p:nvPr/>
        </p:nvGrpSpPr>
        <p:grpSpPr>
          <a:xfrm>
            <a:off x="9803356" y="1728819"/>
            <a:ext cx="2315558" cy="565923"/>
            <a:chOff x="8982650" y="263059"/>
            <a:chExt cx="3119010" cy="391184"/>
          </a:xfrm>
        </p:grpSpPr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46662C87-974C-F679-7ADF-5430D92EB876}"/>
                </a:ext>
              </a:extLst>
            </p:cNvPr>
            <p:cNvSpPr/>
            <p:nvPr/>
          </p:nvSpPr>
          <p:spPr>
            <a:xfrm>
              <a:off x="9090014" y="522008"/>
              <a:ext cx="458340" cy="10007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 Narrow" panose="020B0606020202030204" pitchFamily="34" charset="0"/>
              </a:endParaRPr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A09004BA-42E7-8A25-CEC5-0E5F89FCAF05}"/>
                </a:ext>
              </a:extLst>
            </p:cNvPr>
            <p:cNvSpPr txBox="1"/>
            <p:nvPr/>
          </p:nvSpPr>
          <p:spPr>
            <a:xfrm>
              <a:off x="8982650" y="263059"/>
              <a:ext cx="14385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dirty="0"/>
                <a:t>Keterangan:</a:t>
              </a:r>
            </a:p>
          </p:txBody>
        </p:sp>
        <p:sp>
          <p:nvSpPr>
            <p:cNvPr id="284" name="TextBox 283">
              <a:extLst>
                <a:ext uri="{FF2B5EF4-FFF2-40B4-BE49-F238E27FC236}">
                  <a16:creationId xmlns:a16="http://schemas.microsoft.com/office/drawing/2014/main" id="{E8C1AF4C-E612-0520-E36A-19DD11B3E3AF}"/>
                </a:ext>
              </a:extLst>
            </p:cNvPr>
            <p:cNvSpPr txBox="1"/>
            <p:nvPr/>
          </p:nvSpPr>
          <p:spPr>
            <a:xfrm>
              <a:off x="9604591" y="484047"/>
              <a:ext cx="2497069" cy="170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/>
                <a:t>Perubahan n</a:t>
              </a:r>
              <a:r>
                <a:rPr lang="en-US" sz="1000" dirty="0" err="1"/>
                <a:t>omenklatur</a:t>
              </a:r>
              <a:endParaRPr lang="id-ID" sz="1000" dirty="0"/>
            </a:p>
          </p:txBody>
        </p:sp>
      </p:grp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8BB4370-2FE5-47E4-1B54-AE52EB3BC9DF}"/>
              </a:ext>
            </a:extLst>
          </p:cNvPr>
          <p:cNvSpPr/>
          <p:nvPr/>
        </p:nvSpPr>
        <p:spPr>
          <a:xfrm>
            <a:off x="5995422" y="2763565"/>
            <a:ext cx="991837" cy="430693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 Narrow" panose="020B0606020202030204" pitchFamily="34" charset="0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A852F07C-F2BF-05F5-A9AF-BBDC8EE2531B}"/>
              </a:ext>
            </a:extLst>
          </p:cNvPr>
          <p:cNvSpPr/>
          <p:nvPr/>
        </p:nvSpPr>
        <p:spPr>
          <a:xfrm>
            <a:off x="6350736" y="4301184"/>
            <a:ext cx="1008884" cy="430693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 Narrow" panose="020B0606020202030204" pitchFamily="34" charset="0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9E042F4D-7811-AD5B-A939-67F9D05ADCFB}"/>
              </a:ext>
            </a:extLst>
          </p:cNvPr>
          <p:cNvSpPr/>
          <p:nvPr/>
        </p:nvSpPr>
        <p:spPr>
          <a:xfrm>
            <a:off x="6362786" y="6370657"/>
            <a:ext cx="1008884" cy="430693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 Narrow" panose="020B0606020202030204" pitchFamily="34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75BACA1C-1236-551D-B98C-43D9A079B7AE}"/>
              </a:ext>
            </a:extLst>
          </p:cNvPr>
          <p:cNvSpPr/>
          <p:nvPr/>
        </p:nvSpPr>
        <p:spPr>
          <a:xfrm>
            <a:off x="8712856" y="5277942"/>
            <a:ext cx="977163" cy="34507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 Narrow" panose="020B0606020202030204" pitchFamily="34" charset="0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D76E5C04-BD67-1D67-DE46-144B5D8DDCFA}"/>
              </a:ext>
            </a:extLst>
          </p:cNvPr>
          <p:cNvSpPr/>
          <p:nvPr/>
        </p:nvSpPr>
        <p:spPr>
          <a:xfrm>
            <a:off x="8718059" y="5697115"/>
            <a:ext cx="959707" cy="353401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 Narrow" panose="020B0606020202030204" pitchFamily="34" charset="0"/>
            </a:endParaRP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CBEC3BA9-145B-216C-D11B-9C51D6478EED}"/>
              </a:ext>
            </a:extLst>
          </p:cNvPr>
          <p:cNvSpPr/>
          <p:nvPr/>
        </p:nvSpPr>
        <p:spPr>
          <a:xfrm>
            <a:off x="7560041" y="4725393"/>
            <a:ext cx="954089" cy="423919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 Narrow" panose="020B0606020202030204" pitchFamily="34" charset="0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9933268A-A4C9-70D0-5EAA-5FE851006F79}"/>
              </a:ext>
            </a:extLst>
          </p:cNvPr>
          <p:cNvSpPr/>
          <p:nvPr/>
        </p:nvSpPr>
        <p:spPr>
          <a:xfrm>
            <a:off x="3929445" y="5880440"/>
            <a:ext cx="1046115" cy="60513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 Narrow" panose="020B0606020202030204" pitchFamily="34" charset="0"/>
            </a:endParaRP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FA90D8E5-77AB-3DC6-1015-79CC3E59E6A4}"/>
              </a:ext>
            </a:extLst>
          </p:cNvPr>
          <p:cNvSpPr/>
          <p:nvPr/>
        </p:nvSpPr>
        <p:spPr>
          <a:xfrm>
            <a:off x="1479540" y="4329443"/>
            <a:ext cx="1042165" cy="470006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 Narrow" panose="020B0606020202030204" pitchFamily="34" charset="0"/>
            </a:endParaRP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C37A83B8-939B-D7BB-8258-D66983CC47A1}"/>
              </a:ext>
            </a:extLst>
          </p:cNvPr>
          <p:cNvSpPr txBox="1"/>
          <p:nvPr/>
        </p:nvSpPr>
        <p:spPr>
          <a:xfrm>
            <a:off x="92292" y="166857"/>
            <a:ext cx="11217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Perubahan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Nomenklatur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Pada OTK Kementerian PPN/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Bappenas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(2/3) 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94" name="TextBox 293">
            <a:extLst>
              <a:ext uri="{FF2B5EF4-FFF2-40B4-BE49-F238E27FC236}">
                <a16:creationId xmlns:a16="http://schemas.microsoft.com/office/drawing/2014/main" id="{9E3A48DC-91A3-6727-C6F4-8C88368D83F4}"/>
              </a:ext>
            </a:extLst>
          </p:cNvPr>
          <p:cNvSpPr txBox="1"/>
          <p:nvPr/>
        </p:nvSpPr>
        <p:spPr>
          <a:xfrm>
            <a:off x="92292" y="163775"/>
            <a:ext cx="11217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Perubahan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Nomenklatur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Pada OTK Kementerian PPN/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Bappenas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(2/3) 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2E9DF3-357A-19CF-582C-ABB6FFB925F0}"/>
              </a:ext>
            </a:extLst>
          </p:cNvPr>
          <p:cNvSpPr txBox="1"/>
          <p:nvPr/>
        </p:nvSpPr>
        <p:spPr>
          <a:xfrm>
            <a:off x="92292" y="162980"/>
            <a:ext cx="11217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Perubahan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Nomenklatur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Pada OTK Kementerian PPN/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Bappenas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(2/3) 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61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5024C5B-50C2-6168-4896-C088441F3FD7}"/>
              </a:ext>
            </a:extLst>
          </p:cNvPr>
          <p:cNvSpPr txBox="1"/>
          <p:nvPr/>
        </p:nvSpPr>
        <p:spPr>
          <a:xfrm>
            <a:off x="92292" y="163775"/>
            <a:ext cx="11217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Perubahan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Nomenklatur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Pada OTK Kementerian PPN/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Bappenas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B96224C-1739-9FC8-9471-57B34B9B28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306531"/>
              </p:ext>
            </p:extLst>
          </p:nvPr>
        </p:nvGraphicFramePr>
        <p:xfrm>
          <a:off x="774441" y="1791477"/>
          <a:ext cx="9797143" cy="4357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7CB3983-8749-B737-9A8C-DBD8C6D0419A}"/>
              </a:ext>
            </a:extLst>
          </p:cNvPr>
          <p:cNvCxnSpPr/>
          <p:nvPr/>
        </p:nvCxnSpPr>
        <p:spPr>
          <a:xfrm>
            <a:off x="1819469" y="2537927"/>
            <a:ext cx="0" cy="373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011B074-BD60-6114-2661-6FFFE8EEB379}"/>
              </a:ext>
            </a:extLst>
          </p:cNvPr>
          <p:cNvCxnSpPr/>
          <p:nvPr/>
        </p:nvCxnSpPr>
        <p:spPr>
          <a:xfrm>
            <a:off x="4491134" y="2643675"/>
            <a:ext cx="0" cy="373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C8AEB0A-B9A1-1DC2-90C7-16F20503EF4A}"/>
              </a:ext>
            </a:extLst>
          </p:cNvPr>
          <p:cNvCxnSpPr/>
          <p:nvPr/>
        </p:nvCxnSpPr>
        <p:spPr>
          <a:xfrm>
            <a:off x="6935755" y="2643675"/>
            <a:ext cx="0" cy="373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0C1D374-EEB6-42A5-70FD-341A0FC75A84}"/>
              </a:ext>
            </a:extLst>
          </p:cNvPr>
          <p:cNvCxnSpPr/>
          <p:nvPr/>
        </p:nvCxnSpPr>
        <p:spPr>
          <a:xfrm>
            <a:off x="9455021" y="2643675"/>
            <a:ext cx="0" cy="373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D0D6179-A998-D530-D567-BF2F823EA61E}"/>
              </a:ext>
            </a:extLst>
          </p:cNvPr>
          <p:cNvCxnSpPr/>
          <p:nvPr/>
        </p:nvCxnSpPr>
        <p:spPr>
          <a:xfrm>
            <a:off x="1819469" y="4883021"/>
            <a:ext cx="0" cy="373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BE6F49D-3F32-4590-1EAF-4519DFB00BE1}"/>
              </a:ext>
            </a:extLst>
          </p:cNvPr>
          <p:cNvCxnSpPr/>
          <p:nvPr/>
        </p:nvCxnSpPr>
        <p:spPr>
          <a:xfrm>
            <a:off x="4491134" y="4883021"/>
            <a:ext cx="0" cy="373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013187F-CFC1-A740-28EB-2B235DE4E3E3}"/>
              </a:ext>
            </a:extLst>
          </p:cNvPr>
          <p:cNvCxnSpPr/>
          <p:nvPr/>
        </p:nvCxnSpPr>
        <p:spPr>
          <a:xfrm>
            <a:off x="6935755" y="4883021"/>
            <a:ext cx="0" cy="373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1375156-FDE1-8D21-84FD-5EAE74CFDCF0}"/>
              </a:ext>
            </a:extLst>
          </p:cNvPr>
          <p:cNvCxnSpPr/>
          <p:nvPr/>
        </p:nvCxnSpPr>
        <p:spPr>
          <a:xfrm>
            <a:off x="9455021" y="4802156"/>
            <a:ext cx="0" cy="373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742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E4EE6-9298-B1F0-E4BF-6DD2F6A27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>
                <a:solidFill>
                  <a:schemeClr val="tx1"/>
                </a:solidFill>
              </a:rPr>
              <a:t>Kebutuhan</a:t>
            </a:r>
            <a:r>
              <a:rPr lang="en-US" sz="6000" b="1" dirty="0">
                <a:solidFill>
                  <a:schemeClr val="tx1"/>
                </a:solidFill>
              </a:rPr>
              <a:t> </a:t>
            </a:r>
            <a:r>
              <a:rPr lang="en-US" sz="6000" b="1" dirty="0" err="1">
                <a:solidFill>
                  <a:schemeClr val="tx1"/>
                </a:solidFill>
              </a:rPr>
              <a:t>Pegawai</a:t>
            </a:r>
            <a:r>
              <a:rPr lang="en-US" sz="6000" b="1" dirty="0">
                <a:solidFill>
                  <a:schemeClr val="tx1"/>
                </a:solidFill>
              </a:rPr>
              <a:t> Kementerian PPN/</a:t>
            </a:r>
            <a:r>
              <a:rPr lang="en-US" sz="6000" b="1" dirty="0" err="1">
                <a:solidFill>
                  <a:schemeClr val="tx1"/>
                </a:solidFill>
              </a:rPr>
              <a:t>Bappenas</a:t>
            </a:r>
            <a:endParaRPr lang="en-ID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282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2DBF477-723B-4EA5-96DE-A579DCCC7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612" y="222644"/>
            <a:ext cx="10888825" cy="387798"/>
          </a:xfrm>
        </p:spPr>
        <p:txBody>
          <a:bodyPr>
            <a:no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Cronos Pro" panose="020C0502030403020304"/>
              </a:rPr>
              <a:t>Jumlah</a:t>
            </a:r>
            <a:r>
              <a:rPr lang="en-US" b="1" dirty="0">
                <a:solidFill>
                  <a:schemeClr val="accent1"/>
                </a:solidFill>
                <a:latin typeface="Cronos Pro" panose="020C0502030403020304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Cronos Pro" panose="020C0502030403020304"/>
              </a:rPr>
              <a:t>Kebutuhan</a:t>
            </a:r>
            <a:r>
              <a:rPr lang="en-US" b="1" dirty="0">
                <a:solidFill>
                  <a:schemeClr val="accent1"/>
                </a:solidFill>
                <a:latin typeface="Cronos Pro" panose="020C0502030403020304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Cronos Pro" panose="020C0502030403020304"/>
              </a:rPr>
              <a:t>Jabatan</a:t>
            </a:r>
            <a:r>
              <a:rPr lang="en-US" b="1" dirty="0">
                <a:solidFill>
                  <a:schemeClr val="accent1"/>
                </a:solidFill>
                <a:latin typeface="Cronos Pro" panose="020C0502030403020304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Cronos Pro" panose="020C0502030403020304"/>
              </a:rPr>
              <a:t>Pelaksana</a:t>
            </a:r>
            <a:r>
              <a:rPr lang="en-US" b="1" dirty="0">
                <a:solidFill>
                  <a:schemeClr val="accent1"/>
                </a:solidFill>
                <a:latin typeface="Cronos Pro" panose="020C0502030403020304"/>
              </a:rPr>
              <a:t> pada Kementerian PPN/</a:t>
            </a:r>
            <a:r>
              <a:rPr lang="en-US" b="1" dirty="0" err="1">
                <a:solidFill>
                  <a:schemeClr val="accent1"/>
                </a:solidFill>
                <a:latin typeface="Cronos Pro" panose="020C0502030403020304"/>
              </a:rPr>
              <a:t>Bappenas</a:t>
            </a:r>
            <a:endParaRPr lang="en-ID" b="1" dirty="0">
              <a:solidFill>
                <a:schemeClr val="accent1"/>
              </a:solidFill>
              <a:latin typeface="Cronos Pro" panose="020C0502030403020304"/>
            </a:endParaRP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3175C0D0-2959-499C-879C-90651EABE1A9}"/>
              </a:ext>
            </a:extLst>
          </p:cNvPr>
          <p:cNvSpPr txBox="1">
            <a:spLocks/>
          </p:cNvSpPr>
          <p:nvPr/>
        </p:nvSpPr>
        <p:spPr>
          <a:xfrm>
            <a:off x="11430000" y="6483350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344F34B-7969-4253-974F-5B9E83F37CF0}" type="slidenum">
              <a:rPr lang="en-US" smtClean="0">
                <a:solidFill>
                  <a:srgbClr val="002060"/>
                </a:solidFill>
              </a:rPr>
              <a:pPr/>
              <a:t>5</a:t>
            </a:fld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FB7D0EB-F58E-4BBA-8B8A-5C54F2088A4D}"/>
              </a:ext>
            </a:extLst>
          </p:cNvPr>
          <p:cNvGraphicFramePr>
            <a:graphicFrameLocks noGrp="1"/>
          </p:cNvGraphicFramePr>
          <p:nvPr/>
        </p:nvGraphicFramePr>
        <p:xfrm>
          <a:off x="613395" y="1106147"/>
          <a:ext cx="4960554" cy="4608832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607415">
                  <a:extLst>
                    <a:ext uri="{9D8B030D-6E8A-4147-A177-3AD203B41FA5}">
                      <a16:colId xmlns:a16="http://schemas.microsoft.com/office/drawing/2014/main" val="1262464204"/>
                    </a:ext>
                  </a:extLst>
                </a:gridCol>
                <a:gridCol w="3234458">
                  <a:extLst>
                    <a:ext uri="{9D8B030D-6E8A-4147-A177-3AD203B41FA5}">
                      <a16:colId xmlns:a16="http://schemas.microsoft.com/office/drawing/2014/main" val="3117711729"/>
                    </a:ext>
                  </a:extLst>
                </a:gridCol>
                <a:gridCol w="1118681">
                  <a:extLst>
                    <a:ext uri="{9D8B030D-6E8A-4147-A177-3AD203B41FA5}">
                      <a16:colId xmlns:a16="http://schemas.microsoft.com/office/drawing/2014/main" val="1680314481"/>
                    </a:ext>
                  </a:extLst>
                </a:gridCol>
              </a:tblGrid>
              <a:tr h="423748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>
                          <a:effectLst/>
                          <a:latin typeface="+mn-lt"/>
                        </a:rPr>
                        <a:t>No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+mn-lt"/>
                        </a:rPr>
                        <a:t>Jabatan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+mn-lt"/>
                        </a:rPr>
                        <a:t>Jumlah</a:t>
                      </a:r>
                      <a:r>
                        <a:rPr lang="en-ID" sz="1600" b="1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600" b="1" u="none" strike="noStrike" dirty="0" err="1">
                          <a:effectLst/>
                          <a:latin typeface="+mn-lt"/>
                        </a:rPr>
                        <a:t>Kebutuhan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029342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Sekretaris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71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986338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Analis Kinerja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77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476214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Pengadministrasi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Keuangan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110858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Pengadministrasi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Umum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85967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Perancang Grafis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482280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Pengelola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Geospasial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344085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Pengelola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Keuangan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9553846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Penata Keuangan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036814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Pengelola Dokumen dan Informasi Hukum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439875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Analis Statistik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7434288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Pengolah Data Kebijakan BMN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783740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Pengadministrasi Persuratan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7238850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Pramu Bhakti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136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503465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Pengemudi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7614519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Pasukan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Pengamanan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Dalam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136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922316"/>
                  </a:ext>
                </a:extLst>
              </a:tr>
              <a:tr h="257572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16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Tata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usaha</a:t>
                      </a:r>
                      <a:endParaRPr lang="en-ID" sz="1400" b="0" i="0" u="none" strike="noStrike" dirty="0">
                        <a:solidFill>
                          <a:srgbClr val="FF99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56755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BDD9E03-238D-46A2-B345-CD6B53DBA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412594"/>
              </p:ext>
            </p:extLst>
          </p:nvPr>
        </p:nvGraphicFramePr>
        <p:xfrm>
          <a:off x="5911509" y="1107549"/>
          <a:ext cx="5032106" cy="434986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616176">
                  <a:extLst>
                    <a:ext uri="{9D8B030D-6E8A-4147-A177-3AD203B41FA5}">
                      <a16:colId xmlns:a16="http://schemas.microsoft.com/office/drawing/2014/main" val="4249439858"/>
                    </a:ext>
                  </a:extLst>
                </a:gridCol>
                <a:gridCol w="3375072">
                  <a:extLst>
                    <a:ext uri="{9D8B030D-6E8A-4147-A177-3AD203B41FA5}">
                      <a16:colId xmlns:a16="http://schemas.microsoft.com/office/drawing/2014/main" val="4268870918"/>
                    </a:ext>
                  </a:extLst>
                </a:gridCol>
                <a:gridCol w="1040858">
                  <a:extLst>
                    <a:ext uri="{9D8B030D-6E8A-4147-A177-3AD203B41FA5}">
                      <a16:colId xmlns:a16="http://schemas.microsoft.com/office/drawing/2014/main" val="2578391738"/>
                    </a:ext>
                  </a:extLst>
                </a:gridCol>
              </a:tblGrid>
              <a:tr h="5437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ID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ID" sz="16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Jabatan</a:t>
                      </a:r>
                      <a:r>
                        <a:rPr lang="en-ID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6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Pelaksana</a:t>
                      </a:r>
                      <a:endParaRPr lang="en-ID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ID" sz="16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ID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6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Kebutuhan</a:t>
                      </a:r>
                      <a:endParaRPr lang="en-ID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084122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Petugas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Protokol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10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20809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Pengelola Penyelenggaraan Diklat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177048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Caraka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10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588884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Teknisi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Listrik,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Telepon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, AC dan Lift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193805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Teknisi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Gedung dan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Bangunan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414038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Operator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Komunikasi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353290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Pengawas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Bangunan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dan Gedung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337346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Penata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Gambar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6451426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25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Pengawas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Jaringan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Utilitas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34353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Ajudan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Menteri</a:t>
                      </a:r>
                      <a:endParaRPr lang="en-ID" sz="1400" b="0" i="0" u="none" strike="noStrike" dirty="0">
                        <a:solidFill>
                          <a:srgbClr val="FF99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222703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Pengkaji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Bahasa dan Sastra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994391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Pengelola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Perparkiran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356362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29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+mn-lt"/>
                        </a:rPr>
                        <a:t>Pengawal</a:t>
                      </a:r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 Menteri</a:t>
                      </a:r>
                      <a:endParaRPr lang="en-ID" sz="1400" b="0" i="0" u="none" strike="noStrike" dirty="0">
                        <a:solidFill>
                          <a:srgbClr val="FF99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6899695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+mn-lt"/>
                        </a:rPr>
                        <a:t>30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Pengelola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Persidangan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735769"/>
                  </a:ext>
                </a:extLst>
              </a:tr>
              <a:tr h="2378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Penyusun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Naskah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Pimpinan</a:t>
                      </a:r>
                      <a:endParaRPr lang="en-ID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152718"/>
                  </a:ext>
                </a:extLst>
              </a:tr>
              <a:tr h="23788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JABATAN PELAKSANA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901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944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970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2DBF477-723B-4EA5-96DE-A579DCCC7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2644"/>
            <a:ext cx="11028784" cy="387798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Jumlah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Kebutuhan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Jabatan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Fungsional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pada Kementerian PPN/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Bappenas</a:t>
            </a:r>
            <a:endParaRPr lang="en-ID" sz="2800" b="1" dirty="0">
              <a:solidFill>
                <a:srgbClr val="00518F"/>
              </a:solidFill>
              <a:latin typeface="Cronos Pro" panose="020C0502030403020304" pitchFamily="34" charset="0"/>
            </a:endParaRP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3175C0D0-2959-499C-879C-90651EABE1A9}"/>
              </a:ext>
            </a:extLst>
          </p:cNvPr>
          <p:cNvSpPr txBox="1">
            <a:spLocks/>
          </p:cNvSpPr>
          <p:nvPr/>
        </p:nvSpPr>
        <p:spPr>
          <a:xfrm>
            <a:off x="11430000" y="6483350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344F34B-7969-4253-974F-5B9E83F37CF0}" type="slidenum">
              <a:rPr lang="en-US" smtClean="0">
                <a:solidFill>
                  <a:srgbClr val="002060"/>
                </a:solidFill>
              </a:rPr>
              <a:pPr/>
              <a:t>6</a:t>
            </a:fld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210BEC1-BC9D-492B-BEA9-37B8B23F077B}"/>
              </a:ext>
            </a:extLst>
          </p:cNvPr>
          <p:cNvGraphicFramePr>
            <a:graphicFrameLocks noGrp="1"/>
          </p:cNvGraphicFramePr>
          <p:nvPr/>
        </p:nvGraphicFramePr>
        <p:xfrm>
          <a:off x="180259" y="944804"/>
          <a:ext cx="3845668" cy="560832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418290">
                  <a:extLst>
                    <a:ext uri="{9D8B030D-6E8A-4147-A177-3AD203B41FA5}">
                      <a16:colId xmlns:a16="http://schemas.microsoft.com/office/drawing/2014/main" val="2675953896"/>
                    </a:ext>
                  </a:extLst>
                </a:gridCol>
                <a:gridCol w="1206229">
                  <a:extLst>
                    <a:ext uri="{9D8B030D-6E8A-4147-A177-3AD203B41FA5}">
                      <a16:colId xmlns:a16="http://schemas.microsoft.com/office/drawing/2014/main" val="3474492573"/>
                    </a:ext>
                  </a:extLst>
                </a:gridCol>
                <a:gridCol w="1090581">
                  <a:extLst>
                    <a:ext uri="{9D8B030D-6E8A-4147-A177-3AD203B41FA5}">
                      <a16:colId xmlns:a16="http://schemas.microsoft.com/office/drawing/2014/main" val="103232009"/>
                    </a:ext>
                  </a:extLst>
                </a:gridCol>
                <a:gridCol w="1130568">
                  <a:extLst>
                    <a:ext uri="{9D8B030D-6E8A-4147-A177-3AD203B41FA5}">
                      <a16:colId xmlns:a16="http://schemas.microsoft.com/office/drawing/2014/main" val="16765795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>
                          <a:effectLst/>
                        </a:rPr>
                        <a:t>No</a:t>
                      </a:r>
                      <a:endParaRPr lang="en-ID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</a:rPr>
                        <a:t>Jabatan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Jenjang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</a:rPr>
                        <a:t>Jumlah</a:t>
                      </a:r>
                      <a:r>
                        <a:rPr lang="en-ID" sz="1600" b="1" u="none" strike="noStrike" dirty="0">
                          <a:effectLst/>
                        </a:rPr>
                        <a:t> </a:t>
                      </a:r>
                      <a:r>
                        <a:rPr lang="en-ID" sz="1600" b="1" u="none" strike="noStrike" dirty="0" err="1">
                          <a:effectLst/>
                        </a:rPr>
                        <a:t>Kebutuhan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707598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Perencana</a:t>
                      </a:r>
                      <a:endParaRPr lang="en-ID" sz="1400" u="none" strike="noStrike" dirty="0">
                        <a:effectLst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55895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Perencana</a:t>
                      </a:r>
                      <a:endParaRPr kumimoji="0" lang="en-ID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361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39073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Perencana</a:t>
                      </a:r>
                      <a:endParaRPr kumimoji="0" lang="en-ID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417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56789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Perencana</a:t>
                      </a:r>
                      <a:endParaRPr kumimoji="0" lang="en-ID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43966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Analis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Kebijakan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089338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Analis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Kebijakan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3473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Analis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Kebijakan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6343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Analis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Kebijakan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5682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Analis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SDM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Aparatur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64877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Analis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SDM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Aparatur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1292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Analis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SDM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Aparatur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5597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Analis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SDM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Aparatur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893557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Analis</a:t>
                      </a:r>
                      <a:r>
                        <a:rPr lang="en-ID" sz="1400" u="none" strike="noStrike" dirty="0">
                          <a:effectLst/>
                        </a:rPr>
                        <a:t> Hukum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75148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0620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3490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886763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Perancang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Peraturan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Perundang-undangan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6115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Perancang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Peraturan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Perundang-undangan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474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Perancang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Peraturan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Perundang-undangan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09289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Perancang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Peraturan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Perundang-undangan</a:t>
                      </a:r>
                      <a:r>
                        <a:rPr kumimoji="0" lang="en-ID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75833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Widyaiswara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6356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Widyaiswara</a:t>
                      </a:r>
                      <a:r>
                        <a:rPr lang="en-ID" sz="1400" u="none" strike="noStrike" dirty="0">
                          <a:effectLst/>
                        </a:rPr>
                        <a:t> 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50572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Widyaiswara</a:t>
                      </a:r>
                      <a:r>
                        <a:rPr lang="en-ID" sz="1400" u="none" strike="noStrike" dirty="0">
                          <a:effectLst/>
                        </a:rPr>
                        <a:t> 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Muda</a:t>
                      </a:r>
                      <a:endParaRPr lang="en-ID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71857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Widyaiswara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Pertama</a:t>
                      </a:r>
                      <a:endParaRPr lang="en-ID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07926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C46175-6C9D-4F1E-AD71-DBEDAFCE728D}"/>
              </a:ext>
            </a:extLst>
          </p:cNvPr>
          <p:cNvGraphicFramePr>
            <a:graphicFrameLocks noGrp="1"/>
          </p:cNvGraphicFramePr>
          <p:nvPr/>
        </p:nvGraphicFramePr>
        <p:xfrm>
          <a:off x="4231532" y="927512"/>
          <a:ext cx="3656276" cy="5608324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357323">
                  <a:extLst>
                    <a:ext uri="{9D8B030D-6E8A-4147-A177-3AD203B41FA5}">
                      <a16:colId xmlns:a16="http://schemas.microsoft.com/office/drawing/2014/main" val="430628246"/>
                    </a:ext>
                  </a:extLst>
                </a:gridCol>
                <a:gridCol w="1223570">
                  <a:extLst>
                    <a:ext uri="{9D8B030D-6E8A-4147-A177-3AD203B41FA5}">
                      <a16:colId xmlns:a16="http://schemas.microsoft.com/office/drawing/2014/main" val="1975511196"/>
                    </a:ext>
                  </a:extLst>
                </a:gridCol>
                <a:gridCol w="859672">
                  <a:extLst>
                    <a:ext uri="{9D8B030D-6E8A-4147-A177-3AD203B41FA5}">
                      <a16:colId xmlns:a16="http://schemas.microsoft.com/office/drawing/2014/main" val="3819084062"/>
                    </a:ext>
                  </a:extLst>
                </a:gridCol>
                <a:gridCol w="1215711">
                  <a:extLst>
                    <a:ext uri="{9D8B030D-6E8A-4147-A177-3AD203B41FA5}">
                      <a16:colId xmlns:a16="http://schemas.microsoft.com/office/drawing/2014/main" val="3088074680"/>
                    </a:ext>
                  </a:extLst>
                </a:gridCol>
              </a:tblGrid>
              <a:tr h="52784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>
                          <a:effectLst/>
                        </a:rPr>
                        <a:t>No</a:t>
                      </a:r>
                      <a:endParaRPr lang="en-ID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</a:rPr>
                        <a:t>Jabatan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Jenjang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</a:rPr>
                        <a:t>Jumlah</a:t>
                      </a:r>
                      <a:r>
                        <a:rPr lang="en-ID" sz="1600" b="1" u="none" strike="noStrike" dirty="0">
                          <a:effectLst/>
                        </a:rPr>
                        <a:t> </a:t>
                      </a:r>
                      <a:r>
                        <a:rPr lang="en-ID" sz="1600" b="1" u="none" strike="noStrike" dirty="0" err="1">
                          <a:effectLst/>
                        </a:rPr>
                        <a:t>Kebutuhan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054610"/>
                  </a:ext>
                </a:extLst>
              </a:tr>
              <a:tr h="230931">
                <a:tc rowSpan="7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</a:rPr>
                        <a:t>Auditor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469497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22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</a:rPr>
                        <a:t>Auditor 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719259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23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</a:rPr>
                        <a:t>Auditor 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858783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</a:rPr>
                        <a:t>Auditor </a:t>
                      </a:r>
                      <a:r>
                        <a:rPr lang="en-ID" sz="1400" u="none" strike="noStrike" dirty="0" err="1">
                          <a:effectLst/>
                        </a:rPr>
                        <a:t>Pelaksana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823268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</a:rPr>
                        <a:t>Auditor </a:t>
                      </a:r>
                      <a:r>
                        <a:rPr lang="en-ID" sz="1400" u="none" strike="noStrike" dirty="0" err="1">
                          <a:effectLst/>
                        </a:rPr>
                        <a:t>Pelaksana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Lanjutan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280230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</a:rPr>
                        <a:t>Auditor </a:t>
                      </a:r>
                      <a:r>
                        <a:rPr lang="en-ID" sz="1400" u="none" strike="noStrike" dirty="0" err="1">
                          <a:effectLst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Pelaksana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685350"/>
                  </a:ext>
                </a:extLst>
              </a:tr>
              <a:tr h="461862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</a:rPr>
                        <a:t>Auditor </a:t>
                      </a:r>
                      <a:r>
                        <a:rPr lang="en-ID" sz="1400" u="none" strike="noStrike" dirty="0" err="1">
                          <a:effectLst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Pelaksana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Lanjutan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401329"/>
                  </a:ext>
                </a:extLst>
              </a:tr>
              <a:tr h="230931">
                <a:tc rowSpan="7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Arsiparis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4351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29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Arsiparis Madya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616559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Arsiparis Muda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97222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Arsiparis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247361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Arsiparis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108151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Arsiparis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Mahir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Mahir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212755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Arsiparis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Terampil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Terampil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144687"/>
                  </a:ext>
                </a:extLst>
              </a:tr>
              <a:tr h="230931">
                <a:tc rowSpan="7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Komputer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798201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Komputer</a:t>
                      </a:r>
                      <a:r>
                        <a:rPr lang="en-ID" sz="1400" u="none" strike="noStrike" dirty="0">
                          <a:effectLst/>
                        </a:rPr>
                        <a:t> 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772010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37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Komputer</a:t>
                      </a:r>
                      <a:r>
                        <a:rPr lang="en-ID" sz="1400" u="none" strike="noStrike" dirty="0">
                          <a:effectLst/>
                        </a:rPr>
                        <a:t> 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298570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Komputer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61730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Komputer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5090150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Komputer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Mahir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Mahir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9551979"/>
                  </a:ext>
                </a:extLst>
              </a:tr>
              <a:tr h="230931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Komputer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Terampil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Terampil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53923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580A8C-3BEB-47F0-AA72-6F55FC720A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21028"/>
              </p:ext>
            </p:extLst>
          </p:nvPr>
        </p:nvGraphicFramePr>
        <p:xfrm>
          <a:off x="8093413" y="927512"/>
          <a:ext cx="4034763" cy="5555842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513360">
                  <a:extLst>
                    <a:ext uri="{9D8B030D-6E8A-4147-A177-3AD203B41FA5}">
                      <a16:colId xmlns:a16="http://schemas.microsoft.com/office/drawing/2014/main" val="3787729458"/>
                    </a:ext>
                  </a:extLst>
                </a:gridCol>
                <a:gridCol w="1640514">
                  <a:extLst>
                    <a:ext uri="{9D8B030D-6E8A-4147-A177-3AD203B41FA5}">
                      <a16:colId xmlns:a16="http://schemas.microsoft.com/office/drawing/2014/main" val="1649050112"/>
                    </a:ext>
                  </a:extLst>
                </a:gridCol>
                <a:gridCol w="832517">
                  <a:extLst>
                    <a:ext uri="{9D8B030D-6E8A-4147-A177-3AD203B41FA5}">
                      <a16:colId xmlns:a16="http://schemas.microsoft.com/office/drawing/2014/main" val="3317857783"/>
                    </a:ext>
                  </a:extLst>
                </a:gridCol>
                <a:gridCol w="1048372">
                  <a:extLst>
                    <a:ext uri="{9D8B030D-6E8A-4147-A177-3AD203B41FA5}">
                      <a16:colId xmlns:a16="http://schemas.microsoft.com/office/drawing/2014/main" val="555392466"/>
                    </a:ext>
                  </a:extLst>
                </a:gridCol>
              </a:tblGrid>
              <a:tr h="522902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>
                          <a:effectLst/>
                        </a:rPr>
                        <a:t>No</a:t>
                      </a:r>
                      <a:endParaRPr lang="en-ID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</a:rPr>
                        <a:t>Jabatan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Jenjang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</a:rPr>
                        <a:t>Jumlah</a:t>
                      </a:r>
                      <a:r>
                        <a:rPr lang="en-ID" sz="1600" b="1" u="none" strike="noStrike" dirty="0">
                          <a:effectLst/>
                        </a:rPr>
                        <a:t> </a:t>
                      </a:r>
                      <a:r>
                        <a:rPr lang="en-ID" sz="1600" b="1" u="none" strike="noStrike" dirty="0" err="1">
                          <a:effectLst/>
                        </a:rPr>
                        <a:t>Kebutuhan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19501"/>
                  </a:ext>
                </a:extLst>
              </a:tr>
              <a:tr h="22877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Analis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Pengelola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Keuangan</a:t>
                      </a:r>
                      <a:r>
                        <a:rPr lang="en-ID" sz="1400" u="none" strike="noStrike" dirty="0">
                          <a:effectLst/>
                        </a:rPr>
                        <a:t> APBN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499209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Analis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Pengelola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Keuangan</a:t>
                      </a:r>
                      <a:r>
                        <a:rPr lang="en-ID" sz="1400" u="none" strike="noStrike" dirty="0">
                          <a:effectLst/>
                        </a:rPr>
                        <a:t> APBN 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78138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857762"/>
                  </a:ext>
                </a:extLst>
              </a:tr>
              <a:tr h="22877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sv-SE" sz="1400" u="none" strike="noStrike" dirty="0">
                          <a:effectLst/>
                        </a:rPr>
                        <a:t>Pengelola Pengadaan Barang / Jasa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161818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v-SE" sz="1400" u="none" strike="noStrike" dirty="0">
                          <a:effectLst/>
                        </a:rPr>
                        <a:t>Pengelola Pengadaan Barang / Jasa Muda</a:t>
                      </a:r>
                      <a:endParaRPr lang="sv-S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71799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Pengelola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Pengadaan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Barang</a:t>
                      </a:r>
                      <a:r>
                        <a:rPr lang="en-ID" sz="1400" u="none" strike="noStrike" dirty="0">
                          <a:effectLst/>
                        </a:rPr>
                        <a:t> / Jasa </a:t>
                      </a:r>
                      <a:r>
                        <a:rPr lang="en-ID" sz="1400" u="none" strike="noStrike" dirty="0" err="1">
                          <a:effectLst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427393"/>
                  </a:ext>
                </a:extLst>
              </a:tr>
              <a:tr h="22877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Humas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Madya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100314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Humas 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34139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Humas </a:t>
                      </a:r>
                      <a:r>
                        <a:rPr lang="en-ID" sz="1400" u="none" strike="noStrike" dirty="0" err="1">
                          <a:effectLst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914018"/>
                  </a:ext>
                </a:extLst>
              </a:tr>
              <a:tr h="22877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Penata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Laksana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Barang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137480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Penata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Laksana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Barang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Mahir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389903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Penata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Laksana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Barang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Terampil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Terampil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565456"/>
                  </a:ext>
                </a:extLst>
              </a:tr>
              <a:tr h="22877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Keuangan</a:t>
                      </a:r>
                      <a:r>
                        <a:rPr lang="en-ID" sz="1400" u="none" strike="noStrike" dirty="0">
                          <a:effectLst/>
                        </a:rPr>
                        <a:t> APBN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137399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Keuangan</a:t>
                      </a:r>
                      <a:r>
                        <a:rPr lang="en-ID" sz="1400" u="none" strike="noStrike" dirty="0">
                          <a:effectLst/>
                        </a:rPr>
                        <a:t> APBN </a:t>
                      </a:r>
                      <a:r>
                        <a:rPr lang="en-ID" sz="1400" u="none" strike="noStrike" dirty="0" err="1">
                          <a:effectLst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Mahir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247313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60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Keuangan</a:t>
                      </a:r>
                      <a:r>
                        <a:rPr lang="en-ID" sz="1400" u="none" strike="noStrike" dirty="0">
                          <a:effectLst/>
                        </a:rPr>
                        <a:t> APBN </a:t>
                      </a:r>
                      <a:r>
                        <a:rPr lang="en-ID" sz="1400" u="none" strike="noStrike" dirty="0" err="1">
                          <a:effectLst/>
                        </a:rPr>
                        <a:t>Terampil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Terampil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111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727284"/>
                  </a:ext>
                </a:extLst>
              </a:tr>
              <a:tr h="22877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15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SDM </a:t>
                      </a:r>
                      <a:r>
                        <a:rPr lang="en-ID" sz="1400" u="none" strike="noStrike" dirty="0" err="1">
                          <a:effectLst/>
                        </a:rPr>
                        <a:t>Aparatur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407054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62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SDM </a:t>
                      </a:r>
                      <a:r>
                        <a:rPr lang="en-ID" sz="1400" u="none" strike="noStrike" dirty="0" err="1">
                          <a:effectLst/>
                        </a:rPr>
                        <a:t>Aparatur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Penyelia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Mahir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605597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63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Pranata</a:t>
                      </a:r>
                      <a:r>
                        <a:rPr lang="en-ID" sz="1400" u="none" strike="noStrike" dirty="0">
                          <a:effectLst/>
                        </a:rPr>
                        <a:t> SDM </a:t>
                      </a:r>
                      <a:r>
                        <a:rPr lang="en-ID" sz="1400" u="none" strike="noStrike" dirty="0" err="1">
                          <a:effectLst/>
                        </a:rPr>
                        <a:t>Aparatur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Terampil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Terampil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520661"/>
                  </a:ext>
                </a:extLst>
              </a:tr>
              <a:tr h="22877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Pustakawan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Muda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039368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Pertama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0620324"/>
                  </a:ext>
                </a:extLst>
              </a:tr>
              <a:tr h="228770">
                <a:tc vMerge="1"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65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Staf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Perencana</a:t>
                      </a:r>
                      <a:r>
                        <a:rPr lang="en-ID" sz="1400" u="none" strike="noStrike" dirty="0">
                          <a:effectLst/>
                        </a:rPr>
                        <a:t> TK 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Pelaksana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326818"/>
                  </a:ext>
                </a:extLst>
              </a:tr>
              <a:tr h="22877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JABATAN FUNGSIONAL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2438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921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230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2DBF477-723B-4EA5-96DE-A579DCCC7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1" y="222644"/>
            <a:ext cx="11170763" cy="387798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Jumlah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Kebutuhan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Jabatan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Struktural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pada Kementerian PPN/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Bappenas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1600" b="1" i="1" dirty="0">
                <a:solidFill>
                  <a:srgbClr val="00518F"/>
                </a:solidFill>
                <a:latin typeface="Cronos Pro" panose="020C0502030403020304" pitchFamily="34" charset="0"/>
              </a:rPr>
              <a:t>(1/2)</a:t>
            </a:r>
            <a:endParaRPr lang="en-ID" sz="2800" b="1" i="1" dirty="0">
              <a:solidFill>
                <a:srgbClr val="00518F"/>
              </a:solidFill>
              <a:latin typeface="Cronos Pro" panose="020C0502030403020304" pitchFamily="34" charset="0"/>
            </a:endParaRP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3175C0D0-2959-499C-879C-90651EABE1A9}"/>
              </a:ext>
            </a:extLst>
          </p:cNvPr>
          <p:cNvSpPr txBox="1">
            <a:spLocks/>
          </p:cNvSpPr>
          <p:nvPr/>
        </p:nvSpPr>
        <p:spPr>
          <a:xfrm>
            <a:off x="11430000" y="6483350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344F34B-7969-4253-974F-5B9E83F37CF0}" type="slidenum">
              <a:rPr lang="en-US" smtClean="0">
                <a:solidFill>
                  <a:srgbClr val="002060"/>
                </a:solidFill>
              </a:rPr>
              <a:pPr/>
              <a:t>7</a:t>
            </a:fld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DADF42A-69FA-014E-2122-8DEAFBB5FA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092964"/>
              </p:ext>
            </p:extLst>
          </p:nvPr>
        </p:nvGraphicFramePr>
        <p:xfrm>
          <a:off x="192831" y="959492"/>
          <a:ext cx="5713446" cy="581365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5172">
                  <a:extLst>
                    <a:ext uri="{9D8B030D-6E8A-4147-A177-3AD203B41FA5}">
                      <a16:colId xmlns:a16="http://schemas.microsoft.com/office/drawing/2014/main" val="1368799054"/>
                    </a:ext>
                  </a:extLst>
                </a:gridCol>
                <a:gridCol w="4112012">
                  <a:extLst>
                    <a:ext uri="{9D8B030D-6E8A-4147-A177-3AD203B41FA5}">
                      <a16:colId xmlns:a16="http://schemas.microsoft.com/office/drawing/2014/main" val="3196461849"/>
                    </a:ext>
                  </a:extLst>
                </a:gridCol>
                <a:gridCol w="1076262">
                  <a:extLst>
                    <a:ext uri="{9D8B030D-6E8A-4147-A177-3AD203B41FA5}">
                      <a16:colId xmlns:a16="http://schemas.microsoft.com/office/drawing/2014/main" val="3987843263"/>
                    </a:ext>
                  </a:extLst>
                </a:gridCol>
              </a:tblGrid>
              <a:tr h="42270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>
                          <a:effectLst/>
                          <a:latin typeface="Calibri  "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Jabatan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Jumlah</a:t>
                      </a:r>
                      <a:r>
                        <a:rPr lang="en-ID" sz="1600" b="1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Kebutuhan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42003599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Deputi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Ekonomi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106706147"/>
                  </a:ext>
                </a:extLst>
              </a:tr>
              <a:tr h="42270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Deputi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Kemaritiman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dan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Sumber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Daya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Alam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815537018"/>
                  </a:ext>
                </a:extLst>
              </a:tr>
              <a:tr h="42270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Deputi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Kependudukan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dan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Ketenagakerjaan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241828395"/>
                  </a:ext>
                </a:extLst>
              </a:tr>
              <a:tr h="42270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Deputi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Pemantauan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,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Evaluasi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dan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Pengendalian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Pembangunan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677152571"/>
                  </a:ext>
                </a:extLst>
              </a:tr>
              <a:tr h="42270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Deputi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 Pembangunan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Manusia</a:t>
                      </a:r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, Masyarakat dan </a:t>
                      </a:r>
                      <a:r>
                        <a:rPr lang="en-ID" sz="1400" u="none" strike="noStrike" dirty="0" err="1">
                          <a:effectLst/>
                          <a:latin typeface="Calibri  "/>
                        </a:rPr>
                        <a:t>Kebudayaan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01150975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Deputi Bidang Pendanaan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46295712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Deputi Bidang Pengembangan Regional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967254853"/>
                  </a:ext>
                </a:extLst>
              </a:tr>
              <a:tr h="42270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1400" u="none" strike="noStrike" dirty="0">
                          <a:effectLst/>
                          <a:latin typeface="Calibri  "/>
                        </a:rPr>
                        <a:t>Deputi Bidang Politik, Hukum, Pertahanan dan Keamanan</a:t>
                      </a:r>
                      <a:endParaRPr lang="nn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281591693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>
                          <a:effectLst/>
                          <a:latin typeface="Calibri  "/>
                        </a:rPr>
                        <a:t>Deputi Bidang Sarana dan Prasarana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217462966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Inspektorat Utama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169568163"/>
                  </a:ext>
                </a:extLst>
              </a:tr>
              <a:tr h="42270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400" u="none" strike="noStrike" dirty="0">
                          <a:effectLst/>
                          <a:latin typeface="Calibri  "/>
                        </a:rPr>
                        <a:t>Sekretaris Kementerian PPN/Sekretaris Utama Bappenas</a:t>
                      </a:r>
                      <a:endParaRPr lang="sv-S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661653200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  <a:latin typeface="Calibri  "/>
                        </a:rPr>
                        <a:t>12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Staf Ahli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  <a:latin typeface="Calibri  "/>
                        </a:rPr>
                        <a:t>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24696797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Agama, Pendidikan,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Kebudayaan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96566186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Alokasi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Pendanaan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Pembangunan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871633112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Evaluasi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Pengendalian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Penyusunan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Perencanaan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Pembangunan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767536767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Hukum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Regulasi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256772233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 Industri, Pariwisata dan Ekonomi Kreatif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3937426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Jasa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Keuangan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dan BUMN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1862036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BB1C542-A0D0-8910-48E4-54C1ABE901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043897"/>
              </p:ext>
            </p:extLst>
          </p:nvPr>
        </p:nvGraphicFramePr>
        <p:xfrm>
          <a:off x="6001731" y="959492"/>
          <a:ext cx="5997438" cy="551330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55022">
                  <a:extLst>
                    <a:ext uri="{9D8B030D-6E8A-4147-A177-3AD203B41FA5}">
                      <a16:colId xmlns:a16="http://schemas.microsoft.com/office/drawing/2014/main" val="3122879864"/>
                    </a:ext>
                  </a:extLst>
                </a:gridCol>
                <a:gridCol w="4237967">
                  <a:extLst>
                    <a:ext uri="{9D8B030D-6E8A-4147-A177-3AD203B41FA5}">
                      <a16:colId xmlns:a16="http://schemas.microsoft.com/office/drawing/2014/main" val="651608513"/>
                    </a:ext>
                  </a:extLst>
                </a:gridCol>
                <a:gridCol w="1004449">
                  <a:extLst>
                    <a:ext uri="{9D8B030D-6E8A-4147-A177-3AD203B41FA5}">
                      <a16:colId xmlns:a16="http://schemas.microsoft.com/office/drawing/2014/main" val="2980862764"/>
                    </a:ext>
                  </a:extLst>
                </a:gridCol>
              </a:tblGrid>
              <a:tr h="258941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>
                          <a:effectLst/>
                          <a:latin typeface="Calibri  "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Jabatan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Jumlah</a:t>
                      </a:r>
                      <a:r>
                        <a:rPr lang="en-ID" sz="1600" b="1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Kebutuhan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564733996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 Kehutanan dan Konservasi Sumber Daya Air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070344202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Kelautan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Perikanan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697707780"/>
                  </a:ext>
                </a:extLst>
              </a:tr>
              <a:tr h="435947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Keluarga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, Perempuan, Anak, Pemuda, &amp;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Olahraga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011646189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Kependudukan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&amp;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Jaminan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Sosial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344721741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Kesehatan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Gizi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Masyarakat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863245734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Ketenagakerjaan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97429494"/>
                  </a:ext>
                </a:extLst>
              </a:tr>
              <a:tr h="435947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 Ketenagalistrikan, Telekomunikasi dan Informatika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74367872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Keuangan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Negara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Analisis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Moneter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52940341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Lingkungan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Hidup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538911118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Pangan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Pertanian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969523369"/>
                  </a:ext>
                </a:extLst>
              </a:tr>
              <a:tr h="435947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Pemantauan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,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Evaluasi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Pengendalian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Pembangunan Daerah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26227861"/>
                  </a:ext>
                </a:extLst>
              </a:tr>
              <a:tr h="435947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Direktur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Pemantauan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,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Evaluasi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dan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Pengendalian</a:t>
                      </a:r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 Pembangunan </a:t>
                      </a:r>
                      <a:r>
                        <a:rPr lang="en-ID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Sektoral</a:t>
                      </a:r>
                      <a:endParaRPr lang="en-ID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 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 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131297383"/>
                  </a:ext>
                </a:extLst>
              </a:tr>
              <a:tr h="217973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Pembangunan Daerah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468793726"/>
                  </a:ext>
                </a:extLst>
              </a:tr>
              <a:tr h="435947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Penanggulangan Kemiskinan dan Pemberdayaan Masyarakat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487535715"/>
                  </a:ext>
                </a:extLst>
              </a:tr>
              <a:tr h="221034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33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Pendanaan</a:t>
                      </a:r>
                      <a:r>
                        <a:rPr lang="en-ID" sz="1400" u="none" strike="noStrike" dirty="0">
                          <a:effectLst/>
                        </a:rPr>
                        <a:t> Bilateral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977886630"/>
                  </a:ext>
                </a:extLst>
              </a:tr>
              <a:tr h="221034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34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Pendanaan</a:t>
                      </a:r>
                      <a:r>
                        <a:rPr lang="en-ID" sz="1400" u="none" strike="noStrike" dirty="0">
                          <a:effectLst/>
                        </a:rPr>
                        <a:t> Multilateral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200704672"/>
                  </a:ext>
                </a:extLst>
              </a:tr>
              <a:tr h="221034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35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Pendidikan Tinggi dan IPTEK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941155511"/>
                  </a:ext>
                </a:extLst>
              </a:tr>
              <a:tr h="221034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36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Pengembangan Pendanaan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13343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358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2DBF477-723B-4EA5-96DE-A579DCCC7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1" y="250925"/>
            <a:ext cx="11170763" cy="387798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Jumlah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Kebutuhan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Jabatan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Struktural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pada Kementerian PPN/</a:t>
            </a:r>
            <a:r>
              <a:rPr lang="en-US" sz="2800" b="1" dirty="0" err="1">
                <a:solidFill>
                  <a:srgbClr val="00518F"/>
                </a:solidFill>
                <a:latin typeface="Cronos Pro" panose="020C0502030403020304" pitchFamily="34" charset="0"/>
              </a:rPr>
              <a:t>Bappenas</a:t>
            </a:r>
            <a:r>
              <a:rPr lang="en-US" sz="2800" b="1" dirty="0">
                <a:solidFill>
                  <a:srgbClr val="00518F"/>
                </a:solidFill>
                <a:latin typeface="Cronos Pro" panose="020C0502030403020304" pitchFamily="34" charset="0"/>
              </a:rPr>
              <a:t> </a:t>
            </a:r>
            <a:r>
              <a:rPr lang="en-US" sz="1600" b="1" i="1" dirty="0">
                <a:solidFill>
                  <a:srgbClr val="00518F"/>
                </a:solidFill>
                <a:latin typeface="Cronos Pro" panose="020C0502030403020304" pitchFamily="34" charset="0"/>
              </a:rPr>
              <a:t>(2/2)</a:t>
            </a:r>
            <a:endParaRPr lang="en-ID" sz="2800" b="1" i="1" dirty="0">
              <a:solidFill>
                <a:srgbClr val="00518F"/>
              </a:solidFill>
              <a:latin typeface="Cronos Pro" panose="020C0502030403020304" pitchFamily="34" charset="0"/>
            </a:endParaRP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3175C0D0-2959-499C-879C-90651EABE1A9}"/>
              </a:ext>
            </a:extLst>
          </p:cNvPr>
          <p:cNvSpPr txBox="1">
            <a:spLocks/>
          </p:cNvSpPr>
          <p:nvPr/>
        </p:nvSpPr>
        <p:spPr>
          <a:xfrm>
            <a:off x="11430000" y="6483350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344F34B-7969-4253-974F-5B9E83F37CF0}" type="slidenum">
              <a:rPr lang="en-US" smtClean="0">
                <a:solidFill>
                  <a:srgbClr val="002060"/>
                </a:solidFill>
              </a:rPr>
              <a:pPr/>
              <a:t>8</a:t>
            </a:fld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E308E8-908E-DC12-4DC8-9C08772C1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656190"/>
              </p:ext>
            </p:extLst>
          </p:nvPr>
        </p:nvGraphicFramePr>
        <p:xfrm>
          <a:off x="135115" y="995312"/>
          <a:ext cx="5586956" cy="53949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71895">
                  <a:extLst>
                    <a:ext uri="{9D8B030D-6E8A-4147-A177-3AD203B41FA5}">
                      <a16:colId xmlns:a16="http://schemas.microsoft.com/office/drawing/2014/main" val="2057791124"/>
                    </a:ext>
                  </a:extLst>
                </a:gridCol>
                <a:gridCol w="3959257">
                  <a:extLst>
                    <a:ext uri="{9D8B030D-6E8A-4147-A177-3AD203B41FA5}">
                      <a16:colId xmlns:a16="http://schemas.microsoft.com/office/drawing/2014/main" val="1854299366"/>
                    </a:ext>
                  </a:extLst>
                </a:gridCol>
                <a:gridCol w="1055804">
                  <a:extLst>
                    <a:ext uri="{9D8B030D-6E8A-4147-A177-3AD203B41FA5}">
                      <a16:colId xmlns:a16="http://schemas.microsoft.com/office/drawing/2014/main" val="200197386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>
                          <a:effectLst/>
                          <a:latin typeface="Calibri  "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Jabatan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Jumlah</a:t>
                      </a:r>
                      <a:r>
                        <a:rPr lang="en-ID" sz="1600" b="1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Kebutuhan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7552984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37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Pengembangan</a:t>
                      </a:r>
                      <a:r>
                        <a:rPr lang="en-ID" sz="1400" u="none" strike="noStrike" dirty="0">
                          <a:effectLst/>
                        </a:rPr>
                        <a:t> Usaha </a:t>
                      </a:r>
                      <a:r>
                        <a:rPr lang="en-ID" sz="1400" u="none" strike="noStrike" dirty="0" err="1">
                          <a:effectLst/>
                        </a:rPr>
                        <a:t>Mikro</a:t>
                      </a:r>
                      <a:r>
                        <a:rPr lang="en-ID" sz="1400" u="none" strike="noStrike" dirty="0">
                          <a:effectLst/>
                        </a:rPr>
                        <a:t>, Kecil, </a:t>
                      </a:r>
                      <a:r>
                        <a:rPr lang="en-ID" sz="1400" u="none" strike="noStrike" dirty="0" err="1">
                          <a:effectLst/>
                        </a:rPr>
                        <a:t>Menengah</a:t>
                      </a:r>
                      <a:r>
                        <a:rPr lang="en-ID" sz="1400" u="none" strike="noStrike" dirty="0">
                          <a:effectLst/>
                        </a:rPr>
                        <a:t>, dan </a:t>
                      </a:r>
                      <a:r>
                        <a:rPr lang="en-ID" sz="1400" u="none" strike="noStrike" dirty="0" err="1">
                          <a:effectLst/>
                        </a:rPr>
                        <a:t>Koperasi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478257701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38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Perdagangan</a:t>
                      </a:r>
                      <a:r>
                        <a:rPr lang="en-ID" sz="1400" u="none" strike="noStrike" dirty="0">
                          <a:effectLst/>
                        </a:rPr>
                        <a:t>, </a:t>
                      </a:r>
                      <a:r>
                        <a:rPr lang="en-ID" sz="1400" u="none" strike="noStrike" dirty="0" err="1">
                          <a:effectLst/>
                        </a:rPr>
                        <a:t>Investasi</a:t>
                      </a:r>
                      <a:r>
                        <a:rPr lang="en-ID" sz="1400" u="none" strike="noStrike" dirty="0">
                          <a:effectLst/>
                        </a:rPr>
                        <a:t> dan Kerjasama Ekonomi </a:t>
                      </a:r>
                      <a:r>
                        <a:rPr lang="en-ID" sz="1400" u="none" strike="noStrike" dirty="0" err="1">
                          <a:effectLst/>
                        </a:rPr>
                        <a:t>Internasional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91051767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39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Perencanaan dan Pengembangan Proyek Infrastruktur Prioritas Nasional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144597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40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Perencanaan Makro dan Analisis Statistik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4660752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41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Perencanaan Pendanaan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619898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42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Pertahanan dan Keamanan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4325283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43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Perumahan dan Kawasan Permukiman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1516025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44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Politik dan Komunikasi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624570434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45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Politik Luar Negeri dan Kerjasama Pembangunan Internasional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7146405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46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Regional 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7411674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Regional II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8557365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48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Regional III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371562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49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Sistem dan Prosedur Pemantauan, Evaluasi, &amp; Pengendalian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7763006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50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Sumber Daya Air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3469326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51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Direktur Sumber Daya Energi, Mineral dan Pertambangan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1464863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52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Tata Ruang, </a:t>
                      </a:r>
                      <a:r>
                        <a:rPr lang="en-ID" sz="1400" u="none" strike="noStrike" dirty="0" err="1">
                          <a:effectLst/>
                        </a:rPr>
                        <a:t>Pertanahan</a:t>
                      </a:r>
                      <a:r>
                        <a:rPr lang="en-ID" sz="1400" u="none" strike="noStrike" dirty="0">
                          <a:effectLst/>
                        </a:rPr>
                        <a:t>, dan </a:t>
                      </a:r>
                      <a:r>
                        <a:rPr lang="en-ID" sz="1400" u="none" strike="noStrike" dirty="0" err="1">
                          <a:effectLst/>
                        </a:rPr>
                        <a:t>Penanggulangan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Bencana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59363617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D883F6F-E70F-9325-473A-56B1CEEE5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775816"/>
              </p:ext>
            </p:extLst>
          </p:nvPr>
        </p:nvGraphicFramePr>
        <p:xfrm>
          <a:off x="5883046" y="995312"/>
          <a:ext cx="6041863" cy="561176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12023">
                  <a:extLst>
                    <a:ext uri="{9D8B030D-6E8A-4147-A177-3AD203B41FA5}">
                      <a16:colId xmlns:a16="http://schemas.microsoft.com/office/drawing/2014/main" val="969426537"/>
                    </a:ext>
                  </a:extLst>
                </a:gridCol>
                <a:gridCol w="4270341">
                  <a:extLst>
                    <a:ext uri="{9D8B030D-6E8A-4147-A177-3AD203B41FA5}">
                      <a16:colId xmlns:a16="http://schemas.microsoft.com/office/drawing/2014/main" val="292012879"/>
                    </a:ext>
                  </a:extLst>
                </a:gridCol>
                <a:gridCol w="1159499">
                  <a:extLst>
                    <a:ext uri="{9D8B030D-6E8A-4147-A177-3AD203B41FA5}">
                      <a16:colId xmlns:a16="http://schemas.microsoft.com/office/drawing/2014/main" val="2413240817"/>
                    </a:ext>
                  </a:extLst>
                </a:gridCol>
              </a:tblGrid>
              <a:tr h="49689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>
                          <a:effectLst/>
                          <a:latin typeface="Calibri  "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Jabatan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Jumlah</a:t>
                      </a:r>
                      <a:r>
                        <a:rPr lang="en-ID" sz="1600" b="1" u="none" strike="noStrike" dirty="0">
                          <a:effectLst/>
                          <a:latin typeface="Calibri  "/>
                        </a:rPr>
                        <a:t> </a:t>
                      </a:r>
                      <a:r>
                        <a:rPr lang="en-ID" sz="1600" b="1" u="none" strike="noStrike" dirty="0" err="1">
                          <a:effectLst/>
                          <a:latin typeface="Calibri  "/>
                        </a:rPr>
                        <a:t>Kebutuhan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 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681889118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53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Transportasi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282816775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DirekturAparatur</a:t>
                      </a:r>
                      <a:r>
                        <a:rPr lang="en-ID" sz="1400" u="none" strike="noStrike" dirty="0">
                          <a:effectLst/>
                        </a:rPr>
                        <a:t> Negara dan </a:t>
                      </a:r>
                      <a:r>
                        <a:rPr lang="en-ID" sz="1400" u="none" strike="noStrike" dirty="0" err="1">
                          <a:effectLst/>
                        </a:rPr>
                        <a:t>Transformasi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Birokrasi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858729865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56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Inspektorat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Administrasi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Umum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78215298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57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Inspektorat Bidang Kinerja Kelembagaan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88614573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58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400" u="none" strike="noStrike">
                          <a:effectLst/>
                        </a:rPr>
                        <a:t>Kepala Bagian Pengadaan, perlengkapan &amp; Rumah Tangga</a:t>
                      </a:r>
                      <a:endParaRPr lang="sv-SE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892724833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59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Kepala Bagian Persidangan dan Protokol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78224113"/>
                  </a:ext>
                </a:extLst>
              </a:tr>
              <a:tr h="444771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60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Kepala Biro Hubungan Masyarakat, Kearsipan, dan Tata Usaha Pimpinan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884805543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61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Kepala Biro Hukum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501672340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62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1400" u="none" strike="noStrike">
                          <a:effectLst/>
                        </a:rPr>
                        <a:t>Kepala Biro Perencanaan, Organisasi dan Tata Laksana</a:t>
                      </a:r>
                      <a:endParaRPr lang="fi-FI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93569962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63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Kepala</a:t>
                      </a:r>
                      <a:r>
                        <a:rPr lang="en-ID" sz="1400" u="none" strike="noStrike" dirty="0">
                          <a:effectLst/>
                        </a:rPr>
                        <a:t> Biro </a:t>
                      </a:r>
                      <a:r>
                        <a:rPr lang="en-ID" sz="1400" u="none" strike="noStrike" dirty="0" err="1">
                          <a:effectLst/>
                        </a:rPr>
                        <a:t>Sumber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Daya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Manusia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04657553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64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Kepala Biro Umum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098012781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65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1400" u="none" strike="noStrike">
                          <a:effectLst/>
                        </a:rPr>
                        <a:t>Kepala Pusat Analisis Kebijakan dan Kinerja</a:t>
                      </a:r>
                      <a:endParaRPr lang="fi-FI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80829888"/>
                  </a:ext>
                </a:extLst>
              </a:tr>
              <a:tr h="444771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66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Kepala Pusat Data dan Informasi Perencanaan Pembangunan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290107962"/>
                  </a:ext>
                </a:extLst>
              </a:tr>
              <a:tr h="444771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67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1400" u="none" strike="noStrike" dirty="0">
                          <a:effectLst/>
                        </a:rPr>
                        <a:t>Kepala Pusat Pembinaan Pendidikan dan Pelatihan Perencana</a:t>
                      </a:r>
                      <a:endParaRPr lang="fi-FI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334832455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68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>
                          <a:effectLst/>
                        </a:rPr>
                        <a:t>Kepala Sub Bagian Perlengkapan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603183752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69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Kepala</a:t>
                      </a:r>
                      <a:r>
                        <a:rPr lang="en-ID" sz="1400" u="none" strike="noStrike" dirty="0">
                          <a:effectLst/>
                        </a:rPr>
                        <a:t> Sub Bagian </a:t>
                      </a:r>
                      <a:r>
                        <a:rPr lang="en-ID" sz="1400" u="none" strike="noStrike" dirty="0" err="1">
                          <a:effectLst/>
                        </a:rPr>
                        <a:t>Persidangan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619127174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70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Kepala</a:t>
                      </a:r>
                      <a:r>
                        <a:rPr lang="en-ID" sz="1400" u="none" strike="noStrike" dirty="0">
                          <a:effectLst/>
                        </a:rPr>
                        <a:t> Sub Bagian </a:t>
                      </a:r>
                      <a:r>
                        <a:rPr lang="en-ID" sz="1400" u="none" strike="noStrike" dirty="0" err="1">
                          <a:effectLst/>
                        </a:rPr>
                        <a:t>Protokol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979271144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71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 err="1">
                          <a:effectLst/>
                        </a:rPr>
                        <a:t>Kepala</a:t>
                      </a:r>
                      <a:r>
                        <a:rPr lang="en-ID" sz="1400" u="none" strike="noStrike" dirty="0">
                          <a:effectLst/>
                        </a:rPr>
                        <a:t> Sub Bagian </a:t>
                      </a:r>
                      <a:r>
                        <a:rPr lang="en-ID" sz="1400" u="none" strike="noStrike" dirty="0" err="1">
                          <a:effectLst/>
                        </a:rPr>
                        <a:t>Rumah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Tangga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766171873"/>
                  </a:ext>
                </a:extLst>
              </a:tr>
              <a:tr h="222386"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>
                          <a:effectLst/>
                        </a:rPr>
                        <a:t>72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400" u="none" strike="noStrike" dirty="0">
                          <a:effectLst/>
                        </a:rPr>
                        <a:t>Staf </a:t>
                      </a:r>
                      <a:r>
                        <a:rPr lang="en-ID" sz="1400" u="none" strike="noStrike" dirty="0" err="1">
                          <a:effectLst/>
                        </a:rPr>
                        <a:t>Khusus</a:t>
                      </a:r>
                      <a:r>
                        <a:rPr lang="en-ID" sz="1400" u="none" strike="noStrike" dirty="0">
                          <a:effectLst/>
                        </a:rPr>
                        <a:t> Menteri PPN/</a:t>
                      </a:r>
                      <a:r>
                        <a:rPr lang="en-ID" sz="1400" u="none" strike="noStrike" dirty="0" err="1">
                          <a:effectLst/>
                        </a:rPr>
                        <a:t>Kepala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Bappenas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400" u="none" strike="noStrike" dirty="0">
                          <a:effectLst/>
                        </a:rPr>
                        <a:t>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886373458"/>
                  </a:ext>
                </a:extLst>
              </a:tr>
              <a:tr h="2223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JABATAN STRUKTURAL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91258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7596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1A04E-81EF-4894-A8B4-B6EB19B49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298" y="83700"/>
            <a:ext cx="10515599" cy="755286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Proyeksi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Kebutuhan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Pegawai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Kementerian PPN/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Bappenas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Per UKE I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s.d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Tahun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2024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54A648F-FE1D-4CA9-6CD6-18C9E38017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524880"/>
              </p:ext>
            </p:extLst>
          </p:nvPr>
        </p:nvGraphicFramePr>
        <p:xfrm>
          <a:off x="602529" y="1109371"/>
          <a:ext cx="9250978" cy="5067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880">
                  <a:extLst>
                    <a:ext uri="{9D8B030D-6E8A-4147-A177-3AD203B41FA5}">
                      <a16:colId xmlns:a16="http://schemas.microsoft.com/office/drawing/2014/main" val="3869778484"/>
                    </a:ext>
                  </a:extLst>
                </a:gridCol>
                <a:gridCol w="6029421">
                  <a:extLst>
                    <a:ext uri="{9D8B030D-6E8A-4147-A177-3AD203B41FA5}">
                      <a16:colId xmlns:a16="http://schemas.microsoft.com/office/drawing/2014/main" val="2594495499"/>
                    </a:ext>
                  </a:extLst>
                </a:gridCol>
                <a:gridCol w="2488677">
                  <a:extLst>
                    <a:ext uri="{9D8B030D-6E8A-4147-A177-3AD203B41FA5}">
                      <a16:colId xmlns:a16="http://schemas.microsoft.com/office/drawing/2014/main" val="4200654830"/>
                    </a:ext>
                  </a:extLst>
                </a:gridCol>
              </a:tblGrid>
              <a:tr h="596881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>
                          <a:effectLst/>
                        </a:rPr>
                        <a:t>No.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>
                          <a:effectLst/>
                        </a:rPr>
                        <a:t>Unit Kerja Lingkup</a:t>
                      </a:r>
                      <a:endParaRPr lang="en-ID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u="none" strike="noStrike" dirty="0" err="1">
                          <a:effectLst/>
                        </a:rPr>
                        <a:t>Kebutuhan</a:t>
                      </a:r>
                      <a:r>
                        <a:rPr lang="en-ID" sz="1600" u="none" strike="noStrike" dirty="0">
                          <a:effectLst/>
                        </a:rPr>
                        <a:t> </a:t>
                      </a:r>
                      <a:r>
                        <a:rPr lang="en-ID" sz="1600" u="none" strike="noStrike" dirty="0" err="1">
                          <a:effectLst/>
                        </a:rPr>
                        <a:t>Tahun</a:t>
                      </a:r>
                      <a:r>
                        <a:rPr lang="en-ID" sz="1600" u="none" strike="noStrike" dirty="0">
                          <a:effectLst/>
                        </a:rPr>
                        <a:t> 2024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44728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400" u="none" strike="noStrike">
                          <a:effectLst/>
                        </a:rPr>
                        <a:t>Sekretaris Kementerian PPN/Sekretaris Utama</a:t>
                      </a:r>
                      <a:endParaRPr lang="sv-SE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1097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608671552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Inspektorat Utama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131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948814749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Deputi Bidang Ekonomi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236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916729610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Deputi Bidang Kemaritiman dan Sumber Daya Alam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251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82787830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Deputi Bidang Kependudukan dan Ketenagakerjaan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188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641396836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 err="1">
                          <a:effectLst/>
                        </a:rPr>
                        <a:t>Deputi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Pemantauan</a:t>
                      </a:r>
                      <a:r>
                        <a:rPr lang="en-ID" sz="1400" u="none" strike="noStrike" dirty="0">
                          <a:effectLst/>
                        </a:rPr>
                        <a:t>, </a:t>
                      </a:r>
                      <a:r>
                        <a:rPr lang="en-ID" sz="1400" u="none" strike="noStrike" dirty="0" err="1">
                          <a:effectLst/>
                        </a:rPr>
                        <a:t>Evaluasi</a:t>
                      </a:r>
                      <a:r>
                        <a:rPr lang="en-ID" sz="1400" u="none" strike="noStrike" dirty="0">
                          <a:effectLst/>
                        </a:rPr>
                        <a:t> dan </a:t>
                      </a:r>
                      <a:r>
                        <a:rPr lang="en-ID" sz="1400" u="none" strike="noStrike" dirty="0" err="1">
                          <a:effectLst/>
                        </a:rPr>
                        <a:t>Pengendalian</a:t>
                      </a:r>
                      <a:r>
                        <a:rPr lang="en-ID" sz="1400" u="none" strike="noStrike" dirty="0">
                          <a:effectLst/>
                        </a:rPr>
                        <a:t> Pembangunan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219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24846578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Deputi Bidang Pembangunan Manusia, Masyarakat dan Kebudayaan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200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065632688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 err="1">
                          <a:effectLst/>
                        </a:rPr>
                        <a:t>Deputi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Bidang</a:t>
                      </a:r>
                      <a:r>
                        <a:rPr lang="en-ID" sz="1400" u="none" strike="noStrike" dirty="0">
                          <a:effectLst/>
                        </a:rPr>
                        <a:t> </a:t>
                      </a:r>
                      <a:r>
                        <a:rPr lang="en-ID" sz="1400" u="none" strike="noStrike" dirty="0" err="1">
                          <a:effectLst/>
                        </a:rPr>
                        <a:t>Pendanaan</a:t>
                      </a:r>
                      <a:r>
                        <a:rPr lang="en-ID" sz="1400" u="none" strike="noStrike" dirty="0">
                          <a:effectLst/>
                        </a:rPr>
                        <a:t> Pembangunan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289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751711405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Deputi Bidang Pengembangan Regional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290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4054788826"/>
                  </a:ext>
                </a:extLst>
              </a:tr>
              <a:tr h="517597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n-NO" sz="1400" u="none" strike="noStrike">
                          <a:effectLst/>
                        </a:rPr>
                        <a:t>Deputi Bidang Politik, Hukum, Pertahanan dan</a:t>
                      </a:r>
                      <a:br>
                        <a:rPr lang="nn-NO" sz="1400" u="none" strike="noStrike">
                          <a:effectLst/>
                        </a:rPr>
                      </a:br>
                      <a:r>
                        <a:rPr lang="nn-NO" sz="1400" u="none" strike="noStrike">
                          <a:effectLst/>
                        </a:rPr>
                        <a:t>Keamanan</a:t>
                      </a:r>
                      <a:endParaRPr lang="nn-NO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229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88566630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>
                          <a:effectLst/>
                        </a:rPr>
                        <a:t>Deputi Bidang Sarana dan Prasarana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250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05602394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Staf Ahli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630248990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>
                          <a:effectLst/>
                        </a:rPr>
                        <a:t>Menteri PPN/Kepala Bappenas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>
                          <a:effectLst/>
                        </a:rPr>
                        <a:t>13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11829395"/>
                  </a:ext>
                </a:extLst>
              </a:tr>
              <a:tr h="28232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14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u="none" strike="noStrike" dirty="0">
                          <a:effectLst/>
                        </a:rPr>
                        <a:t>Staf </a:t>
                      </a:r>
                      <a:r>
                        <a:rPr lang="en-ID" sz="1400" u="none" strike="noStrike" dirty="0" err="1">
                          <a:effectLst/>
                        </a:rPr>
                        <a:t>Khusu</a:t>
                      </a:r>
                      <a:r>
                        <a:rPr lang="en-ID" sz="1400" u="none" strike="noStrike" dirty="0">
                          <a:effectLst/>
                        </a:rPr>
                        <a:t> Menteri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u="none" strike="noStrike" dirty="0">
                          <a:effectLst/>
                        </a:rPr>
                        <a:t>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820913632"/>
                  </a:ext>
                </a:extLst>
              </a:tr>
              <a:tr h="28232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3415</a:t>
                      </a:r>
                      <a:endParaRPr lang="en-ID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563810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559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16780</TotalTime>
  <Words>2147</Words>
  <Application>Microsoft Office PowerPoint</Application>
  <PresentationFormat>Widescreen</PresentationFormat>
  <Paragraphs>1027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Arial Narrow</vt:lpstr>
      <vt:lpstr>Bookman Old Style</vt:lpstr>
      <vt:lpstr>Calibri</vt:lpstr>
      <vt:lpstr>Calibri  </vt:lpstr>
      <vt:lpstr>Calibri Light</vt:lpstr>
      <vt:lpstr>Cronos Pro</vt:lpstr>
      <vt:lpstr>Times New Roman</vt:lpstr>
      <vt:lpstr>Office Theme</vt:lpstr>
      <vt:lpstr>Sandingan Perubahan Struktur Organisasi  KEMENTERIAN PPN/BAPPENAS</vt:lpstr>
      <vt:lpstr>PowerPoint Presentation</vt:lpstr>
      <vt:lpstr>PowerPoint Presentation</vt:lpstr>
      <vt:lpstr>Kebutuhan Pegawai Kementerian PPN/Bappenas</vt:lpstr>
      <vt:lpstr>Jumlah Kebutuhan Jabatan Pelaksana pada Kementerian PPN/Bappenas</vt:lpstr>
      <vt:lpstr>Jumlah Kebutuhan Jabatan Fungsional pada Kementerian PPN/Bappenas</vt:lpstr>
      <vt:lpstr>Jumlah Kebutuhan Jabatan Struktural pada Kementerian PPN/Bappenas (1/2)</vt:lpstr>
      <vt:lpstr>Jumlah Kebutuhan Jabatan Struktural pada Kementerian PPN/Bappenas (2/2)</vt:lpstr>
      <vt:lpstr>Proyeksi Kebutuhan Pegawai Kementerian PPN/Bappenas Per UKE I s.d Tahun 2024</vt:lpstr>
      <vt:lpstr>Proyeksi Kebutuhan Pegawai Kementerian PPN/Bappenas Per UKE II s.d Tahun 2024 (1/2)</vt:lpstr>
      <vt:lpstr>Proyeksi Kebutuhan Pegawai Kementerian PPN/Bappenas Per UKE II s.d Tahun 2024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SASKI</dc:creator>
  <cp:lastModifiedBy>Dinar Nurmalita</cp:lastModifiedBy>
  <cp:revision>486</cp:revision>
  <dcterms:created xsi:type="dcterms:W3CDTF">2020-05-10T07:43:17Z</dcterms:created>
  <dcterms:modified xsi:type="dcterms:W3CDTF">2023-02-27T05:58:24Z</dcterms:modified>
</cp:coreProperties>
</file>