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50"/>
  </p:notesMasterIdLst>
  <p:sldIdLst>
    <p:sldId id="256" r:id="rId2"/>
    <p:sldId id="1169" r:id="rId3"/>
    <p:sldId id="2147373676" r:id="rId4"/>
    <p:sldId id="974" r:id="rId5"/>
    <p:sldId id="2147373682" r:id="rId6"/>
    <p:sldId id="2147373691" r:id="rId7"/>
    <p:sldId id="2147373677" r:id="rId8"/>
    <p:sldId id="1181" r:id="rId9"/>
    <p:sldId id="1182" r:id="rId10"/>
    <p:sldId id="272" r:id="rId11"/>
    <p:sldId id="2147373693" r:id="rId12"/>
    <p:sldId id="2147373696" r:id="rId13"/>
    <p:sldId id="2147373678" r:id="rId14"/>
    <p:sldId id="2147373673" r:id="rId15"/>
    <p:sldId id="2147373612" r:id="rId16"/>
    <p:sldId id="2147373697" r:id="rId17"/>
    <p:sldId id="2147373675" r:id="rId18"/>
    <p:sldId id="2147373695" r:id="rId19"/>
    <p:sldId id="284" r:id="rId20"/>
    <p:sldId id="2147373687" r:id="rId21"/>
    <p:sldId id="2147373630" r:id="rId22"/>
    <p:sldId id="2147373688" r:id="rId23"/>
    <p:sldId id="2147373692" r:id="rId24"/>
    <p:sldId id="333" r:id="rId25"/>
    <p:sldId id="2147373679" r:id="rId26"/>
    <p:sldId id="393" r:id="rId27"/>
    <p:sldId id="397" r:id="rId28"/>
    <p:sldId id="398" r:id="rId29"/>
    <p:sldId id="1188" r:id="rId30"/>
    <p:sldId id="1190" r:id="rId31"/>
    <p:sldId id="2147373669" r:id="rId32"/>
    <p:sldId id="301" r:id="rId33"/>
    <p:sldId id="2147373680" r:id="rId34"/>
    <p:sldId id="2147373664" r:id="rId35"/>
    <p:sldId id="2147373614" r:id="rId36"/>
    <p:sldId id="2147373672" r:id="rId37"/>
    <p:sldId id="2147373665" r:id="rId38"/>
    <p:sldId id="2147373666" r:id="rId39"/>
    <p:sldId id="996" r:id="rId40"/>
    <p:sldId id="784" r:id="rId41"/>
    <p:sldId id="305" r:id="rId42"/>
    <p:sldId id="1009" r:id="rId43"/>
    <p:sldId id="2147373694" r:id="rId44"/>
    <p:sldId id="907" r:id="rId45"/>
    <p:sldId id="2147373625" r:id="rId46"/>
    <p:sldId id="2147373626" r:id="rId47"/>
    <p:sldId id="2147373627" r:id="rId48"/>
    <p:sldId id="2147373610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usbindiklatren Kementerian PPN/Bappenas" initials="HA" lastIdx="0" clrIdx="0">
    <p:extLst>
      <p:ext uri="{19B8F6BF-5375-455C-9EA6-DF929625EA0E}">
        <p15:presenceInfo xmlns:p15="http://schemas.microsoft.com/office/powerpoint/2012/main" userId="Pusbindiklatren Kementerian PPN/Bappen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C03"/>
    <a:srgbClr val="516681"/>
    <a:srgbClr val="10B899"/>
    <a:srgbClr val="DC4133"/>
    <a:srgbClr val="8BAA4F"/>
    <a:srgbClr val="C0504D"/>
    <a:srgbClr val="8064A2"/>
    <a:srgbClr val="9BBB59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95"/>
    <p:restoredTop sz="93883" autoAdjust="0"/>
  </p:normalViewPr>
  <p:slideViewPr>
    <p:cSldViewPr snapToGrid="0" snapToObjects="1">
      <p:cViewPr varScale="1">
        <p:scale>
          <a:sx n="121" d="100"/>
          <a:sy n="121" d="100"/>
        </p:scale>
        <p:origin x="16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ayudyahgrey\ownCloud\%23%20ASROT\2020-12-14_Rapat%20Koordinasi%20Tahunan%20PHRD%20Phase%20IV\Bahan%20Paparan\laporan%20lkj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ayudyahgrey\ownCloud\%23%20ASROT\2020-12-14_Rapat%20Koordinasi%20Tahunan%20PHRD%20Phase%20IV\Bahan%20Paparan\laporan%20lkj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'Rekapitulasi Penempatan'!$B$3:$B$9</c:f>
              <c:strCache>
                <c:ptCount val="1"/>
                <c:pt idx="0">
                  <c:v>PHRD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'Rekapitulasi Penempatan'!$D$2:$J$2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'Rekapitulasi Penempatan'!$D$10:$J$10</c:f>
              <c:numCache>
                <c:formatCode>#,##0</c:formatCode>
                <c:ptCount val="7"/>
                <c:pt idx="0">
                  <c:v>490</c:v>
                </c:pt>
                <c:pt idx="1">
                  <c:v>457</c:v>
                </c:pt>
                <c:pt idx="2">
                  <c:v>449</c:v>
                </c:pt>
                <c:pt idx="3">
                  <c:v>407</c:v>
                </c:pt>
                <c:pt idx="4">
                  <c:v>402</c:v>
                </c:pt>
                <c:pt idx="5">
                  <c:v>376</c:v>
                </c:pt>
                <c:pt idx="6">
                  <c:v>296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7F-3841-961B-F1735ED2CA62}"/>
            </c:ext>
          </c:extLst>
        </c:ser>
        <c:ser>
          <c:idx val="1"/>
          <c:order val="1"/>
          <c:tx>
            <c:strRef>
              <c:f>'Rekapitulasi Penempatan'!$B$11:$B$13</c:f>
              <c:strCache>
                <c:ptCount val="1"/>
                <c:pt idx="0">
                  <c:v>RM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'Rekapitulasi Penempatan'!$D$2:$J$2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'Rekapitulasi Penempatan'!$D$14:$J$14</c:f>
              <c:numCache>
                <c:formatCode>#,##0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10</c:v>
                </c:pt>
                <c:pt idx="4">
                  <c:v>11</c:v>
                </c:pt>
                <c:pt idx="5">
                  <c:v>48</c:v>
                </c:pt>
                <c:pt idx="6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17F-3841-961B-F1735ED2C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998848"/>
        <c:axId val="24000384"/>
      </c:lineChart>
      <c:catAx>
        <c:axId val="23998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24000384"/>
        <c:crosses val="autoZero"/>
        <c:auto val="1"/>
        <c:lblAlgn val="ctr"/>
        <c:lblOffset val="100"/>
        <c:noMultiLvlLbl val="0"/>
      </c:catAx>
      <c:valAx>
        <c:axId val="24000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23998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184029696903777"/>
          <c:y val="0.89133489876733851"/>
          <c:w val="0.84292514638586402"/>
          <c:h val="8.75475387647223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PowerPoint]Non-Gelar'!$M$30:$M$33</c:f>
              <c:strCache>
                <c:ptCount val="4"/>
                <c:pt idx="0">
                  <c:v>FP Pertama </c:v>
                </c:pt>
                <c:pt idx="1">
                  <c:v>FP Muda </c:v>
                </c:pt>
                <c:pt idx="2">
                  <c:v>FP Madya </c:v>
                </c:pt>
                <c:pt idx="3">
                  <c:v>FP Utama </c:v>
                </c:pt>
              </c:strCache>
            </c:strRef>
          </c:cat>
          <c:val>
            <c:numRef>
              <c:f>'[Chart in Microsoft PowerPoint]Non-Gelar'!$N$30:$N$33</c:f>
              <c:numCache>
                <c:formatCode>#,##0</c:formatCode>
                <c:ptCount val="4"/>
                <c:pt idx="0">
                  <c:v>1169</c:v>
                </c:pt>
                <c:pt idx="1">
                  <c:v>1234</c:v>
                </c:pt>
                <c:pt idx="2" formatCode="General">
                  <c:v>564</c:v>
                </c:pt>
                <c:pt idx="3" formatCode="General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F9-D84A-B511-063DE618B5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019964703"/>
        <c:axId val="2019966383"/>
      </c:barChart>
      <c:catAx>
        <c:axId val="2019964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9966383"/>
        <c:crosses val="autoZero"/>
        <c:auto val="1"/>
        <c:lblAlgn val="ctr"/>
        <c:lblOffset val="100"/>
        <c:noMultiLvlLbl val="0"/>
      </c:catAx>
      <c:valAx>
        <c:axId val="2019966383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9964703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FP Pertama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'[Chart in Microsoft PowerPoint]Non-Gelar'!$C$2:$H$2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'[Chart in Microsoft PowerPoint]Non-Gelar'!$C$4:$H$4</c:f>
              <c:numCache>
                <c:formatCode>#,##0</c:formatCode>
                <c:ptCount val="6"/>
                <c:pt idx="0">
                  <c:v>198</c:v>
                </c:pt>
                <c:pt idx="1">
                  <c:v>237</c:v>
                </c:pt>
                <c:pt idx="2">
                  <c:v>200</c:v>
                </c:pt>
                <c:pt idx="3">
                  <c:v>216</c:v>
                </c:pt>
                <c:pt idx="4">
                  <c:v>118</c:v>
                </c:pt>
                <c:pt idx="5">
                  <c:v>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BD-3C44-B9E2-7B013D71D450}"/>
            </c:ext>
          </c:extLst>
        </c:ser>
        <c:ser>
          <c:idx val="2"/>
          <c:order val="1"/>
          <c:tx>
            <c:v>FP Muda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'[Chart in Microsoft PowerPoint]Non-Gelar'!$C$6:$H$6</c:f>
              <c:numCache>
                <c:formatCode>#,##0</c:formatCode>
                <c:ptCount val="6"/>
                <c:pt idx="0">
                  <c:v>200</c:v>
                </c:pt>
                <c:pt idx="1">
                  <c:v>182</c:v>
                </c:pt>
                <c:pt idx="2">
                  <c:v>200</c:v>
                </c:pt>
                <c:pt idx="3">
                  <c:v>200</c:v>
                </c:pt>
                <c:pt idx="4">
                  <c:v>221</c:v>
                </c:pt>
                <c:pt idx="5">
                  <c:v>240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BD-3C44-B9E2-7B013D71D450}"/>
            </c:ext>
          </c:extLst>
        </c:ser>
        <c:ser>
          <c:idx val="1"/>
          <c:order val="2"/>
          <c:tx>
            <c:v>FP Madya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'[Chart in Microsoft PowerPoint]Non-Gelar'!$C$2:$H$2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'[Chart in Microsoft PowerPoint]Non-Gelar'!$C$8:$H$8</c:f>
              <c:numCache>
                <c:formatCode>#,##0</c:formatCode>
                <c:ptCount val="6"/>
                <c:pt idx="0">
                  <c:v>90</c:v>
                </c:pt>
                <c:pt idx="1">
                  <c:v>108</c:v>
                </c:pt>
                <c:pt idx="2">
                  <c:v>100</c:v>
                </c:pt>
                <c:pt idx="3">
                  <c:v>95</c:v>
                </c:pt>
                <c:pt idx="4">
                  <c:v>72</c:v>
                </c:pt>
                <c:pt idx="5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BBD-3C44-B9E2-7B013D71D450}"/>
            </c:ext>
          </c:extLst>
        </c:ser>
        <c:ser>
          <c:idx val="3"/>
          <c:order val="3"/>
          <c:tx>
            <c:v>FP Utama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'[Chart in Microsoft PowerPoint]Non-Gelar'!$C$10:$H$10</c:f>
              <c:numCache>
                <c:formatCode>#,##0</c:formatCode>
                <c:ptCount val="6"/>
                <c:pt idx="0">
                  <c:v>13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12</c:v>
                </c:pt>
                <c:pt idx="5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BBD-3C44-B9E2-7B013D71D4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5873456"/>
        <c:axId val="455873848"/>
      </c:lineChart>
      <c:catAx>
        <c:axId val="45587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5873848"/>
        <c:crosses val="autoZero"/>
        <c:auto val="1"/>
        <c:lblAlgn val="ctr"/>
        <c:lblOffset val="100"/>
        <c:noMultiLvlLbl val="0"/>
      </c:catAx>
      <c:valAx>
        <c:axId val="455873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5873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Olah!$A$2</c:f>
              <c:strCache>
                <c:ptCount val="1"/>
                <c:pt idx="0">
                  <c:v>Dalam Negeri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Olah!$B$1:$G$1</c:f>
              <c:numCache>
                <c:formatCode>General</c:formatCode>
                <c:ptCount val="6"/>
                <c:pt idx="0">
                  <c:v>2015</c:v>
                </c:pt>
                <c:pt idx="1">
                  <c:v>206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Olah!$B$2:$G$2</c:f>
              <c:numCache>
                <c:formatCode>General</c:formatCode>
                <c:ptCount val="6"/>
                <c:pt idx="0">
                  <c:v>935</c:v>
                </c:pt>
                <c:pt idx="1">
                  <c:v>106</c:v>
                </c:pt>
                <c:pt idx="2">
                  <c:v>681</c:v>
                </c:pt>
                <c:pt idx="3" formatCode="#,##0">
                  <c:v>1002</c:v>
                </c:pt>
                <c:pt idx="4">
                  <c:v>1688</c:v>
                </c:pt>
                <c:pt idx="5">
                  <c:v>1045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8FA-E74B-9EDC-023EDF1B6294}"/>
            </c:ext>
          </c:extLst>
        </c:ser>
        <c:ser>
          <c:idx val="2"/>
          <c:order val="1"/>
          <c:tx>
            <c:strRef>
              <c:f>Olah!$A$3</c:f>
              <c:strCache>
                <c:ptCount val="1"/>
                <c:pt idx="0">
                  <c:v>Linkage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Olah!$B$1:$G$1</c:f>
              <c:numCache>
                <c:formatCode>General</c:formatCode>
                <c:ptCount val="6"/>
                <c:pt idx="0">
                  <c:v>2015</c:v>
                </c:pt>
                <c:pt idx="1">
                  <c:v>206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Olah!$B$3:$G$3</c:f>
              <c:numCache>
                <c:formatCode>General</c:formatCode>
                <c:ptCount val="6"/>
                <c:pt idx="0">
                  <c:v>104</c:v>
                </c:pt>
                <c:pt idx="1">
                  <c:v>116</c:v>
                </c:pt>
                <c:pt idx="2">
                  <c:v>25</c:v>
                </c:pt>
                <c:pt idx="3">
                  <c:v>25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8FA-E74B-9EDC-023EDF1B6294}"/>
            </c:ext>
          </c:extLst>
        </c:ser>
        <c:ser>
          <c:idx val="3"/>
          <c:order val="2"/>
          <c:tx>
            <c:strRef>
              <c:f>Olah!$A$4</c:f>
              <c:strCache>
                <c:ptCount val="1"/>
                <c:pt idx="0">
                  <c:v>Luar Negeri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Olah!$B$1:$G$1</c:f>
              <c:numCache>
                <c:formatCode>General</c:formatCode>
                <c:ptCount val="6"/>
                <c:pt idx="0">
                  <c:v>2015</c:v>
                </c:pt>
                <c:pt idx="1">
                  <c:v>206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Olah!$B$4:$G$4</c:f>
              <c:numCache>
                <c:formatCode>General</c:formatCode>
                <c:ptCount val="6"/>
                <c:pt idx="0">
                  <c:v>333</c:v>
                </c:pt>
                <c:pt idx="1">
                  <c:v>111</c:v>
                </c:pt>
                <c:pt idx="2">
                  <c:v>118</c:v>
                </c:pt>
                <c:pt idx="3">
                  <c:v>109</c:v>
                </c:pt>
                <c:pt idx="4">
                  <c:v>141</c:v>
                </c:pt>
                <c:pt idx="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8FA-E74B-9EDC-023EDF1B62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7042943"/>
        <c:axId val="2126894239"/>
      </c:lineChart>
      <c:catAx>
        <c:axId val="21270429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6894239"/>
        <c:crosses val="autoZero"/>
        <c:auto val="1"/>
        <c:lblAlgn val="ctr"/>
        <c:lblOffset val="100"/>
        <c:noMultiLvlLbl val="0"/>
      </c:catAx>
      <c:valAx>
        <c:axId val="2126894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70429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FD3-304A-AFDD-19E607D754ED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D3-304A-AFDD-19E607D754ED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FD3-304A-AFDD-19E607D754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Olah!$A$8:$A$10</c:f>
              <c:strCache>
                <c:ptCount val="3"/>
                <c:pt idx="0">
                  <c:v>Dalam Negeri</c:v>
                </c:pt>
                <c:pt idx="1">
                  <c:v>Linkage</c:v>
                </c:pt>
                <c:pt idx="2">
                  <c:v>Luar Negeri</c:v>
                </c:pt>
              </c:strCache>
            </c:strRef>
          </c:cat>
          <c:val>
            <c:numRef>
              <c:f>Olah!$B$8:$B$10</c:f>
              <c:numCache>
                <c:formatCode>General</c:formatCode>
                <c:ptCount val="3"/>
                <c:pt idx="0">
                  <c:v>5457</c:v>
                </c:pt>
                <c:pt idx="1">
                  <c:v>270</c:v>
                </c:pt>
                <c:pt idx="2">
                  <c:v>812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D3-304A-AFDD-19E607D754E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35713279"/>
        <c:axId val="2135722847"/>
      </c:barChart>
      <c:catAx>
        <c:axId val="21357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5722847"/>
        <c:crosses val="autoZero"/>
        <c:auto val="1"/>
        <c:lblAlgn val="ctr"/>
        <c:lblOffset val="100"/>
        <c:noMultiLvlLbl val="0"/>
      </c:catAx>
      <c:valAx>
        <c:axId val="21357228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57132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462BF9-3049-3C47-8809-C5C6A6AC9249}" type="doc">
      <dgm:prSet loTypeId="urn:microsoft.com/office/officeart/2005/8/layout/hProcess9" loCatId="" qsTypeId="urn:microsoft.com/office/officeart/2005/8/quickstyle/simple1" qsCatId="simple" csTypeId="urn:microsoft.com/office/officeart/2005/8/colors/colorful2" csCatId="colorful" phldr="1"/>
      <dgm:spPr/>
    </dgm:pt>
    <dgm:pt modelId="{BC6DA7F7-3C7E-9144-B36E-184FAFED84C8}">
      <dgm:prSet phldrT="[Text]"/>
      <dgm:spPr/>
      <dgm:t>
        <a:bodyPr/>
        <a:lstStyle/>
        <a:p>
          <a:r>
            <a:rPr lang="en-US" b="1" dirty="0" err="1"/>
            <a:t>Perencanaan</a:t>
          </a:r>
          <a:r>
            <a:rPr lang="en-US" b="1" dirty="0"/>
            <a:t> &amp; </a:t>
          </a:r>
          <a:r>
            <a:rPr lang="en-US" b="1" dirty="0" err="1"/>
            <a:t>Alokasi</a:t>
          </a:r>
          <a:endParaRPr lang="en-US" b="1" dirty="0"/>
        </a:p>
      </dgm:t>
    </dgm:pt>
    <dgm:pt modelId="{44852225-1364-9644-8322-9ADD2FDD2C69}" type="parTrans" cxnId="{EFD5DD20-1D65-FA49-AA0D-66437DB8BC34}">
      <dgm:prSet/>
      <dgm:spPr/>
      <dgm:t>
        <a:bodyPr/>
        <a:lstStyle/>
        <a:p>
          <a:endParaRPr lang="en-US"/>
        </a:p>
      </dgm:t>
    </dgm:pt>
    <dgm:pt modelId="{EEE40E79-C3AE-0D48-927D-B482AB159D70}" type="sibTrans" cxnId="{EFD5DD20-1D65-FA49-AA0D-66437DB8BC34}">
      <dgm:prSet/>
      <dgm:spPr/>
      <dgm:t>
        <a:bodyPr/>
        <a:lstStyle/>
        <a:p>
          <a:endParaRPr lang="en-US"/>
        </a:p>
      </dgm:t>
    </dgm:pt>
    <dgm:pt modelId="{629F54C9-7CCA-734A-8835-1C8F98C5B8F7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err="1"/>
            <a:t>Pengendalian</a:t>
          </a:r>
          <a:endParaRPr lang="en-US" b="1" dirty="0"/>
        </a:p>
      </dgm:t>
    </dgm:pt>
    <dgm:pt modelId="{53C8E799-D0E5-F44D-A6DE-5F3F6BAFE267}" type="parTrans" cxnId="{EB2ED118-AA06-974E-8F11-DDB225CE3A8B}">
      <dgm:prSet/>
      <dgm:spPr/>
      <dgm:t>
        <a:bodyPr/>
        <a:lstStyle/>
        <a:p>
          <a:endParaRPr lang="en-US"/>
        </a:p>
      </dgm:t>
    </dgm:pt>
    <dgm:pt modelId="{12FF59C4-B8C4-CB43-83D7-5B4349FA2E75}" type="sibTrans" cxnId="{EB2ED118-AA06-974E-8F11-DDB225CE3A8B}">
      <dgm:prSet/>
      <dgm:spPr/>
      <dgm:t>
        <a:bodyPr/>
        <a:lstStyle/>
        <a:p>
          <a:endParaRPr lang="en-US"/>
        </a:p>
      </dgm:t>
    </dgm:pt>
    <dgm:pt modelId="{5D08ADF4-732B-7F49-8396-D99C3AA09525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/>
            <a:t>Enabler</a:t>
          </a:r>
        </a:p>
      </dgm:t>
    </dgm:pt>
    <dgm:pt modelId="{53D93C77-E131-5A4D-8A98-E85B25E3A44D}" type="parTrans" cxnId="{FBA11268-7AB0-3749-9BA9-F64A444624AE}">
      <dgm:prSet/>
      <dgm:spPr/>
      <dgm:t>
        <a:bodyPr/>
        <a:lstStyle/>
        <a:p>
          <a:endParaRPr lang="en-US"/>
        </a:p>
      </dgm:t>
    </dgm:pt>
    <dgm:pt modelId="{6BA3915E-49C2-6B42-9F28-6EC9544861C6}" type="sibTrans" cxnId="{FBA11268-7AB0-3749-9BA9-F64A444624AE}">
      <dgm:prSet/>
      <dgm:spPr/>
      <dgm:t>
        <a:bodyPr/>
        <a:lstStyle/>
        <a:p>
          <a:endParaRPr lang="en-US"/>
        </a:p>
      </dgm:t>
    </dgm:pt>
    <dgm:pt modelId="{E9F84C59-A08D-3D4F-974B-DF8003DF795F}" type="pres">
      <dgm:prSet presAssocID="{D5462BF9-3049-3C47-8809-C5C6A6AC9249}" presName="CompostProcess" presStyleCnt="0">
        <dgm:presLayoutVars>
          <dgm:dir/>
          <dgm:resizeHandles val="exact"/>
        </dgm:presLayoutVars>
      </dgm:prSet>
      <dgm:spPr/>
    </dgm:pt>
    <dgm:pt modelId="{3E406795-30C1-194F-AA78-120D14668C83}" type="pres">
      <dgm:prSet presAssocID="{D5462BF9-3049-3C47-8809-C5C6A6AC9249}" presName="arrow" presStyleLbl="bgShp" presStyleIdx="0" presStyleCnt="1" custScaleX="117647" custLinFactNeighborX="5291"/>
      <dgm:spPr/>
    </dgm:pt>
    <dgm:pt modelId="{3F7B16FE-FF3D-FF49-9652-FA8CB4B29ECA}" type="pres">
      <dgm:prSet presAssocID="{D5462BF9-3049-3C47-8809-C5C6A6AC9249}" presName="linearProcess" presStyleCnt="0"/>
      <dgm:spPr/>
    </dgm:pt>
    <dgm:pt modelId="{B5FE481C-CB6B-9E45-8B53-B9FAB466554E}" type="pres">
      <dgm:prSet presAssocID="{BC6DA7F7-3C7E-9144-B36E-184FAFED84C8}" presName="textNode" presStyleLbl="node1" presStyleIdx="0" presStyleCnt="3">
        <dgm:presLayoutVars>
          <dgm:bulletEnabled val="1"/>
        </dgm:presLayoutVars>
      </dgm:prSet>
      <dgm:spPr/>
    </dgm:pt>
    <dgm:pt modelId="{11E5E63D-6A42-1843-A6F9-1A3B80E16D1A}" type="pres">
      <dgm:prSet presAssocID="{EEE40E79-C3AE-0D48-927D-B482AB159D70}" presName="sibTrans" presStyleCnt="0"/>
      <dgm:spPr/>
    </dgm:pt>
    <dgm:pt modelId="{200515E4-724A-FC48-8DF1-F5AEBC4A7A66}" type="pres">
      <dgm:prSet presAssocID="{629F54C9-7CCA-734A-8835-1C8F98C5B8F7}" presName="textNode" presStyleLbl="node1" presStyleIdx="1" presStyleCnt="3">
        <dgm:presLayoutVars>
          <dgm:bulletEnabled val="1"/>
        </dgm:presLayoutVars>
      </dgm:prSet>
      <dgm:spPr/>
    </dgm:pt>
    <dgm:pt modelId="{4321C693-D2B9-4D4E-92ED-70FAD7808D39}" type="pres">
      <dgm:prSet presAssocID="{12FF59C4-B8C4-CB43-83D7-5B4349FA2E75}" presName="sibTrans" presStyleCnt="0"/>
      <dgm:spPr/>
    </dgm:pt>
    <dgm:pt modelId="{01E5F6D9-D20E-EF4A-B2B1-D97FC0A9DF82}" type="pres">
      <dgm:prSet presAssocID="{5D08ADF4-732B-7F49-8396-D99C3AA09525}" presName="textNode" presStyleLbl="node1" presStyleIdx="2" presStyleCnt="3" custScaleX="42115">
        <dgm:presLayoutVars>
          <dgm:bulletEnabled val="1"/>
        </dgm:presLayoutVars>
      </dgm:prSet>
      <dgm:spPr/>
    </dgm:pt>
  </dgm:ptLst>
  <dgm:cxnLst>
    <dgm:cxn modelId="{94D54B14-0443-4348-8578-7C40EA61BA6C}" type="presOf" srcId="{629F54C9-7CCA-734A-8835-1C8F98C5B8F7}" destId="{200515E4-724A-FC48-8DF1-F5AEBC4A7A66}" srcOrd="0" destOrd="0" presId="urn:microsoft.com/office/officeart/2005/8/layout/hProcess9"/>
    <dgm:cxn modelId="{EB2ED118-AA06-974E-8F11-DDB225CE3A8B}" srcId="{D5462BF9-3049-3C47-8809-C5C6A6AC9249}" destId="{629F54C9-7CCA-734A-8835-1C8F98C5B8F7}" srcOrd="1" destOrd="0" parTransId="{53C8E799-D0E5-F44D-A6DE-5F3F6BAFE267}" sibTransId="{12FF59C4-B8C4-CB43-83D7-5B4349FA2E75}"/>
    <dgm:cxn modelId="{EFD5DD20-1D65-FA49-AA0D-66437DB8BC34}" srcId="{D5462BF9-3049-3C47-8809-C5C6A6AC9249}" destId="{BC6DA7F7-3C7E-9144-B36E-184FAFED84C8}" srcOrd="0" destOrd="0" parTransId="{44852225-1364-9644-8322-9ADD2FDD2C69}" sibTransId="{EEE40E79-C3AE-0D48-927D-B482AB159D70}"/>
    <dgm:cxn modelId="{42B7D524-F367-DE4A-BADF-B32C290C098E}" type="presOf" srcId="{BC6DA7F7-3C7E-9144-B36E-184FAFED84C8}" destId="{B5FE481C-CB6B-9E45-8B53-B9FAB466554E}" srcOrd="0" destOrd="0" presId="urn:microsoft.com/office/officeart/2005/8/layout/hProcess9"/>
    <dgm:cxn modelId="{FBA11268-7AB0-3749-9BA9-F64A444624AE}" srcId="{D5462BF9-3049-3C47-8809-C5C6A6AC9249}" destId="{5D08ADF4-732B-7F49-8396-D99C3AA09525}" srcOrd="2" destOrd="0" parTransId="{53D93C77-E131-5A4D-8A98-E85B25E3A44D}" sibTransId="{6BA3915E-49C2-6B42-9F28-6EC9544861C6}"/>
    <dgm:cxn modelId="{68CFC191-046E-9E4A-B415-916C779FA757}" type="presOf" srcId="{5D08ADF4-732B-7F49-8396-D99C3AA09525}" destId="{01E5F6D9-D20E-EF4A-B2B1-D97FC0A9DF82}" srcOrd="0" destOrd="0" presId="urn:microsoft.com/office/officeart/2005/8/layout/hProcess9"/>
    <dgm:cxn modelId="{0DFE9AFD-E716-714E-879C-2611D7076E04}" type="presOf" srcId="{D5462BF9-3049-3C47-8809-C5C6A6AC9249}" destId="{E9F84C59-A08D-3D4F-974B-DF8003DF795F}" srcOrd="0" destOrd="0" presId="urn:microsoft.com/office/officeart/2005/8/layout/hProcess9"/>
    <dgm:cxn modelId="{8B7A8C3D-DFF4-5947-ADC4-A3544A1AD89B}" type="presParOf" srcId="{E9F84C59-A08D-3D4F-974B-DF8003DF795F}" destId="{3E406795-30C1-194F-AA78-120D14668C83}" srcOrd="0" destOrd="0" presId="urn:microsoft.com/office/officeart/2005/8/layout/hProcess9"/>
    <dgm:cxn modelId="{66822D92-4183-6A49-BAF9-982EEC52A876}" type="presParOf" srcId="{E9F84C59-A08D-3D4F-974B-DF8003DF795F}" destId="{3F7B16FE-FF3D-FF49-9652-FA8CB4B29ECA}" srcOrd="1" destOrd="0" presId="urn:microsoft.com/office/officeart/2005/8/layout/hProcess9"/>
    <dgm:cxn modelId="{39F42298-CB90-DC47-8551-827A112D00D9}" type="presParOf" srcId="{3F7B16FE-FF3D-FF49-9652-FA8CB4B29ECA}" destId="{B5FE481C-CB6B-9E45-8B53-B9FAB466554E}" srcOrd="0" destOrd="0" presId="urn:microsoft.com/office/officeart/2005/8/layout/hProcess9"/>
    <dgm:cxn modelId="{57157D73-044C-1C45-832E-7440C6D36617}" type="presParOf" srcId="{3F7B16FE-FF3D-FF49-9652-FA8CB4B29ECA}" destId="{11E5E63D-6A42-1843-A6F9-1A3B80E16D1A}" srcOrd="1" destOrd="0" presId="urn:microsoft.com/office/officeart/2005/8/layout/hProcess9"/>
    <dgm:cxn modelId="{978B69A6-8EC5-294D-B7CE-CC7EDE5DA95F}" type="presParOf" srcId="{3F7B16FE-FF3D-FF49-9652-FA8CB4B29ECA}" destId="{200515E4-724A-FC48-8DF1-F5AEBC4A7A66}" srcOrd="2" destOrd="0" presId="urn:microsoft.com/office/officeart/2005/8/layout/hProcess9"/>
    <dgm:cxn modelId="{B6A8C996-1412-2048-9121-4C2AD1FDB918}" type="presParOf" srcId="{3F7B16FE-FF3D-FF49-9652-FA8CB4B29ECA}" destId="{4321C693-D2B9-4D4E-92ED-70FAD7808D39}" srcOrd="3" destOrd="0" presId="urn:microsoft.com/office/officeart/2005/8/layout/hProcess9"/>
    <dgm:cxn modelId="{16E157DC-F8A5-B04A-8805-7E44B08C350B}" type="presParOf" srcId="{3F7B16FE-FF3D-FF49-9652-FA8CB4B29ECA}" destId="{01E5F6D9-D20E-EF4A-B2B1-D97FC0A9DF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462BF9-3049-3C47-8809-C5C6A6AC9249}" type="doc">
      <dgm:prSet loTypeId="urn:microsoft.com/office/officeart/2005/8/layout/hProcess9" loCatId="" qsTypeId="urn:microsoft.com/office/officeart/2005/8/quickstyle/simple1" qsCatId="simple" csTypeId="urn:microsoft.com/office/officeart/2005/8/colors/accent3_3" csCatId="accent3" phldr="1"/>
      <dgm:spPr/>
    </dgm:pt>
    <dgm:pt modelId="{BC6DA7F7-3C7E-9144-B36E-184FAFED84C8}">
      <dgm:prSet phldrT="[Text]"/>
      <dgm:spPr/>
      <dgm:t>
        <a:bodyPr/>
        <a:lstStyle/>
        <a:p>
          <a:r>
            <a:rPr lang="en-US" b="1" i="0" dirty="0" err="1"/>
            <a:t>Pelaksanaan</a:t>
          </a:r>
          <a:endParaRPr lang="en-US" b="1" i="0" dirty="0"/>
        </a:p>
      </dgm:t>
    </dgm:pt>
    <dgm:pt modelId="{44852225-1364-9644-8322-9ADD2FDD2C69}" type="parTrans" cxnId="{EFD5DD20-1D65-FA49-AA0D-66437DB8BC34}">
      <dgm:prSet/>
      <dgm:spPr/>
      <dgm:t>
        <a:bodyPr/>
        <a:lstStyle/>
        <a:p>
          <a:endParaRPr lang="en-US"/>
        </a:p>
      </dgm:t>
    </dgm:pt>
    <dgm:pt modelId="{EEE40E79-C3AE-0D48-927D-B482AB159D70}" type="sibTrans" cxnId="{EFD5DD20-1D65-FA49-AA0D-66437DB8BC34}">
      <dgm:prSet/>
      <dgm:spPr/>
      <dgm:t>
        <a:bodyPr/>
        <a:lstStyle/>
        <a:p>
          <a:endParaRPr lang="en-US"/>
        </a:p>
      </dgm:t>
    </dgm:pt>
    <dgm:pt modelId="{629F54C9-7CCA-734A-8835-1C8F98C5B8F7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i="0" dirty="0" err="1"/>
            <a:t>Pengendalian</a:t>
          </a:r>
          <a:endParaRPr lang="en-US" b="1" i="0" dirty="0"/>
        </a:p>
      </dgm:t>
    </dgm:pt>
    <dgm:pt modelId="{53C8E799-D0E5-F44D-A6DE-5F3F6BAFE267}" type="parTrans" cxnId="{EB2ED118-AA06-974E-8F11-DDB225CE3A8B}">
      <dgm:prSet/>
      <dgm:spPr/>
      <dgm:t>
        <a:bodyPr/>
        <a:lstStyle/>
        <a:p>
          <a:endParaRPr lang="en-US"/>
        </a:p>
      </dgm:t>
    </dgm:pt>
    <dgm:pt modelId="{12FF59C4-B8C4-CB43-83D7-5B4349FA2E75}" type="sibTrans" cxnId="{EB2ED118-AA06-974E-8F11-DDB225CE3A8B}">
      <dgm:prSet/>
      <dgm:spPr/>
      <dgm:t>
        <a:bodyPr/>
        <a:lstStyle/>
        <a:p>
          <a:endParaRPr lang="en-US"/>
        </a:p>
      </dgm:t>
    </dgm:pt>
    <dgm:pt modelId="{5D08ADF4-732B-7F49-8396-D99C3AA09525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i="0" dirty="0" err="1"/>
            <a:t>Pelaporan</a:t>
          </a:r>
          <a:endParaRPr lang="en-US" b="1" i="0" dirty="0"/>
        </a:p>
      </dgm:t>
    </dgm:pt>
    <dgm:pt modelId="{53D93C77-E131-5A4D-8A98-E85B25E3A44D}" type="parTrans" cxnId="{FBA11268-7AB0-3749-9BA9-F64A444624AE}">
      <dgm:prSet/>
      <dgm:spPr/>
      <dgm:t>
        <a:bodyPr/>
        <a:lstStyle/>
        <a:p>
          <a:endParaRPr lang="en-US"/>
        </a:p>
      </dgm:t>
    </dgm:pt>
    <dgm:pt modelId="{6BA3915E-49C2-6B42-9F28-6EC9544861C6}" type="sibTrans" cxnId="{FBA11268-7AB0-3749-9BA9-F64A444624AE}">
      <dgm:prSet/>
      <dgm:spPr/>
      <dgm:t>
        <a:bodyPr/>
        <a:lstStyle/>
        <a:p>
          <a:endParaRPr lang="en-US"/>
        </a:p>
      </dgm:t>
    </dgm:pt>
    <dgm:pt modelId="{E9F84C59-A08D-3D4F-974B-DF8003DF795F}" type="pres">
      <dgm:prSet presAssocID="{D5462BF9-3049-3C47-8809-C5C6A6AC9249}" presName="CompostProcess" presStyleCnt="0">
        <dgm:presLayoutVars>
          <dgm:dir/>
          <dgm:resizeHandles val="exact"/>
        </dgm:presLayoutVars>
      </dgm:prSet>
      <dgm:spPr/>
    </dgm:pt>
    <dgm:pt modelId="{3E406795-30C1-194F-AA78-120D14668C83}" type="pres">
      <dgm:prSet presAssocID="{D5462BF9-3049-3C47-8809-C5C6A6AC9249}" presName="arrow" presStyleLbl="bgShp" presStyleIdx="0" presStyleCnt="1" custScaleX="117647"/>
      <dgm:spPr/>
    </dgm:pt>
    <dgm:pt modelId="{3F7B16FE-FF3D-FF49-9652-FA8CB4B29ECA}" type="pres">
      <dgm:prSet presAssocID="{D5462BF9-3049-3C47-8809-C5C6A6AC9249}" presName="linearProcess" presStyleCnt="0"/>
      <dgm:spPr/>
    </dgm:pt>
    <dgm:pt modelId="{B5FE481C-CB6B-9E45-8B53-B9FAB466554E}" type="pres">
      <dgm:prSet presAssocID="{BC6DA7F7-3C7E-9144-B36E-184FAFED84C8}" presName="textNode" presStyleLbl="node1" presStyleIdx="0" presStyleCnt="3">
        <dgm:presLayoutVars>
          <dgm:bulletEnabled val="1"/>
        </dgm:presLayoutVars>
      </dgm:prSet>
      <dgm:spPr/>
    </dgm:pt>
    <dgm:pt modelId="{11E5E63D-6A42-1843-A6F9-1A3B80E16D1A}" type="pres">
      <dgm:prSet presAssocID="{EEE40E79-C3AE-0D48-927D-B482AB159D70}" presName="sibTrans" presStyleCnt="0"/>
      <dgm:spPr/>
    </dgm:pt>
    <dgm:pt modelId="{200515E4-724A-FC48-8DF1-F5AEBC4A7A66}" type="pres">
      <dgm:prSet presAssocID="{629F54C9-7CCA-734A-8835-1C8F98C5B8F7}" presName="textNode" presStyleLbl="node1" presStyleIdx="1" presStyleCnt="3">
        <dgm:presLayoutVars>
          <dgm:bulletEnabled val="1"/>
        </dgm:presLayoutVars>
      </dgm:prSet>
      <dgm:spPr/>
    </dgm:pt>
    <dgm:pt modelId="{4321C693-D2B9-4D4E-92ED-70FAD7808D39}" type="pres">
      <dgm:prSet presAssocID="{12FF59C4-B8C4-CB43-83D7-5B4349FA2E75}" presName="sibTrans" presStyleCnt="0"/>
      <dgm:spPr/>
    </dgm:pt>
    <dgm:pt modelId="{01E5F6D9-D20E-EF4A-B2B1-D97FC0A9DF82}" type="pres">
      <dgm:prSet presAssocID="{5D08ADF4-732B-7F49-8396-D99C3AA09525}" presName="textNode" presStyleLbl="node1" presStyleIdx="2" presStyleCnt="3" custScaleX="42115">
        <dgm:presLayoutVars>
          <dgm:bulletEnabled val="1"/>
        </dgm:presLayoutVars>
      </dgm:prSet>
      <dgm:spPr/>
    </dgm:pt>
  </dgm:ptLst>
  <dgm:cxnLst>
    <dgm:cxn modelId="{94D54B14-0443-4348-8578-7C40EA61BA6C}" type="presOf" srcId="{629F54C9-7CCA-734A-8835-1C8F98C5B8F7}" destId="{200515E4-724A-FC48-8DF1-F5AEBC4A7A66}" srcOrd="0" destOrd="0" presId="urn:microsoft.com/office/officeart/2005/8/layout/hProcess9"/>
    <dgm:cxn modelId="{EB2ED118-AA06-974E-8F11-DDB225CE3A8B}" srcId="{D5462BF9-3049-3C47-8809-C5C6A6AC9249}" destId="{629F54C9-7CCA-734A-8835-1C8F98C5B8F7}" srcOrd="1" destOrd="0" parTransId="{53C8E799-D0E5-F44D-A6DE-5F3F6BAFE267}" sibTransId="{12FF59C4-B8C4-CB43-83D7-5B4349FA2E75}"/>
    <dgm:cxn modelId="{EFD5DD20-1D65-FA49-AA0D-66437DB8BC34}" srcId="{D5462BF9-3049-3C47-8809-C5C6A6AC9249}" destId="{BC6DA7F7-3C7E-9144-B36E-184FAFED84C8}" srcOrd="0" destOrd="0" parTransId="{44852225-1364-9644-8322-9ADD2FDD2C69}" sibTransId="{EEE40E79-C3AE-0D48-927D-B482AB159D70}"/>
    <dgm:cxn modelId="{42B7D524-F367-DE4A-BADF-B32C290C098E}" type="presOf" srcId="{BC6DA7F7-3C7E-9144-B36E-184FAFED84C8}" destId="{B5FE481C-CB6B-9E45-8B53-B9FAB466554E}" srcOrd="0" destOrd="0" presId="urn:microsoft.com/office/officeart/2005/8/layout/hProcess9"/>
    <dgm:cxn modelId="{FBA11268-7AB0-3749-9BA9-F64A444624AE}" srcId="{D5462BF9-3049-3C47-8809-C5C6A6AC9249}" destId="{5D08ADF4-732B-7F49-8396-D99C3AA09525}" srcOrd="2" destOrd="0" parTransId="{53D93C77-E131-5A4D-8A98-E85B25E3A44D}" sibTransId="{6BA3915E-49C2-6B42-9F28-6EC9544861C6}"/>
    <dgm:cxn modelId="{68CFC191-046E-9E4A-B415-916C779FA757}" type="presOf" srcId="{5D08ADF4-732B-7F49-8396-D99C3AA09525}" destId="{01E5F6D9-D20E-EF4A-B2B1-D97FC0A9DF82}" srcOrd="0" destOrd="0" presId="urn:microsoft.com/office/officeart/2005/8/layout/hProcess9"/>
    <dgm:cxn modelId="{0DFE9AFD-E716-714E-879C-2611D7076E04}" type="presOf" srcId="{D5462BF9-3049-3C47-8809-C5C6A6AC9249}" destId="{E9F84C59-A08D-3D4F-974B-DF8003DF795F}" srcOrd="0" destOrd="0" presId="urn:microsoft.com/office/officeart/2005/8/layout/hProcess9"/>
    <dgm:cxn modelId="{8B7A8C3D-DFF4-5947-ADC4-A3544A1AD89B}" type="presParOf" srcId="{E9F84C59-A08D-3D4F-974B-DF8003DF795F}" destId="{3E406795-30C1-194F-AA78-120D14668C83}" srcOrd="0" destOrd="0" presId="urn:microsoft.com/office/officeart/2005/8/layout/hProcess9"/>
    <dgm:cxn modelId="{66822D92-4183-6A49-BAF9-982EEC52A876}" type="presParOf" srcId="{E9F84C59-A08D-3D4F-974B-DF8003DF795F}" destId="{3F7B16FE-FF3D-FF49-9652-FA8CB4B29ECA}" srcOrd="1" destOrd="0" presId="urn:microsoft.com/office/officeart/2005/8/layout/hProcess9"/>
    <dgm:cxn modelId="{39F42298-CB90-DC47-8551-827A112D00D9}" type="presParOf" srcId="{3F7B16FE-FF3D-FF49-9652-FA8CB4B29ECA}" destId="{B5FE481C-CB6B-9E45-8B53-B9FAB466554E}" srcOrd="0" destOrd="0" presId="urn:microsoft.com/office/officeart/2005/8/layout/hProcess9"/>
    <dgm:cxn modelId="{57157D73-044C-1C45-832E-7440C6D36617}" type="presParOf" srcId="{3F7B16FE-FF3D-FF49-9652-FA8CB4B29ECA}" destId="{11E5E63D-6A42-1843-A6F9-1A3B80E16D1A}" srcOrd="1" destOrd="0" presId="urn:microsoft.com/office/officeart/2005/8/layout/hProcess9"/>
    <dgm:cxn modelId="{978B69A6-8EC5-294D-B7CE-CC7EDE5DA95F}" type="presParOf" srcId="{3F7B16FE-FF3D-FF49-9652-FA8CB4B29ECA}" destId="{200515E4-724A-FC48-8DF1-F5AEBC4A7A66}" srcOrd="2" destOrd="0" presId="urn:microsoft.com/office/officeart/2005/8/layout/hProcess9"/>
    <dgm:cxn modelId="{B6A8C996-1412-2048-9121-4C2AD1FDB918}" type="presParOf" srcId="{3F7B16FE-FF3D-FF49-9652-FA8CB4B29ECA}" destId="{4321C693-D2B9-4D4E-92ED-70FAD7808D39}" srcOrd="3" destOrd="0" presId="urn:microsoft.com/office/officeart/2005/8/layout/hProcess9"/>
    <dgm:cxn modelId="{16E157DC-F8A5-B04A-8805-7E44B08C350B}" type="presParOf" srcId="{3F7B16FE-FF3D-FF49-9652-FA8CB4B29ECA}" destId="{01E5F6D9-D20E-EF4A-B2B1-D97FC0A9DF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462BF9-3049-3C47-8809-C5C6A6AC9249}" type="doc">
      <dgm:prSet loTypeId="urn:microsoft.com/office/officeart/2005/8/layout/hProcess9" loCatId="" qsTypeId="urn:microsoft.com/office/officeart/2005/8/quickstyle/simple1" qsCatId="simple" csTypeId="urn:microsoft.com/office/officeart/2005/8/colors/accent3_3" csCatId="accent3" phldr="1"/>
      <dgm:spPr/>
    </dgm:pt>
    <dgm:pt modelId="{BC6DA7F7-3C7E-9144-B36E-184FAFED84C8}">
      <dgm:prSet phldrT="[Text]"/>
      <dgm:spPr/>
      <dgm:t>
        <a:bodyPr/>
        <a:lstStyle/>
        <a:p>
          <a:r>
            <a:rPr lang="en-US" b="1" dirty="0"/>
            <a:t>Audit </a:t>
          </a:r>
          <a:r>
            <a:rPr lang="en-US" b="1" dirty="0" err="1"/>
            <a:t>Perencanaan</a:t>
          </a:r>
          <a:endParaRPr lang="en-US" b="1" dirty="0"/>
        </a:p>
      </dgm:t>
    </dgm:pt>
    <dgm:pt modelId="{44852225-1364-9644-8322-9ADD2FDD2C69}" type="parTrans" cxnId="{EFD5DD20-1D65-FA49-AA0D-66437DB8BC34}">
      <dgm:prSet/>
      <dgm:spPr/>
      <dgm:t>
        <a:bodyPr/>
        <a:lstStyle/>
        <a:p>
          <a:endParaRPr lang="en-US"/>
        </a:p>
      </dgm:t>
    </dgm:pt>
    <dgm:pt modelId="{EEE40E79-C3AE-0D48-927D-B482AB159D70}" type="sibTrans" cxnId="{EFD5DD20-1D65-FA49-AA0D-66437DB8BC34}">
      <dgm:prSet/>
      <dgm:spPr/>
      <dgm:t>
        <a:bodyPr/>
        <a:lstStyle/>
        <a:p>
          <a:endParaRPr lang="en-US"/>
        </a:p>
      </dgm:t>
    </dgm:pt>
    <dgm:pt modelId="{629F54C9-7CCA-734A-8835-1C8F98C5B8F7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dirty="0"/>
            <a:t>Audit </a:t>
          </a:r>
          <a:r>
            <a:rPr lang="en-US" b="1" dirty="0" err="1"/>
            <a:t>Pelaksanaan</a:t>
          </a:r>
          <a:endParaRPr lang="en-US" b="1" dirty="0"/>
        </a:p>
      </dgm:t>
    </dgm:pt>
    <dgm:pt modelId="{53C8E799-D0E5-F44D-A6DE-5F3F6BAFE267}" type="parTrans" cxnId="{EB2ED118-AA06-974E-8F11-DDB225CE3A8B}">
      <dgm:prSet/>
      <dgm:spPr/>
      <dgm:t>
        <a:bodyPr/>
        <a:lstStyle/>
        <a:p>
          <a:endParaRPr lang="en-US"/>
        </a:p>
      </dgm:t>
    </dgm:pt>
    <dgm:pt modelId="{12FF59C4-B8C4-CB43-83D7-5B4349FA2E75}" type="sibTrans" cxnId="{EB2ED118-AA06-974E-8F11-DDB225CE3A8B}">
      <dgm:prSet/>
      <dgm:spPr/>
      <dgm:t>
        <a:bodyPr/>
        <a:lstStyle/>
        <a:p>
          <a:endParaRPr lang="en-US"/>
        </a:p>
      </dgm:t>
    </dgm:pt>
    <dgm:pt modelId="{5D08ADF4-732B-7F49-8396-D99C3AA09525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dirty="0"/>
            <a:t>Audit Post</a:t>
          </a:r>
        </a:p>
      </dgm:t>
    </dgm:pt>
    <dgm:pt modelId="{53D93C77-E131-5A4D-8A98-E85B25E3A44D}" type="parTrans" cxnId="{FBA11268-7AB0-3749-9BA9-F64A444624AE}">
      <dgm:prSet/>
      <dgm:spPr/>
      <dgm:t>
        <a:bodyPr/>
        <a:lstStyle/>
        <a:p>
          <a:endParaRPr lang="en-US"/>
        </a:p>
      </dgm:t>
    </dgm:pt>
    <dgm:pt modelId="{6BA3915E-49C2-6B42-9F28-6EC9544861C6}" type="sibTrans" cxnId="{FBA11268-7AB0-3749-9BA9-F64A444624AE}">
      <dgm:prSet/>
      <dgm:spPr/>
      <dgm:t>
        <a:bodyPr/>
        <a:lstStyle/>
        <a:p>
          <a:endParaRPr lang="en-US"/>
        </a:p>
      </dgm:t>
    </dgm:pt>
    <dgm:pt modelId="{E9F84C59-A08D-3D4F-974B-DF8003DF795F}" type="pres">
      <dgm:prSet presAssocID="{D5462BF9-3049-3C47-8809-C5C6A6AC9249}" presName="CompostProcess" presStyleCnt="0">
        <dgm:presLayoutVars>
          <dgm:dir/>
          <dgm:resizeHandles val="exact"/>
        </dgm:presLayoutVars>
      </dgm:prSet>
      <dgm:spPr/>
    </dgm:pt>
    <dgm:pt modelId="{3E406795-30C1-194F-AA78-120D14668C83}" type="pres">
      <dgm:prSet presAssocID="{D5462BF9-3049-3C47-8809-C5C6A6AC9249}" presName="arrow" presStyleLbl="bgShp" presStyleIdx="0" presStyleCnt="1" custScaleX="112439" custLinFactNeighborX="-387"/>
      <dgm:spPr/>
    </dgm:pt>
    <dgm:pt modelId="{3F7B16FE-FF3D-FF49-9652-FA8CB4B29ECA}" type="pres">
      <dgm:prSet presAssocID="{D5462BF9-3049-3C47-8809-C5C6A6AC9249}" presName="linearProcess" presStyleCnt="0"/>
      <dgm:spPr/>
    </dgm:pt>
    <dgm:pt modelId="{B5FE481C-CB6B-9E45-8B53-B9FAB466554E}" type="pres">
      <dgm:prSet presAssocID="{BC6DA7F7-3C7E-9144-B36E-184FAFED84C8}" presName="textNode" presStyleLbl="node1" presStyleIdx="0" presStyleCnt="3">
        <dgm:presLayoutVars>
          <dgm:bulletEnabled val="1"/>
        </dgm:presLayoutVars>
      </dgm:prSet>
      <dgm:spPr/>
    </dgm:pt>
    <dgm:pt modelId="{11E5E63D-6A42-1843-A6F9-1A3B80E16D1A}" type="pres">
      <dgm:prSet presAssocID="{EEE40E79-C3AE-0D48-927D-B482AB159D70}" presName="sibTrans" presStyleCnt="0"/>
      <dgm:spPr/>
    </dgm:pt>
    <dgm:pt modelId="{200515E4-724A-FC48-8DF1-F5AEBC4A7A66}" type="pres">
      <dgm:prSet presAssocID="{629F54C9-7CCA-734A-8835-1C8F98C5B8F7}" presName="textNode" presStyleLbl="node1" presStyleIdx="1" presStyleCnt="3">
        <dgm:presLayoutVars>
          <dgm:bulletEnabled val="1"/>
        </dgm:presLayoutVars>
      </dgm:prSet>
      <dgm:spPr/>
    </dgm:pt>
    <dgm:pt modelId="{4321C693-D2B9-4D4E-92ED-70FAD7808D39}" type="pres">
      <dgm:prSet presAssocID="{12FF59C4-B8C4-CB43-83D7-5B4349FA2E75}" presName="sibTrans" presStyleCnt="0"/>
      <dgm:spPr/>
    </dgm:pt>
    <dgm:pt modelId="{01E5F6D9-D20E-EF4A-B2B1-D97FC0A9DF82}" type="pres">
      <dgm:prSet presAssocID="{5D08ADF4-732B-7F49-8396-D99C3AA09525}" presName="textNode" presStyleLbl="node1" presStyleIdx="2" presStyleCnt="3" custScaleX="42115">
        <dgm:presLayoutVars>
          <dgm:bulletEnabled val="1"/>
        </dgm:presLayoutVars>
      </dgm:prSet>
      <dgm:spPr/>
    </dgm:pt>
  </dgm:ptLst>
  <dgm:cxnLst>
    <dgm:cxn modelId="{94D54B14-0443-4348-8578-7C40EA61BA6C}" type="presOf" srcId="{629F54C9-7CCA-734A-8835-1C8F98C5B8F7}" destId="{200515E4-724A-FC48-8DF1-F5AEBC4A7A66}" srcOrd="0" destOrd="0" presId="urn:microsoft.com/office/officeart/2005/8/layout/hProcess9"/>
    <dgm:cxn modelId="{EB2ED118-AA06-974E-8F11-DDB225CE3A8B}" srcId="{D5462BF9-3049-3C47-8809-C5C6A6AC9249}" destId="{629F54C9-7CCA-734A-8835-1C8F98C5B8F7}" srcOrd="1" destOrd="0" parTransId="{53C8E799-D0E5-F44D-A6DE-5F3F6BAFE267}" sibTransId="{12FF59C4-B8C4-CB43-83D7-5B4349FA2E75}"/>
    <dgm:cxn modelId="{EFD5DD20-1D65-FA49-AA0D-66437DB8BC34}" srcId="{D5462BF9-3049-3C47-8809-C5C6A6AC9249}" destId="{BC6DA7F7-3C7E-9144-B36E-184FAFED84C8}" srcOrd="0" destOrd="0" parTransId="{44852225-1364-9644-8322-9ADD2FDD2C69}" sibTransId="{EEE40E79-C3AE-0D48-927D-B482AB159D70}"/>
    <dgm:cxn modelId="{42B7D524-F367-DE4A-BADF-B32C290C098E}" type="presOf" srcId="{BC6DA7F7-3C7E-9144-B36E-184FAFED84C8}" destId="{B5FE481C-CB6B-9E45-8B53-B9FAB466554E}" srcOrd="0" destOrd="0" presId="urn:microsoft.com/office/officeart/2005/8/layout/hProcess9"/>
    <dgm:cxn modelId="{FBA11268-7AB0-3749-9BA9-F64A444624AE}" srcId="{D5462BF9-3049-3C47-8809-C5C6A6AC9249}" destId="{5D08ADF4-732B-7F49-8396-D99C3AA09525}" srcOrd="2" destOrd="0" parTransId="{53D93C77-E131-5A4D-8A98-E85B25E3A44D}" sibTransId="{6BA3915E-49C2-6B42-9F28-6EC9544861C6}"/>
    <dgm:cxn modelId="{68CFC191-046E-9E4A-B415-916C779FA757}" type="presOf" srcId="{5D08ADF4-732B-7F49-8396-D99C3AA09525}" destId="{01E5F6D9-D20E-EF4A-B2B1-D97FC0A9DF82}" srcOrd="0" destOrd="0" presId="urn:microsoft.com/office/officeart/2005/8/layout/hProcess9"/>
    <dgm:cxn modelId="{0DFE9AFD-E716-714E-879C-2611D7076E04}" type="presOf" srcId="{D5462BF9-3049-3C47-8809-C5C6A6AC9249}" destId="{E9F84C59-A08D-3D4F-974B-DF8003DF795F}" srcOrd="0" destOrd="0" presId="urn:microsoft.com/office/officeart/2005/8/layout/hProcess9"/>
    <dgm:cxn modelId="{8B7A8C3D-DFF4-5947-ADC4-A3544A1AD89B}" type="presParOf" srcId="{E9F84C59-A08D-3D4F-974B-DF8003DF795F}" destId="{3E406795-30C1-194F-AA78-120D14668C83}" srcOrd="0" destOrd="0" presId="urn:microsoft.com/office/officeart/2005/8/layout/hProcess9"/>
    <dgm:cxn modelId="{66822D92-4183-6A49-BAF9-982EEC52A876}" type="presParOf" srcId="{E9F84C59-A08D-3D4F-974B-DF8003DF795F}" destId="{3F7B16FE-FF3D-FF49-9652-FA8CB4B29ECA}" srcOrd="1" destOrd="0" presId="urn:microsoft.com/office/officeart/2005/8/layout/hProcess9"/>
    <dgm:cxn modelId="{39F42298-CB90-DC47-8551-827A112D00D9}" type="presParOf" srcId="{3F7B16FE-FF3D-FF49-9652-FA8CB4B29ECA}" destId="{B5FE481C-CB6B-9E45-8B53-B9FAB466554E}" srcOrd="0" destOrd="0" presId="urn:microsoft.com/office/officeart/2005/8/layout/hProcess9"/>
    <dgm:cxn modelId="{57157D73-044C-1C45-832E-7440C6D36617}" type="presParOf" srcId="{3F7B16FE-FF3D-FF49-9652-FA8CB4B29ECA}" destId="{11E5E63D-6A42-1843-A6F9-1A3B80E16D1A}" srcOrd="1" destOrd="0" presId="urn:microsoft.com/office/officeart/2005/8/layout/hProcess9"/>
    <dgm:cxn modelId="{978B69A6-8EC5-294D-B7CE-CC7EDE5DA95F}" type="presParOf" srcId="{3F7B16FE-FF3D-FF49-9652-FA8CB4B29ECA}" destId="{200515E4-724A-FC48-8DF1-F5AEBC4A7A66}" srcOrd="2" destOrd="0" presId="urn:microsoft.com/office/officeart/2005/8/layout/hProcess9"/>
    <dgm:cxn modelId="{B6A8C996-1412-2048-9121-4C2AD1FDB918}" type="presParOf" srcId="{3F7B16FE-FF3D-FF49-9652-FA8CB4B29ECA}" destId="{4321C693-D2B9-4D4E-92ED-70FAD7808D39}" srcOrd="3" destOrd="0" presId="urn:microsoft.com/office/officeart/2005/8/layout/hProcess9"/>
    <dgm:cxn modelId="{16E157DC-F8A5-B04A-8805-7E44B08C350B}" type="presParOf" srcId="{3F7B16FE-FF3D-FF49-9652-FA8CB4B29ECA}" destId="{01E5F6D9-D20E-EF4A-B2B1-D97FC0A9DF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05F48A-FACC-954C-ADF4-1057FD6CA257}" type="doc">
      <dgm:prSet loTypeId="urn:microsoft.com/office/officeart/2005/8/layout/hProcess10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8314A7-E1B9-3340-8D4F-5E6420405D7B}">
      <dgm:prSet phldrT="[Text]" custT="1"/>
      <dgm:spPr/>
      <dgm:t>
        <a:bodyPr/>
        <a:lstStyle/>
        <a:p>
          <a:r>
            <a:rPr lang="en-US" sz="2400" b="1" dirty="0" err="1"/>
            <a:t>Tujuan</a:t>
          </a:r>
          <a:endParaRPr lang="en-US" sz="2400" b="1" dirty="0"/>
        </a:p>
      </dgm:t>
    </dgm:pt>
    <dgm:pt modelId="{0D67B589-0B4F-5D43-8E87-DBB86F1F7B38}" type="parTrans" cxnId="{8838A3B8-8DAD-4843-A6A6-6BD1A2AED169}">
      <dgm:prSet/>
      <dgm:spPr/>
      <dgm:t>
        <a:bodyPr/>
        <a:lstStyle/>
        <a:p>
          <a:endParaRPr lang="en-US"/>
        </a:p>
      </dgm:t>
    </dgm:pt>
    <dgm:pt modelId="{A2DD30D5-9556-A545-BE06-B604CEB3B563}" type="sibTrans" cxnId="{8838A3B8-8DAD-4843-A6A6-6BD1A2AED169}">
      <dgm:prSet/>
      <dgm:spPr/>
      <dgm:t>
        <a:bodyPr/>
        <a:lstStyle/>
        <a:p>
          <a:endParaRPr lang="en-US"/>
        </a:p>
      </dgm:t>
    </dgm:pt>
    <dgm:pt modelId="{A4026EC9-355D-2248-AB73-4562B23E6F7D}">
      <dgm:prSet phldrT="[Text]"/>
      <dgm:spPr/>
      <dgm:t>
        <a:bodyPr/>
        <a:lstStyle/>
        <a:p>
          <a:r>
            <a:rPr lang="en-US" sz="1600" dirty="0"/>
            <a:t>Performance </a:t>
          </a:r>
          <a:r>
            <a:rPr lang="en-US" sz="1600" dirty="0" err="1"/>
            <a:t>Individu</a:t>
          </a:r>
          <a:endParaRPr lang="en-US" sz="1600" dirty="0"/>
        </a:p>
      </dgm:t>
    </dgm:pt>
    <dgm:pt modelId="{D725F402-7151-4247-8491-87C38D9D1897}" type="parTrans" cxnId="{212D744C-1AFE-6244-B99C-13C4B461E2D6}">
      <dgm:prSet/>
      <dgm:spPr/>
      <dgm:t>
        <a:bodyPr/>
        <a:lstStyle/>
        <a:p>
          <a:endParaRPr lang="en-US"/>
        </a:p>
      </dgm:t>
    </dgm:pt>
    <dgm:pt modelId="{1CB4DA23-89CF-5F4C-ABDC-1784332EE223}" type="sibTrans" cxnId="{212D744C-1AFE-6244-B99C-13C4B461E2D6}">
      <dgm:prSet/>
      <dgm:spPr/>
      <dgm:t>
        <a:bodyPr/>
        <a:lstStyle/>
        <a:p>
          <a:endParaRPr lang="en-US"/>
        </a:p>
      </dgm:t>
    </dgm:pt>
    <dgm:pt modelId="{D7973AAD-FDC9-4942-B8B5-20D2147E3962}">
      <dgm:prSet phldrT="[Text]"/>
      <dgm:spPr/>
      <dgm:t>
        <a:bodyPr/>
        <a:lstStyle/>
        <a:p>
          <a:r>
            <a:rPr lang="en-US" sz="1600" dirty="0"/>
            <a:t>Performance </a:t>
          </a:r>
          <a:r>
            <a:rPr lang="en-US" sz="1600" dirty="0" err="1"/>
            <a:t>Organisasi</a:t>
          </a:r>
          <a:endParaRPr lang="en-US" sz="1600" dirty="0"/>
        </a:p>
      </dgm:t>
    </dgm:pt>
    <dgm:pt modelId="{EF95A6CF-7096-A344-8F9A-5F7A426381FB}" type="parTrans" cxnId="{1B3E48EB-B3B5-8143-8407-D1791F27E9A9}">
      <dgm:prSet/>
      <dgm:spPr/>
      <dgm:t>
        <a:bodyPr/>
        <a:lstStyle/>
        <a:p>
          <a:endParaRPr lang="en-US"/>
        </a:p>
      </dgm:t>
    </dgm:pt>
    <dgm:pt modelId="{0EB73D66-771D-6444-9275-1F4B919E57CE}" type="sibTrans" cxnId="{1B3E48EB-B3B5-8143-8407-D1791F27E9A9}">
      <dgm:prSet/>
      <dgm:spPr/>
      <dgm:t>
        <a:bodyPr/>
        <a:lstStyle/>
        <a:p>
          <a:endParaRPr lang="en-US"/>
        </a:p>
      </dgm:t>
    </dgm:pt>
    <dgm:pt modelId="{D262923F-7311-8346-8C90-C9C067AD9602}">
      <dgm:prSet phldrT="[Text]" custT="1"/>
      <dgm:spPr/>
      <dgm:t>
        <a:bodyPr/>
        <a:lstStyle/>
        <a:p>
          <a:r>
            <a:rPr lang="en-US" sz="2400" b="1" dirty="0" err="1"/>
            <a:t>Pendekatan</a:t>
          </a:r>
          <a:endParaRPr lang="en-US" sz="2400" b="1" dirty="0"/>
        </a:p>
      </dgm:t>
    </dgm:pt>
    <dgm:pt modelId="{A6283118-AA36-114A-AE71-7F4AC98294DF}" type="parTrans" cxnId="{A6B8167F-4163-D74C-B844-F81B43BA5C66}">
      <dgm:prSet/>
      <dgm:spPr/>
      <dgm:t>
        <a:bodyPr/>
        <a:lstStyle/>
        <a:p>
          <a:endParaRPr lang="en-US"/>
        </a:p>
      </dgm:t>
    </dgm:pt>
    <dgm:pt modelId="{8EFF79F3-8BC7-844B-AD77-561ED0862FF4}" type="sibTrans" cxnId="{A6B8167F-4163-D74C-B844-F81B43BA5C66}">
      <dgm:prSet/>
      <dgm:spPr/>
      <dgm:t>
        <a:bodyPr/>
        <a:lstStyle/>
        <a:p>
          <a:endParaRPr lang="en-US"/>
        </a:p>
      </dgm:t>
    </dgm:pt>
    <dgm:pt modelId="{C0D60ED0-9BF6-3C47-90A0-7A42070B7128}">
      <dgm:prSet phldrT="[Text]"/>
      <dgm:spPr/>
      <dgm:t>
        <a:bodyPr/>
        <a:lstStyle/>
        <a:p>
          <a:r>
            <a:rPr lang="en-US" sz="1600" dirty="0" err="1"/>
            <a:t>Tujuan</a:t>
          </a:r>
          <a:r>
            <a:rPr lang="en-US" sz="1600" dirty="0"/>
            <a:t> </a:t>
          </a:r>
          <a:r>
            <a:rPr lang="en-US" sz="1600" dirty="0" err="1"/>
            <a:t>Organisasi</a:t>
          </a:r>
          <a:endParaRPr lang="en-US" sz="1600" dirty="0"/>
        </a:p>
      </dgm:t>
    </dgm:pt>
    <dgm:pt modelId="{F1CF3C39-2DA8-5A4F-9432-C6B4FF722485}" type="parTrans" cxnId="{8EFCD256-C3F3-F04B-AB01-0A3462B4FBA2}">
      <dgm:prSet/>
      <dgm:spPr/>
      <dgm:t>
        <a:bodyPr/>
        <a:lstStyle/>
        <a:p>
          <a:endParaRPr lang="en-US"/>
        </a:p>
      </dgm:t>
    </dgm:pt>
    <dgm:pt modelId="{305F9A8E-383F-6040-9170-9566D6D91FB3}" type="sibTrans" cxnId="{8EFCD256-C3F3-F04B-AB01-0A3462B4FBA2}">
      <dgm:prSet/>
      <dgm:spPr/>
      <dgm:t>
        <a:bodyPr/>
        <a:lstStyle/>
        <a:p>
          <a:endParaRPr lang="en-US"/>
        </a:p>
      </dgm:t>
    </dgm:pt>
    <dgm:pt modelId="{1EB78512-E828-044C-9B71-A61C880BE99D}">
      <dgm:prSet phldrT="[Text]"/>
      <dgm:spPr/>
      <dgm:t>
        <a:bodyPr/>
        <a:lstStyle/>
        <a:p>
          <a:r>
            <a:rPr lang="en-US" sz="1600" dirty="0"/>
            <a:t>Activity Scope</a:t>
          </a:r>
        </a:p>
      </dgm:t>
    </dgm:pt>
    <dgm:pt modelId="{A92CCC41-3864-8242-9A8F-591948EBBD9E}" type="parTrans" cxnId="{3575812B-E388-B942-ABC7-034BC2DCEF6E}">
      <dgm:prSet/>
      <dgm:spPr/>
      <dgm:t>
        <a:bodyPr/>
        <a:lstStyle/>
        <a:p>
          <a:endParaRPr lang="en-US"/>
        </a:p>
      </dgm:t>
    </dgm:pt>
    <dgm:pt modelId="{3C30EF61-72E2-6147-8350-0443EB1D8382}" type="sibTrans" cxnId="{3575812B-E388-B942-ABC7-034BC2DCEF6E}">
      <dgm:prSet/>
      <dgm:spPr/>
      <dgm:t>
        <a:bodyPr/>
        <a:lstStyle/>
        <a:p>
          <a:endParaRPr lang="en-US"/>
        </a:p>
      </dgm:t>
    </dgm:pt>
    <dgm:pt modelId="{A3193E74-DF70-5B4F-8FD8-D06BC7C8AC73}">
      <dgm:prSet phldrT="[Text]" custT="1"/>
      <dgm:spPr/>
      <dgm:t>
        <a:bodyPr/>
        <a:lstStyle/>
        <a:p>
          <a:r>
            <a:rPr lang="en-US" sz="2400" b="1" dirty="0" err="1"/>
            <a:t>Jenis</a:t>
          </a:r>
          <a:r>
            <a:rPr lang="en-US" sz="2400" b="1" dirty="0"/>
            <a:t> </a:t>
          </a:r>
          <a:r>
            <a:rPr lang="en-US" sz="2400" b="1" dirty="0" err="1"/>
            <a:t>Pembelajaran</a:t>
          </a:r>
          <a:endParaRPr lang="en-US" sz="2400" b="1" dirty="0"/>
        </a:p>
      </dgm:t>
    </dgm:pt>
    <dgm:pt modelId="{D6BCDF4F-204F-4C4F-B54D-CB6F2499E218}" type="parTrans" cxnId="{9BCDAC1C-4EF7-9049-8A19-F2AA9D91796C}">
      <dgm:prSet/>
      <dgm:spPr/>
      <dgm:t>
        <a:bodyPr/>
        <a:lstStyle/>
        <a:p>
          <a:endParaRPr lang="en-US"/>
        </a:p>
      </dgm:t>
    </dgm:pt>
    <dgm:pt modelId="{1D7917BF-737F-D047-BE7F-2947E044EC72}" type="sibTrans" cxnId="{9BCDAC1C-4EF7-9049-8A19-F2AA9D91796C}">
      <dgm:prSet/>
      <dgm:spPr/>
      <dgm:t>
        <a:bodyPr/>
        <a:lstStyle/>
        <a:p>
          <a:endParaRPr lang="en-US"/>
        </a:p>
      </dgm:t>
    </dgm:pt>
    <dgm:pt modelId="{5931D506-34D8-3C47-B1AF-4289CC78CC18}">
      <dgm:prSet phldrT="[Text]"/>
      <dgm:spPr/>
      <dgm:t>
        <a:bodyPr/>
        <a:lstStyle/>
        <a:p>
          <a:r>
            <a:rPr lang="en-US" sz="1600" b="1" u="sng" dirty="0"/>
            <a:t>Classical (10%):</a:t>
          </a:r>
          <a:r>
            <a:rPr lang="en-US" sz="1600" dirty="0"/>
            <a:t> self learning, structured training</a:t>
          </a:r>
        </a:p>
      </dgm:t>
    </dgm:pt>
    <dgm:pt modelId="{D8FBE888-EF48-9348-985B-FE43F8CDD507}" type="parTrans" cxnId="{1B75392B-B2F1-EC49-BAC0-7852E7682339}">
      <dgm:prSet/>
      <dgm:spPr/>
      <dgm:t>
        <a:bodyPr/>
        <a:lstStyle/>
        <a:p>
          <a:endParaRPr lang="en-US"/>
        </a:p>
      </dgm:t>
    </dgm:pt>
    <dgm:pt modelId="{7E4E317A-D996-2D44-9366-A5B9B0A043B3}" type="sibTrans" cxnId="{1B75392B-B2F1-EC49-BAC0-7852E7682339}">
      <dgm:prSet/>
      <dgm:spPr/>
      <dgm:t>
        <a:bodyPr/>
        <a:lstStyle/>
        <a:p>
          <a:endParaRPr lang="en-US"/>
        </a:p>
      </dgm:t>
    </dgm:pt>
    <dgm:pt modelId="{8BCBF7F7-0B2F-9F44-A94D-20E02229BC3D}">
      <dgm:prSet phldrT="[Text]"/>
      <dgm:spPr/>
      <dgm:t>
        <a:bodyPr/>
        <a:lstStyle/>
        <a:p>
          <a:r>
            <a:rPr lang="en-US" sz="1600" b="1" u="sng" dirty="0"/>
            <a:t>Blended Learning (20%)</a:t>
          </a:r>
          <a:r>
            <a:rPr lang="en-US" sz="1600" dirty="0"/>
            <a:t>: Coaching, mentoring, feedback, comm. Practice.</a:t>
          </a:r>
        </a:p>
      </dgm:t>
    </dgm:pt>
    <dgm:pt modelId="{09CFFA2A-BAB5-F448-8021-38C38309B62C}" type="parTrans" cxnId="{0640176F-F224-D04C-AAFE-2BEDA025243F}">
      <dgm:prSet/>
      <dgm:spPr/>
      <dgm:t>
        <a:bodyPr/>
        <a:lstStyle/>
        <a:p>
          <a:endParaRPr lang="en-US"/>
        </a:p>
      </dgm:t>
    </dgm:pt>
    <dgm:pt modelId="{A0E7A914-516E-E048-BA8C-522A03925E14}" type="sibTrans" cxnId="{0640176F-F224-D04C-AAFE-2BEDA025243F}">
      <dgm:prSet/>
      <dgm:spPr/>
      <dgm:t>
        <a:bodyPr/>
        <a:lstStyle/>
        <a:p>
          <a:endParaRPr lang="en-US"/>
        </a:p>
      </dgm:t>
    </dgm:pt>
    <dgm:pt modelId="{E977F972-2CDE-6F49-8339-4A5175175079}">
      <dgm:prSet phldrT="[Text]"/>
      <dgm:spPr/>
      <dgm:t>
        <a:bodyPr/>
        <a:lstStyle/>
        <a:p>
          <a:r>
            <a:rPr lang="en-US" sz="1600" dirty="0"/>
            <a:t>Target Audience</a:t>
          </a:r>
        </a:p>
      </dgm:t>
    </dgm:pt>
    <dgm:pt modelId="{481F27A8-651D-7245-B53B-2D23876E80CE}" type="parTrans" cxnId="{781B289D-06C8-4749-A7C1-FB76A31159FC}">
      <dgm:prSet/>
      <dgm:spPr/>
      <dgm:t>
        <a:bodyPr/>
        <a:lstStyle/>
        <a:p>
          <a:endParaRPr lang="en-US"/>
        </a:p>
      </dgm:t>
    </dgm:pt>
    <dgm:pt modelId="{D8B4ECAF-7B74-D943-8E3C-8F72C8C2E8B7}" type="sibTrans" cxnId="{781B289D-06C8-4749-A7C1-FB76A31159FC}">
      <dgm:prSet/>
      <dgm:spPr/>
      <dgm:t>
        <a:bodyPr/>
        <a:lstStyle/>
        <a:p>
          <a:endParaRPr lang="en-US"/>
        </a:p>
      </dgm:t>
    </dgm:pt>
    <dgm:pt modelId="{EA54EF0E-F738-6B4C-AFBE-2F613764C4AF}">
      <dgm:prSet phldrT="[Text]"/>
      <dgm:spPr/>
      <dgm:t>
        <a:bodyPr/>
        <a:lstStyle/>
        <a:p>
          <a:r>
            <a:rPr lang="en-US" sz="1600" dirty="0"/>
            <a:t>Delivery Model</a:t>
          </a:r>
        </a:p>
      </dgm:t>
    </dgm:pt>
    <dgm:pt modelId="{F76FD9ED-9DB8-D244-978C-C2D45B3FCEDB}" type="parTrans" cxnId="{1334D8CA-F67F-0F44-8B02-3BB5359B5F85}">
      <dgm:prSet/>
      <dgm:spPr/>
      <dgm:t>
        <a:bodyPr/>
        <a:lstStyle/>
        <a:p>
          <a:endParaRPr lang="en-US"/>
        </a:p>
      </dgm:t>
    </dgm:pt>
    <dgm:pt modelId="{AC8DB251-BFDD-BB47-A61A-209292C78463}" type="sibTrans" cxnId="{1334D8CA-F67F-0F44-8B02-3BB5359B5F85}">
      <dgm:prSet/>
      <dgm:spPr/>
      <dgm:t>
        <a:bodyPr/>
        <a:lstStyle/>
        <a:p>
          <a:endParaRPr lang="en-US"/>
        </a:p>
      </dgm:t>
    </dgm:pt>
    <dgm:pt modelId="{40A3DF98-B454-DF4A-B5D6-0AAFD23C8DDB}">
      <dgm:prSet phldrT="[Text]"/>
      <dgm:spPr/>
      <dgm:t>
        <a:bodyPr/>
        <a:lstStyle/>
        <a:p>
          <a:r>
            <a:rPr lang="en-US" sz="1600" dirty="0"/>
            <a:t>Governance</a:t>
          </a:r>
        </a:p>
      </dgm:t>
    </dgm:pt>
    <dgm:pt modelId="{75BCEED3-DEA3-D148-840C-2480A3123527}" type="parTrans" cxnId="{00B336F7-9C05-704A-A18E-6C6B0891FB42}">
      <dgm:prSet/>
      <dgm:spPr/>
      <dgm:t>
        <a:bodyPr/>
        <a:lstStyle/>
        <a:p>
          <a:endParaRPr lang="en-US"/>
        </a:p>
      </dgm:t>
    </dgm:pt>
    <dgm:pt modelId="{C704FCAF-E872-814C-BBFA-429B4E7CB72C}" type="sibTrans" cxnId="{00B336F7-9C05-704A-A18E-6C6B0891FB42}">
      <dgm:prSet/>
      <dgm:spPr/>
      <dgm:t>
        <a:bodyPr/>
        <a:lstStyle/>
        <a:p>
          <a:endParaRPr lang="en-US"/>
        </a:p>
      </dgm:t>
    </dgm:pt>
    <dgm:pt modelId="{5E6A0320-4A12-A14E-A21B-B4A89DDA9A9C}">
      <dgm:prSet phldrT="[Text]"/>
      <dgm:spPr/>
      <dgm:t>
        <a:bodyPr/>
        <a:lstStyle/>
        <a:p>
          <a:endParaRPr lang="en-US" sz="1600" dirty="0"/>
        </a:p>
      </dgm:t>
    </dgm:pt>
    <dgm:pt modelId="{D09E419A-A7CB-3346-A48E-004FCF731CA5}" type="parTrans" cxnId="{78A72AD6-266C-4A49-A1B1-ECABA3C99CDF}">
      <dgm:prSet/>
      <dgm:spPr/>
      <dgm:t>
        <a:bodyPr/>
        <a:lstStyle/>
        <a:p>
          <a:endParaRPr lang="en-US"/>
        </a:p>
      </dgm:t>
    </dgm:pt>
    <dgm:pt modelId="{2F055EC6-CCA0-E846-9483-D5878603C06D}" type="sibTrans" cxnId="{78A72AD6-266C-4A49-A1B1-ECABA3C99CDF}">
      <dgm:prSet/>
      <dgm:spPr/>
      <dgm:t>
        <a:bodyPr/>
        <a:lstStyle/>
        <a:p>
          <a:endParaRPr lang="en-US"/>
        </a:p>
      </dgm:t>
    </dgm:pt>
    <dgm:pt modelId="{8C5766D4-3B89-8445-AD91-76B6C9807ECB}">
      <dgm:prSet phldrT="[Text]"/>
      <dgm:spPr/>
      <dgm:t>
        <a:bodyPr/>
        <a:lstStyle/>
        <a:p>
          <a:r>
            <a:rPr lang="en-US" sz="1600" dirty="0"/>
            <a:t>Branding &amp; Alliance</a:t>
          </a:r>
        </a:p>
      </dgm:t>
    </dgm:pt>
    <dgm:pt modelId="{8177E4BD-23C3-E942-80CE-C37CB64E1C6C}" type="parTrans" cxnId="{0354C7FA-1D5A-D64E-93F8-FE99002538DC}">
      <dgm:prSet/>
      <dgm:spPr/>
      <dgm:t>
        <a:bodyPr/>
        <a:lstStyle/>
        <a:p>
          <a:endParaRPr lang="en-US"/>
        </a:p>
      </dgm:t>
    </dgm:pt>
    <dgm:pt modelId="{2A79461F-9927-024C-820A-A89DD0AE17BE}" type="sibTrans" cxnId="{0354C7FA-1D5A-D64E-93F8-FE99002538DC}">
      <dgm:prSet/>
      <dgm:spPr/>
      <dgm:t>
        <a:bodyPr/>
        <a:lstStyle/>
        <a:p>
          <a:endParaRPr lang="en-US"/>
        </a:p>
      </dgm:t>
    </dgm:pt>
    <dgm:pt modelId="{64AF9A9B-3B66-1740-B85F-0983973B6748}">
      <dgm:prSet phldrT="[Text]"/>
      <dgm:spPr/>
      <dgm:t>
        <a:bodyPr/>
        <a:lstStyle/>
        <a:p>
          <a:r>
            <a:rPr lang="en-US" sz="1600" b="1" u="sng" dirty="0"/>
            <a:t>Integrated Learning at Work (70%): </a:t>
          </a:r>
          <a:r>
            <a:rPr lang="en-US" sz="1600" dirty="0"/>
            <a:t>OJT, Internship, rotation, task force, action learning</a:t>
          </a:r>
        </a:p>
      </dgm:t>
    </dgm:pt>
    <dgm:pt modelId="{4C5842FA-C15A-5D49-A520-71790D81C0DE}" type="parTrans" cxnId="{3C5B54C3-D2B7-BB4A-811F-903DC47268E1}">
      <dgm:prSet/>
      <dgm:spPr/>
      <dgm:t>
        <a:bodyPr/>
        <a:lstStyle/>
        <a:p>
          <a:endParaRPr lang="en-US"/>
        </a:p>
      </dgm:t>
    </dgm:pt>
    <dgm:pt modelId="{535B46A1-B58C-2A43-9F1B-C475D2D6BB07}" type="sibTrans" cxnId="{3C5B54C3-D2B7-BB4A-811F-903DC47268E1}">
      <dgm:prSet/>
      <dgm:spPr/>
      <dgm:t>
        <a:bodyPr/>
        <a:lstStyle/>
        <a:p>
          <a:endParaRPr lang="en-US"/>
        </a:p>
      </dgm:t>
    </dgm:pt>
    <dgm:pt modelId="{A6EB4549-C447-F742-AAB7-D55683A7F8E6}" type="pres">
      <dgm:prSet presAssocID="{A305F48A-FACC-954C-ADF4-1057FD6CA257}" presName="Name0" presStyleCnt="0">
        <dgm:presLayoutVars>
          <dgm:dir/>
          <dgm:resizeHandles val="exact"/>
        </dgm:presLayoutVars>
      </dgm:prSet>
      <dgm:spPr/>
    </dgm:pt>
    <dgm:pt modelId="{8250FB9A-94D0-CC46-BA8A-D190736D6470}" type="pres">
      <dgm:prSet presAssocID="{508314A7-E1B9-3340-8D4F-5E6420405D7B}" presName="composite" presStyleCnt="0"/>
      <dgm:spPr/>
    </dgm:pt>
    <dgm:pt modelId="{7F3E9347-1D17-D641-A265-6FC9CBB28032}" type="pres">
      <dgm:prSet presAssocID="{508314A7-E1B9-3340-8D4F-5E6420405D7B}" presName="imagSh" presStyleLbl="bgImgPlace1" presStyleIdx="0" presStyleCnt="3" custScaleX="83808" custScaleY="38279"/>
      <dgm:spPr/>
    </dgm:pt>
    <dgm:pt modelId="{EFF73DC0-B442-EE43-BE04-61EF8056B83E}" type="pres">
      <dgm:prSet presAssocID="{508314A7-E1B9-3340-8D4F-5E6420405D7B}" presName="txNode" presStyleLbl="node1" presStyleIdx="0" presStyleCnt="3" custScaleX="115086">
        <dgm:presLayoutVars>
          <dgm:bulletEnabled val="1"/>
        </dgm:presLayoutVars>
      </dgm:prSet>
      <dgm:spPr/>
    </dgm:pt>
    <dgm:pt modelId="{D1642895-4C76-324D-BDE8-58736E9FE6F7}" type="pres">
      <dgm:prSet presAssocID="{A2DD30D5-9556-A545-BE06-B604CEB3B563}" presName="sibTrans" presStyleLbl="sibTrans2D1" presStyleIdx="0" presStyleCnt="2"/>
      <dgm:spPr/>
    </dgm:pt>
    <dgm:pt modelId="{391EC080-3CDC-2640-A80F-5615FA47973A}" type="pres">
      <dgm:prSet presAssocID="{A2DD30D5-9556-A545-BE06-B604CEB3B563}" presName="connTx" presStyleLbl="sibTrans2D1" presStyleIdx="0" presStyleCnt="2"/>
      <dgm:spPr/>
    </dgm:pt>
    <dgm:pt modelId="{55D3375F-37F8-884E-8502-AFF13234CF84}" type="pres">
      <dgm:prSet presAssocID="{D262923F-7311-8346-8C90-C9C067AD9602}" presName="composite" presStyleCnt="0"/>
      <dgm:spPr/>
    </dgm:pt>
    <dgm:pt modelId="{D416B3A1-8E04-CE41-AF89-47197DF259E6}" type="pres">
      <dgm:prSet presAssocID="{D262923F-7311-8346-8C90-C9C067AD9602}" presName="imagSh" presStyleLbl="bgImgPlace1" presStyleIdx="1" presStyleCnt="3" custScaleX="81733" custScaleY="36381" custLinFactNeighborX="-404" custLinFactNeighborY="1796"/>
      <dgm:spPr/>
    </dgm:pt>
    <dgm:pt modelId="{80D34DAD-5D3B-054B-B163-836B2B1BA1E3}" type="pres">
      <dgm:prSet presAssocID="{D262923F-7311-8346-8C90-C9C067AD9602}" presName="txNode" presStyleLbl="node1" presStyleIdx="1" presStyleCnt="3" custScaleX="123321">
        <dgm:presLayoutVars>
          <dgm:bulletEnabled val="1"/>
        </dgm:presLayoutVars>
      </dgm:prSet>
      <dgm:spPr/>
    </dgm:pt>
    <dgm:pt modelId="{00A7A0D8-560A-1143-9A2A-802E405808C2}" type="pres">
      <dgm:prSet presAssocID="{8EFF79F3-8BC7-844B-AD77-561ED0862FF4}" presName="sibTrans" presStyleLbl="sibTrans2D1" presStyleIdx="1" presStyleCnt="2"/>
      <dgm:spPr/>
    </dgm:pt>
    <dgm:pt modelId="{689585FD-8E17-3D4D-87EA-13D7BBBB837E}" type="pres">
      <dgm:prSet presAssocID="{8EFF79F3-8BC7-844B-AD77-561ED0862FF4}" presName="connTx" presStyleLbl="sibTrans2D1" presStyleIdx="1" presStyleCnt="2"/>
      <dgm:spPr/>
    </dgm:pt>
    <dgm:pt modelId="{2A2EAAB0-960E-4847-9EDB-37C8CC91E307}" type="pres">
      <dgm:prSet presAssocID="{A3193E74-DF70-5B4F-8FD8-D06BC7C8AC73}" presName="composite" presStyleCnt="0"/>
      <dgm:spPr/>
    </dgm:pt>
    <dgm:pt modelId="{1D3FB516-843C-0E49-BCB6-E3C55449E35A}" type="pres">
      <dgm:prSet presAssocID="{A3193E74-DF70-5B4F-8FD8-D06BC7C8AC73}" presName="imagSh" presStyleLbl="bgImgPlace1" presStyleIdx="2" presStyleCnt="3" custScaleX="81617" custScaleY="40758"/>
      <dgm:spPr/>
    </dgm:pt>
    <dgm:pt modelId="{326C9DA5-956D-1C48-B37D-E9D94271FF3C}" type="pres">
      <dgm:prSet presAssocID="{A3193E74-DF70-5B4F-8FD8-D06BC7C8AC73}" presName="txNode" presStyleLbl="node1" presStyleIdx="2" presStyleCnt="3" custScaleX="141115" custScaleY="105253" custLinFactNeighborX="-678" custLinFactNeighborY="2586">
        <dgm:presLayoutVars>
          <dgm:bulletEnabled val="1"/>
        </dgm:presLayoutVars>
      </dgm:prSet>
      <dgm:spPr/>
    </dgm:pt>
  </dgm:ptLst>
  <dgm:cxnLst>
    <dgm:cxn modelId="{01B50701-1ECC-EF49-862B-5E89968AA395}" type="presOf" srcId="{5E6A0320-4A12-A14E-A21B-B4A89DDA9A9C}" destId="{80D34DAD-5D3B-054B-B163-836B2B1BA1E3}" srcOrd="0" destOrd="7" presId="urn:microsoft.com/office/officeart/2005/8/layout/hProcess10"/>
    <dgm:cxn modelId="{9BCDAC1C-4EF7-9049-8A19-F2AA9D91796C}" srcId="{A305F48A-FACC-954C-ADF4-1057FD6CA257}" destId="{A3193E74-DF70-5B4F-8FD8-D06BC7C8AC73}" srcOrd="2" destOrd="0" parTransId="{D6BCDF4F-204F-4C4F-B54D-CB6F2499E218}" sibTransId="{1D7917BF-737F-D047-BE7F-2947E044EC72}"/>
    <dgm:cxn modelId="{6E9B101E-EAF9-CA42-AC66-8D4EBE081F4E}" type="presOf" srcId="{A2DD30D5-9556-A545-BE06-B604CEB3B563}" destId="{D1642895-4C76-324D-BDE8-58736E9FE6F7}" srcOrd="0" destOrd="0" presId="urn:microsoft.com/office/officeart/2005/8/layout/hProcess10"/>
    <dgm:cxn modelId="{B011A91F-CB3A-3B4A-8E39-26807B4979E9}" type="presOf" srcId="{EA54EF0E-F738-6B4C-AFBE-2F613764C4AF}" destId="{80D34DAD-5D3B-054B-B163-836B2B1BA1E3}" srcOrd="0" destOrd="4" presId="urn:microsoft.com/office/officeart/2005/8/layout/hProcess10"/>
    <dgm:cxn modelId="{1B75392B-B2F1-EC49-BAC0-7852E7682339}" srcId="{A3193E74-DF70-5B4F-8FD8-D06BC7C8AC73}" destId="{5931D506-34D8-3C47-B1AF-4289CC78CC18}" srcOrd="0" destOrd="0" parTransId="{D8FBE888-EF48-9348-985B-FE43F8CDD507}" sibTransId="{7E4E317A-D996-2D44-9366-A5B9B0A043B3}"/>
    <dgm:cxn modelId="{3575812B-E388-B942-ABC7-034BC2DCEF6E}" srcId="{D262923F-7311-8346-8C90-C9C067AD9602}" destId="{1EB78512-E828-044C-9B71-A61C880BE99D}" srcOrd="1" destOrd="0" parTransId="{A92CCC41-3864-8242-9A8F-591948EBBD9E}" sibTransId="{3C30EF61-72E2-6147-8350-0443EB1D8382}"/>
    <dgm:cxn modelId="{ACF5442E-02E3-C040-A773-A02E768597CA}" type="presOf" srcId="{D262923F-7311-8346-8C90-C9C067AD9602}" destId="{80D34DAD-5D3B-054B-B163-836B2B1BA1E3}" srcOrd="0" destOrd="0" presId="urn:microsoft.com/office/officeart/2005/8/layout/hProcess10"/>
    <dgm:cxn modelId="{442EB52F-94CF-4049-96E4-28A8351BE0A5}" type="presOf" srcId="{A3193E74-DF70-5B4F-8FD8-D06BC7C8AC73}" destId="{326C9DA5-956D-1C48-B37D-E9D94271FF3C}" srcOrd="0" destOrd="0" presId="urn:microsoft.com/office/officeart/2005/8/layout/hProcess10"/>
    <dgm:cxn modelId="{AF559838-A9A8-3340-9489-89E75AB35C5D}" type="presOf" srcId="{A2DD30D5-9556-A545-BE06-B604CEB3B563}" destId="{391EC080-3CDC-2640-A80F-5615FA47973A}" srcOrd="1" destOrd="0" presId="urn:microsoft.com/office/officeart/2005/8/layout/hProcess10"/>
    <dgm:cxn modelId="{212D744C-1AFE-6244-B99C-13C4B461E2D6}" srcId="{508314A7-E1B9-3340-8D4F-5E6420405D7B}" destId="{A4026EC9-355D-2248-AB73-4562B23E6F7D}" srcOrd="0" destOrd="0" parTransId="{D725F402-7151-4247-8491-87C38D9D1897}" sibTransId="{1CB4DA23-89CF-5F4C-ABDC-1784332EE223}"/>
    <dgm:cxn modelId="{AAE43356-47E1-5948-8021-07E8A14281FB}" type="presOf" srcId="{C0D60ED0-9BF6-3C47-90A0-7A42070B7128}" destId="{80D34DAD-5D3B-054B-B163-836B2B1BA1E3}" srcOrd="0" destOrd="1" presId="urn:microsoft.com/office/officeart/2005/8/layout/hProcess10"/>
    <dgm:cxn modelId="{8EFCD256-C3F3-F04B-AB01-0A3462B4FBA2}" srcId="{D262923F-7311-8346-8C90-C9C067AD9602}" destId="{C0D60ED0-9BF6-3C47-90A0-7A42070B7128}" srcOrd="0" destOrd="0" parTransId="{F1CF3C39-2DA8-5A4F-9432-C6B4FF722485}" sibTransId="{305F9A8E-383F-6040-9170-9566D6D91FB3}"/>
    <dgm:cxn modelId="{EFFF6D5D-DF98-0B40-AA97-A9624DEBC935}" type="presOf" srcId="{A4026EC9-355D-2248-AB73-4562B23E6F7D}" destId="{EFF73DC0-B442-EE43-BE04-61EF8056B83E}" srcOrd="0" destOrd="1" presId="urn:microsoft.com/office/officeart/2005/8/layout/hProcess10"/>
    <dgm:cxn modelId="{07534961-ADCB-4C4D-9A0D-49C0C023F607}" type="presOf" srcId="{8EFF79F3-8BC7-844B-AD77-561ED0862FF4}" destId="{00A7A0D8-560A-1143-9A2A-802E405808C2}" srcOrd="0" destOrd="0" presId="urn:microsoft.com/office/officeart/2005/8/layout/hProcess10"/>
    <dgm:cxn modelId="{5D25C46E-CDFE-134D-81D2-62BE86482E5D}" type="presOf" srcId="{8BCBF7F7-0B2F-9F44-A94D-20E02229BC3D}" destId="{326C9DA5-956D-1C48-B37D-E9D94271FF3C}" srcOrd="0" destOrd="2" presId="urn:microsoft.com/office/officeart/2005/8/layout/hProcess10"/>
    <dgm:cxn modelId="{0640176F-F224-D04C-AAFE-2BEDA025243F}" srcId="{A3193E74-DF70-5B4F-8FD8-D06BC7C8AC73}" destId="{8BCBF7F7-0B2F-9F44-A94D-20E02229BC3D}" srcOrd="1" destOrd="0" parTransId="{09CFFA2A-BAB5-F448-8021-38C38309B62C}" sibTransId="{A0E7A914-516E-E048-BA8C-522A03925E14}"/>
    <dgm:cxn modelId="{1CDDB270-A18B-E84A-B018-0C3B622EB341}" type="presOf" srcId="{D7973AAD-FDC9-4942-B8B5-20D2147E3962}" destId="{EFF73DC0-B442-EE43-BE04-61EF8056B83E}" srcOrd="0" destOrd="2" presId="urn:microsoft.com/office/officeart/2005/8/layout/hProcess10"/>
    <dgm:cxn modelId="{A8880E7A-AFB9-E847-9571-B86FEFDCB8A2}" type="presOf" srcId="{508314A7-E1B9-3340-8D4F-5E6420405D7B}" destId="{EFF73DC0-B442-EE43-BE04-61EF8056B83E}" srcOrd="0" destOrd="0" presId="urn:microsoft.com/office/officeart/2005/8/layout/hProcess10"/>
    <dgm:cxn modelId="{A6B8167F-4163-D74C-B844-F81B43BA5C66}" srcId="{A305F48A-FACC-954C-ADF4-1057FD6CA257}" destId="{D262923F-7311-8346-8C90-C9C067AD9602}" srcOrd="1" destOrd="0" parTransId="{A6283118-AA36-114A-AE71-7F4AC98294DF}" sibTransId="{8EFF79F3-8BC7-844B-AD77-561ED0862FF4}"/>
    <dgm:cxn modelId="{C31CA190-5ACD-524C-AC80-093A54FCBC7D}" type="presOf" srcId="{8EFF79F3-8BC7-844B-AD77-561ED0862FF4}" destId="{689585FD-8E17-3D4D-87EA-13D7BBBB837E}" srcOrd="1" destOrd="0" presId="urn:microsoft.com/office/officeart/2005/8/layout/hProcess10"/>
    <dgm:cxn modelId="{7B6F6C99-3424-0D4E-90FC-D8F815418076}" type="presOf" srcId="{40A3DF98-B454-DF4A-B5D6-0AAFD23C8DDB}" destId="{80D34DAD-5D3B-054B-B163-836B2B1BA1E3}" srcOrd="0" destOrd="5" presId="urn:microsoft.com/office/officeart/2005/8/layout/hProcess10"/>
    <dgm:cxn modelId="{781B289D-06C8-4749-A7C1-FB76A31159FC}" srcId="{D262923F-7311-8346-8C90-C9C067AD9602}" destId="{E977F972-2CDE-6F49-8339-4A5175175079}" srcOrd="2" destOrd="0" parTransId="{481F27A8-651D-7245-B53B-2D23876E80CE}" sibTransId="{D8B4ECAF-7B74-D943-8E3C-8F72C8C2E8B7}"/>
    <dgm:cxn modelId="{4ACED7AC-0FC6-8947-8193-250D05E35F3D}" type="presOf" srcId="{64AF9A9B-3B66-1740-B85F-0983973B6748}" destId="{326C9DA5-956D-1C48-B37D-E9D94271FF3C}" srcOrd="0" destOrd="3" presId="urn:microsoft.com/office/officeart/2005/8/layout/hProcess10"/>
    <dgm:cxn modelId="{8838A3B8-8DAD-4843-A6A6-6BD1A2AED169}" srcId="{A305F48A-FACC-954C-ADF4-1057FD6CA257}" destId="{508314A7-E1B9-3340-8D4F-5E6420405D7B}" srcOrd="0" destOrd="0" parTransId="{0D67B589-0B4F-5D43-8E87-DBB86F1F7B38}" sibTransId="{A2DD30D5-9556-A545-BE06-B604CEB3B563}"/>
    <dgm:cxn modelId="{3C5B54C3-D2B7-BB4A-811F-903DC47268E1}" srcId="{A3193E74-DF70-5B4F-8FD8-D06BC7C8AC73}" destId="{64AF9A9B-3B66-1740-B85F-0983973B6748}" srcOrd="2" destOrd="0" parTransId="{4C5842FA-C15A-5D49-A520-71790D81C0DE}" sibTransId="{535B46A1-B58C-2A43-9F1B-C475D2D6BB07}"/>
    <dgm:cxn modelId="{1334D8CA-F67F-0F44-8B02-3BB5359B5F85}" srcId="{D262923F-7311-8346-8C90-C9C067AD9602}" destId="{EA54EF0E-F738-6B4C-AFBE-2F613764C4AF}" srcOrd="3" destOrd="0" parTransId="{F76FD9ED-9DB8-D244-978C-C2D45B3FCEDB}" sibTransId="{AC8DB251-BFDD-BB47-A61A-209292C78463}"/>
    <dgm:cxn modelId="{298188CD-4EE7-7A41-B0C3-F4378352064E}" type="presOf" srcId="{5931D506-34D8-3C47-B1AF-4289CC78CC18}" destId="{326C9DA5-956D-1C48-B37D-E9D94271FF3C}" srcOrd="0" destOrd="1" presId="urn:microsoft.com/office/officeart/2005/8/layout/hProcess10"/>
    <dgm:cxn modelId="{B89795D3-FB4A-AA40-83D0-B076FEDBCC62}" type="presOf" srcId="{E977F972-2CDE-6F49-8339-4A5175175079}" destId="{80D34DAD-5D3B-054B-B163-836B2B1BA1E3}" srcOrd="0" destOrd="3" presId="urn:microsoft.com/office/officeart/2005/8/layout/hProcess10"/>
    <dgm:cxn modelId="{78A72AD6-266C-4A49-A1B1-ECABA3C99CDF}" srcId="{D262923F-7311-8346-8C90-C9C067AD9602}" destId="{5E6A0320-4A12-A14E-A21B-B4A89DDA9A9C}" srcOrd="6" destOrd="0" parTransId="{D09E419A-A7CB-3346-A48E-004FCF731CA5}" sibTransId="{2F055EC6-CCA0-E846-9483-D5878603C06D}"/>
    <dgm:cxn modelId="{48EB50D6-D187-104F-87AE-47B7CBE22542}" type="presOf" srcId="{8C5766D4-3B89-8445-AD91-76B6C9807ECB}" destId="{80D34DAD-5D3B-054B-B163-836B2B1BA1E3}" srcOrd="0" destOrd="6" presId="urn:microsoft.com/office/officeart/2005/8/layout/hProcess10"/>
    <dgm:cxn modelId="{AEA0CBE1-D41D-9541-8FED-7C2DBA2DBE39}" type="presOf" srcId="{A305F48A-FACC-954C-ADF4-1057FD6CA257}" destId="{A6EB4549-C447-F742-AAB7-D55683A7F8E6}" srcOrd="0" destOrd="0" presId="urn:microsoft.com/office/officeart/2005/8/layout/hProcess10"/>
    <dgm:cxn modelId="{ACD07CE6-A313-1743-863F-6CD78E19B5C8}" type="presOf" srcId="{1EB78512-E828-044C-9B71-A61C880BE99D}" destId="{80D34DAD-5D3B-054B-B163-836B2B1BA1E3}" srcOrd="0" destOrd="2" presId="urn:microsoft.com/office/officeart/2005/8/layout/hProcess10"/>
    <dgm:cxn modelId="{1B3E48EB-B3B5-8143-8407-D1791F27E9A9}" srcId="{508314A7-E1B9-3340-8D4F-5E6420405D7B}" destId="{D7973AAD-FDC9-4942-B8B5-20D2147E3962}" srcOrd="1" destOrd="0" parTransId="{EF95A6CF-7096-A344-8F9A-5F7A426381FB}" sibTransId="{0EB73D66-771D-6444-9275-1F4B919E57CE}"/>
    <dgm:cxn modelId="{00B336F7-9C05-704A-A18E-6C6B0891FB42}" srcId="{D262923F-7311-8346-8C90-C9C067AD9602}" destId="{40A3DF98-B454-DF4A-B5D6-0AAFD23C8DDB}" srcOrd="4" destOrd="0" parTransId="{75BCEED3-DEA3-D148-840C-2480A3123527}" sibTransId="{C704FCAF-E872-814C-BBFA-429B4E7CB72C}"/>
    <dgm:cxn modelId="{0354C7FA-1D5A-D64E-93F8-FE99002538DC}" srcId="{D262923F-7311-8346-8C90-C9C067AD9602}" destId="{8C5766D4-3B89-8445-AD91-76B6C9807ECB}" srcOrd="5" destOrd="0" parTransId="{8177E4BD-23C3-E942-80CE-C37CB64E1C6C}" sibTransId="{2A79461F-9927-024C-820A-A89DD0AE17BE}"/>
    <dgm:cxn modelId="{6DB3FAC2-64B6-BB41-B11E-AE7534B7BB80}" type="presParOf" srcId="{A6EB4549-C447-F742-AAB7-D55683A7F8E6}" destId="{8250FB9A-94D0-CC46-BA8A-D190736D6470}" srcOrd="0" destOrd="0" presId="urn:microsoft.com/office/officeart/2005/8/layout/hProcess10"/>
    <dgm:cxn modelId="{D462460D-1B6F-BE4D-A6FD-85D7BC8A2C21}" type="presParOf" srcId="{8250FB9A-94D0-CC46-BA8A-D190736D6470}" destId="{7F3E9347-1D17-D641-A265-6FC9CBB28032}" srcOrd="0" destOrd="0" presId="urn:microsoft.com/office/officeart/2005/8/layout/hProcess10"/>
    <dgm:cxn modelId="{9E0A1B1D-F96A-DE46-B822-842B9DFD7AE5}" type="presParOf" srcId="{8250FB9A-94D0-CC46-BA8A-D190736D6470}" destId="{EFF73DC0-B442-EE43-BE04-61EF8056B83E}" srcOrd="1" destOrd="0" presId="urn:microsoft.com/office/officeart/2005/8/layout/hProcess10"/>
    <dgm:cxn modelId="{C42B8450-A913-7F4B-92FE-AB4F3EF97212}" type="presParOf" srcId="{A6EB4549-C447-F742-AAB7-D55683A7F8E6}" destId="{D1642895-4C76-324D-BDE8-58736E9FE6F7}" srcOrd="1" destOrd="0" presId="urn:microsoft.com/office/officeart/2005/8/layout/hProcess10"/>
    <dgm:cxn modelId="{88CA4806-7BFC-9147-A0B3-B7F095F11DDF}" type="presParOf" srcId="{D1642895-4C76-324D-BDE8-58736E9FE6F7}" destId="{391EC080-3CDC-2640-A80F-5615FA47973A}" srcOrd="0" destOrd="0" presId="urn:microsoft.com/office/officeart/2005/8/layout/hProcess10"/>
    <dgm:cxn modelId="{FA978CF7-7C6C-4947-8C13-4898AF415E4D}" type="presParOf" srcId="{A6EB4549-C447-F742-AAB7-D55683A7F8E6}" destId="{55D3375F-37F8-884E-8502-AFF13234CF84}" srcOrd="2" destOrd="0" presId="urn:microsoft.com/office/officeart/2005/8/layout/hProcess10"/>
    <dgm:cxn modelId="{6C5FDB20-9F20-7447-A5CE-118B5F65E4D3}" type="presParOf" srcId="{55D3375F-37F8-884E-8502-AFF13234CF84}" destId="{D416B3A1-8E04-CE41-AF89-47197DF259E6}" srcOrd="0" destOrd="0" presId="urn:microsoft.com/office/officeart/2005/8/layout/hProcess10"/>
    <dgm:cxn modelId="{9BA1DA6F-53A4-A543-B7A1-B0487E847C51}" type="presParOf" srcId="{55D3375F-37F8-884E-8502-AFF13234CF84}" destId="{80D34DAD-5D3B-054B-B163-836B2B1BA1E3}" srcOrd="1" destOrd="0" presId="urn:microsoft.com/office/officeart/2005/8/layout/hProcess10"/>
    <dgm:cxn modelId="{1E278E93-3973-0B40-9724-4874345A45F9}" type="presParOf" srcId="{A6EB4549-C447-F742-AAB7-D55683A7F8E6}" destId="{00A7A0D8-560A-1143-9A2A-802E405808C2}" srcOrd="3" destOrd="0" presId="urn:microsoft.com/office/officeart/2005/8/layout/hProcess10"/>
    <dgm:cxn modelId="{78A22201-B621-9F4E-AE40-AFD45656DD85}" type="presParOf" srcId="{00A7A0D8-560A-1143-9A2A-802E405808C2}" destId="{689585FD-8E17-3D4D-87EA-13D7BBBB837E}" srcOrd="0" destOrd="0" presId="urn:microsoft.com/office/officeart/2005/8/layout/hProcess10"/>
    <dgm:cxn modelId="{0EA3E91C-ADBD-744B-9084-0BCE34EC0CE8}" type="presParOf" srcId="{A6EB4549-C447-F742-AAB7-D55683A7F8E6}" destId="{2A2EAAB0-960E-4847-9EDB-37C8CC91E307}" srcOrd="4" destOrd="0" presId="urn:microsoft.com/office/officeart/2005/8/layout/hProcess10"/>
    <dgm:cxn modelId="{483A8D83-6DD2-3F4D-8E0C-A8B88AF7F6F8}" type="presParOf" srcId="{2A2EAAB0-960E-4847-9EDB-37C8CC91E307}" destId="{1D3FB516-843C-0E49-BCB6-E3C55449E35A}" srcOrd="0" destOrd="0" presId="urn:microsoft.com/office/officeart/2005/8/layout/hProcess10"/>
    <dgm:cxn modelId="{8ED0C558-9CAE-8241-814D-40B17B747BD6}" type="presParOf" srcId="{2A2EAAB0-960E-4847-9EDB-37C8CC91E307}" destId="{326C9DA5-956D-1C48-B37D-E9D94271FF3C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F5CDB9A-C432-48BD-837F-86530C86D79D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542B1FA4-4C85-429B-8D52-2E2A1AF488F3}">
      <dgm:prSet phldrT="[Text]"/>
      <dgm:spPr/>
      <dgm:t>
        <a:bodyPr/>
        <a:lstStyle/>
        <a:p>
          <a:r>
            <a:rPr lang="en-US" dirty="0"/>
            <a:t>Teknis</a:t>
          </a:r>
        </a:p>
      </dgm:t>
    </dgm:pt>
    <dgm:pt modelId="{18776721-6F88-4005-AACD-48C8F1C65EAC}" type="parTrans" cxnId="{CA19D7A6-FACF-4AC3-A8ED-F6054619370A}">
      <dgm:prSet/>
      <dgm:spPr/>
      <dgm:t>
        <a:bodyPr/>
        <a:lstStyle/>
        <a:p>
          <a:endParaRPr lang="en-US"/>
        </a:p>
      </dgm:t>
    </dgm:pt>
    <dgm:pt modelId="{C9D2D241-2BCF-4979-A36B-1706E3ACFFCE}" type="sibTrans" cxnId="{CA19D7A6-FACF-4AC3-A8ED-F6054619370A}">
      <dgm:prSet/>
      <dgm:spPr/>
      <dgm:t>
        <a:bodyPr/>
        <a:lstStyle/>
        <a:p>
          <a:endParaRPr lang="en-US"/>
        </a:p>
      </dgm:t>
    </dgm:pt>
    <dgm:pt modelId="{6E2B2A96-2CCE-4472-8919-F558B210868A}">
      <dgm:prSet phldrT="[Text]"/>
      <dgm:spPr/>
      <dgm:t>
        <a:bodyPr/>
        <a:lstStyle/>
        <a:p>
          <a:r>
            <a:rPr lang="en-US" dirty="0" err="1"/>
            <a:t>Administrasi</a:t>
          </a:r>
          <a:endParaRPr lang="en-US" dirty="0"/>
        </a:p>
      </dgm:t>
    </dgm:pt>
    <dgm:pt modelId="{3623ED31-4091-4609-8BF0-BCD0AD7BDE71}" type="parTrans" cxnId="{3AA77652-4CDF-4401-98FA-D98F3A5D870B}">
      <dgm:prSet/>
      <dgm:spPr/>
      <dgm:t>
        <a:bodyPr/>
        <a:lstStyle/>
        <a:p>
          <a:endParaRPr lang="en-US"/>
        </a:p>
      </dgm:t>
    </dgm:pt>
    <dgm:pt modelId="{A36D66A7-C0BA-4C29-8836-94FC7E15FA0D}" type="sibTrans" cxnId="{3AA77652-4CDF-4401-98FA-D98F3A5D870B}">
      <dgm:prSet/>
      <dgm:spPr/>
      <dgm:t>
        <a:bodyPr/>
        <a:lstStyle/>
        <a:p>
          <a:endParaRPr lang="en-US"/>
        </a:p>
      </dgm:t>
    </dgm:pt>
    <dgm:pt modelId="{7CB0E2C1-871D-4AEE-AC00-E5AB0EDC9EDB}">
      <dgm:prSet phldrT="[Text]"/>
      <dgm:spPr/>
      <dgm:t>
        <a:bodyPr/>
        <a:lstStyle/>
        <a:p>
          <a:r>
            <a:rPr lang="en-US" dirty="0" err="1"/>
            <a:t>Profesi</a:t>
          </a:r>
          <a:endParaRPr lang="en-US" dirty="0"/>
        </a:p>
      </dgm:t>
    </dgm:pt>
    <dgm:pt modelId="{EE65AED6-0639-4713-889A-EE92E705092D}" type="parTrans" cxnId="{BBF6F894-6DD5-4CFF-8437-AAF57741BF87}">
      <dgm:prSet/>
      <dgm:spPr/>
      <dgm:t>
        <a:bodyPr/>
        <a:lstStyle/>
        <a:p>
          <a:endParaRPr lang="en-US"/>
        </a:p>
      </dgm:t>
    </dgm:pt>
    <dgm:pt modelId="{91951266-CE68-4EB3-9319-E4C1DC53D793}" type="sibTrans" cxnId="{BBF6F894-6DD5-4CFF-8437-AAF57741BF87}">
      <dgm:prSet/>
      <dgm:spPr/>
      <dgm:t>
        <a:bodyPr/>
        <a:lstStyle/>
        <a:p>
          <a:endParaRPr lang="en-US"/>
        </a:p>
      </dgm:t>
    </dgm:pt>
    <dgm:pt modelId="{5982D3FD-D570-4620-BF9D-479EBBDB9364}" type="pres">
      <dgm:prSet presAssocID="{2F5CDB9A-C432-48BD-837F-86530C86D79D}" presName="compositeShape" presStyleCnt="0">
        <dgm:presLayoutVars>
          <dgm:chMax val="7"/>
          <dgm:dir/>
          <dgm:resizeHandles val="exact"/>
        </dgm:presLayoutVars>
      </dgm:prSet>
      <dgm:spPr/>
    </dgm:pt>
    <dgm:pt modelId="{1AFF1660-E47B-4BF3-8478-FB3889F0FF35}" type="pres">
      <dgm:prSet presAssocID="{2F5CDB9A-C432-48BD-837F-86530C86D79D}" presName="wedge1" presStyleLbl="node1" presStyleIdx="0" presStyleCnt="3" custLinFactNeighborX="541" custLinFactNeighborY="-1940"/>
      <dgm:spPr/>
    </dgm:pt>
    <dgm:pt modelId="{CCAFE123-2372-4673-8485-4746E305F3A5}" type="pres">
      <dgm:prSet presAssocID="{2F5CDB9A-C432-48BD-837F-86530C86D79D}" presName="dummy1a" presStyleCnt="0"/>
      <dgm:spPr/>
    </dgm:pt>
    <dgm:pt modelId="{E076299A-BA73-4DEE-8036-075116510EEE}" type="pres">
      <dgm:prSet presAssocID="{2F5CDB9A-C432-48BD-837F-86530C86D79D}" presName="dummy1b" presStyleCnt="0"/>
      <dgm:spPr/>
    </dgm:pt>
    <dgm:pt modelId="{723BF61F-5DFC-45E7-942A-F8232EE34F7E}" type="pres">
      <dgm:prSet presAssocID="{2F5CDB9A-C432-48BD-837F-86530C86D79D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3BCE3F5-C258-4114-8643-8DC7C4198249}" type="pres">
      <dgm:prSet presAssocID="{2F5CDB9A-C432-48BD-837F-86530C86D79D}" presName="wedge2" presStyleLbl="node1" presStyleIdx="1" presStyleCnt="3" custScaleX="92547" custScaleY="98612" custLinFactNeighborX="2354" custLinFactNeighborY="-4818"/>
      <dgm:spPr/>
    </dgm:pt>
    <dgm:pt modelId="{C6FB5E11-0C6F-4A06-824E-3CF1EB3CF197}" type="pres">
      <dgm:prSet presAssocID="{2F5CDB9A-C432-48BD-837F-86530C86D79D}" presName="dummy2a" presStyleCnt="0"/>
      <dgm:spPr/>
    </dgm:pt>
    <dgm:pt modelId="{09E5449B-83A3-4C32-A985-B88098B52157}" type="pres">
      <dgm:prSet presAssocID="{2F5CDB9A-C432-48BD-837F-86530C86D79D}" presName="dummy2b" presStyleCnt="0"/>
      <dgm:spPr/>
    </dgm:pt>
    <dgm:pt modelId="{E1E42B7E-1E8C-4BBB-B87F-3309936EA9A9}" type="pres">
      <dgm:prSet presAssocID="{2F5CDB9A-C432-48BD-837F-86530C86D79D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11101EFD-16D8-4D04-9215-338E17F3B317}" type="pres">
      <dgm:prSet presAssocID="{2F5CDB9A-C432-48BD-837F-86530C86D79D}" presName="wedge3" presStyleLbl="node1" presStyleIdx="2" presStyleCnt="3" custScaleX="93762" custScaleY="95927" custLinFactNeighborX="3519" custLinFactNeighborY="-1811"/>
      <dgm:spPr/>
    </dgm:pt>
    <dgm:pt modelId="{5B94E345-7BCF-4FF8-B40F-FA4C0633C67F}" type="pres">
      <dgm:prSet presAssocID="{2F5CDB9A-C432-48BD-837F-86530C86D79D}" presName="dummy3a" presStyleCnt="0"/>
      <dgm:spPr/>
    </dgm:pt>
    <dgm:pt modelId="{31123963-4982-433C-A82B-B854206F4C86}" type="pres">
      <dgm:prSet presAssocID="{2F5CDB9A-C432-48BD-837F-86530C86D79D}" presName="dummy3b" presStyleCnt="0"/>
      <dgm:spPr/>
    </dgm:pt>
    <dgm:pt modelId="{CA679813-4991-4FFE-A160-1DB88400532B}" type="pres">
      <dgm:prSet presAssocID="{2F5CDB9A-C432-48BD-837F-86530C86D79D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57753C18-AA87-4D49-89C1-1386661DA7CD}" type="pres">
      <dgm:prSet presAssocID="{C9D2D241-2BCF-4979-A36B-1706E3ACFFCE}" presName="arrowWedge1" presStyleLbl="fgSibTrans2D1" presStyleIdx="0" presStyleCnt="3"/>
      <dgm:spPr>
        <a:solidFill>
          <a:srgbClr val="FF0000"/>
        </a:solidFill>
      </dgm:spPr>
    </dgm:pt>
    <dgm:pt modelId="{4FF0D3E6-DFC8-4010-8825-ECEC74E7CC97}" type="pres">
      <dgm:prSet presAssocID="{A36D66A7-C0BA-4C29-8836-94FC7E15FA0D}" presName="arrowWedge2" presStyleLbl="fgSibTrans2D1" presStyleIdx="1" presStyleCnt="3"/>
      <dgm:spPr>
        <a:solidFill>
          <a:schemeClr val="accent6">
            <a:lumMod val="75000"/>
          </a:schemeClr>
        </a:solidFill>
      </dgm:spPr>
    </dgm:pt>
    <dgm:pt modelId="{766866BB-F144-4585-8D33-0C4010D93230}" type="pres">
      <dgm:prSet presAssocID="{91951266-CE68-4EB3-9319-E4C1DC53D793}" presName="arrowWedge3" presStyleLbl="fgSibTrans2D1" presStyleIdx="2" presStyleCnt="3"/>
      <dgm:spPr>
        <a:solidFill>
          <a:schemeClr val="bg2">
            <a:lumMod val="50000"/>
          </a:schemeClr>
        </a:solidFill>
      </dgm:spPr>
    </dgm:pt>
  </dgm:ptLst>
  <dgm:cxnLst>
    <dgm:cxn modelId="{7D038707-7475-47E0-B4F1-FB00910E6E02}" type="presOf" srcId="{7CB0E2C1-871D-4AEE-AC00-E5AB0EDC9EDB}" destId="{11101EFD-16D8-4D04-9215-338E17F3B317}" srcOrd="0" destOrd="0" presId="urn:microsoft.com/office/officeart/2005/8/layout/cycle8"/>
    <dgm:cxn modelId="{0B05F22D-58C0-4F7A-9F41-42EAC8C72EA6}" type="presOf" srcId="{6E2B2A96-2CCE-4472-8919-F558B210868A}" destId="{B3BCE3F5-C258-4114-8643-8DC7C4198249}" srcOrd="0" destOrd="0" presId="urn:microsoft.com/office/officeart/2005/8/layout/cycle8"/>
    <dgm:cxn modelId="{FBF83830-477F-48CE-8B39-26735ED603A2}" type="presOf" srcId="{6E2B2A96-2CCE-4472-8919-F558B210868A}" destId="{E1E42B7E-1E8C-4BBB-B87F-3309936EA9A9}" srcOrd="1" destOrd="0" presId="urn:microsoft.com/office/officeart/2005/8/layout/cycle8"/>
    <dgm:cxn modelId="{3AA77652-4CDF-4401-98FA-D98F3A5D870B}" srcId="{2F5CDB9A-C432-48BD-837F-86530C86D79D}" destId="{6E2B2A96-2CCE-4472-8919-F558B210868A}" srcOrd="1" destOrd="0" parTransId="{3623ED31-4091-4609-8BF0-BCD0AD7BDE71}" sibTransId="{A36D66A7-C0BA-4C29-8836-94FC7E15FA0D}"/>
    <dgm:cxn modelId="{BD7F0181-7A11-477F-95BC-9408304B5900}" type="presOf" srcId="{542B1FA4-4C85-429B-8D52-2E2A1AF488F3}" destId="{1AFF1660-E47B-4BF3-8478-FB3889F0FF35}" srcOrd="0" destOrd="0" presId="urn:microsoft.com/office/officeart/2005/8/layout/cycle8"/>
    <dgm:cxn modelId="{BBF6F894-6DD5-4CFF-8437-AAF57741BF87}" srcId="{2F5CDB9A-C432-48BD-837F-86530C86D79D}" destId="{7CB0E2C1-871D-4AEE-AC00-E5AB0EDC9EDB}" srcOrd="2" destOrd="0" parTransId="{EE65AED6-0639-4713-889A-EE92E705092D}" sibTransId="{91951266-CE68-4EB3-9319-E4C1DC53D793}"/>
    <dgm:cxn modelId="{CA19D7A6-FACF-4AC3-A8ED-F6054619370A}" srcId="{2F5CDB9A-C432-48BD-837F-86530C86D79D}" destId="{542B1FA4-4C85-429B-8D52-2E2A1AF488F3}" srcOrd="0" destOrd="0" parTransId="{18776721-6F88-4005-AACD-48C8F1C65EAC}" sibTransId="{C9D2D241-2BCF-4979-A36B-1706E3ACFFCE}"/>
    <dgm:cxn modelId="{B91024B2-5286-4161-92E6-75DF76528473}" type="presOf" srcId="{2F5CDB9A-C432-48BD-837F-86530C86D79D}" destId="{5982D3FD-D570-4620-BF9D-479EBBDB9364}" srcOrd="0" destOrd="0" presId="urn:microsoft.com/office/officeart/2005/8/layout/cycle8"/>
    <dgm:cxn modelId="{2BAEC9C0-D6DE-45A7-B115-62E73B74534E}" type="presOf" srcId="{542B1FA4-4C85-429B-8D52-2E2A1AF488F3}" destId="{723BF61F-5DFC-45E7-942A-F8232EE34F7E}" srcOrd="1" destOrd="0" presId="urn:microsoft.com/office/officeart/2005/8/layout/cycle8"/>
    <dgm:cxn modelId="{8612B6E4-961A-47BC-B76D-D5A603898CE8}" type="presOf" srcId="{7CB0E2C1-871D-4AEE-AC00-E5AB0EDC9EDB}" destId="{CA679813-4991-4FFE-A160-1DB88400532B}" srcOrd="1" destOrd="0" presId="urn:microsoft.com/office/officeart/2005/8/layout/cycle8"/>
    <dgm:cxn modelId="{BEBC1EA9-D8AC-446D-AB88-0B507B5EA8E2}" type="presParOf" srcId="{5982D3FD-D570-4620-BF9D-479EBBDB9364}" destId="{1AFF1660-E47B-4BF3-8478-FB3889F0FF35}" srcOrd="0" destOrd="0" presId="urn:microsoft.com/office/officeart/2005/8/layout/cycle8"/>
    <dgm:cxn modelId="{33BBE16E-895B-48B1-A0F7-78D4F157F7D3}" type="presParOf" srcId="{5982D3FD-D570-4620-BF9D-479EBBDB9364}" destId="{CCAFE123-2372-4673-8485-4746E305F3A5}" srcOrd="1" destOrd="0" presId="urn:microsoft.com/office/officeart/2005/8/layout/cycle8"/>
    <dgm:cxn modelId="{8F5E780D-B022-4EF0-B1E5-13AB94D4B7E3}" type="presParOf" srcId="{5982D3FD-D570-4620-BF9D-479EBBDB9364}" destId="{E076299A-BA73-4DEE-8036-075116510EEE}" srcOrd="2" destOrd="0" presId="urn:microsoft.com/office/officeart/2005/8/layout/cycle8"/>
    <dgm:cxn modelId="{BC14B550-8021-4ACC-BE5F-D6361A204A3D}" type="presParOf" srcId="{5982D3FD-D570-4620-BF9D-479EBBDB9364}" destId="{723BF61F-5DFC-45E7-942A-F8232EE34F7E}" srcOrd="3" destOrd="0" presId="urn:microsoft.com/office/officeart/2005/8/layout/cycle8"/>
    <dgm:cxn modelId="{FC1CB32C-6375-4ABD-85B9-F3BA53411F42}" type="presParOf" srcId="{5982D3FD-D570-4620-BF9D-479EBBDB9364}" destId="{B3BCE3F5-C258-4114-8643-8DC7C4198249}" srcOrd="4" destOrd="0" presId="urn:microsoft.com/office/officeart/2005/8/layout/cycle8"/>
    <dgm:cxn modelId="{89F63DDA-8398-4C1B-8CE2-32A09CB791CA}" type="presParOf" srcId="{5982D3FD-D570-4620-BF9D-479EBBDB9364}" destId="{C6FB5E11-0C6F-4A06-824E-3CF1EB3CF197}" srcOrd="5" destOrd="0" presId="urn:microsoft.com/office/officeart/2005/8/layout/cycle8"/>
    <dgm:cxn modelId="{30935187-1A72-4A82-8EC3-04B026EAE4FE}" type="presParOf" srcId="{5982D3FD-D570-4620-BF9D-479EBBDB9364}" destId="{09E5449B-83A3-4C32-A985-B88098B52157}" srcOrd="6" destOrd="0" presId="urn:microsoft.com/office/officeart/2005/8/layout/cycle8"/>
    <dgm:cxn modelId="{CDDD6274-081B-41C3-864E-CFBF657CB14F}" type="presParOf" srcId="{5982D3FD-D570-4620-BF9D-479EBBDB9364}" destId="{E1E42B7E-1E8C-4BBB-B87F-3309936EA9A9}" srcOrd="7" destOrd="0" presId="urn:microsoft.com/office/officeart/2005/8/layout/cycle8"/>
    <dgm:cxn modelId="{CA99DFD3-5827-48CB-8FAA-3A60123EF21E}" type="presParOf" srcId="{5982D3FD-D570-4620-BF9D-479EBBDB9364}" destId="{11101EFD-16D8-4D04-9215-338E17F3B317}" srcOrd="8" destOrd="0" presId="urn:microsoft.com/office/officeart/2005/8/layout/cycle8"/>
    <dgm:cxn modelId="{41A98F18-51B0-4061-92C4-C02B202FD659}" type="presParOf" srcId="{5982D3FD-D570-4620-BF9D-479EBBDB9364}" destId="{5B94E345-7BCF-4FF8-B40F-FA4C0633C67F}" srcOrd="9" destOrd="0" presId="urn:microsoft.com/office/officeart/2005/8/layout/cycle8"/>
    <dgm:cxn modelId="{29134C25-8A86-4D79-92B2-17717B7F7C1C}" type="presParOf" srcId="{5982D3FD-D570-4620-BF9D-479EBBDB9364}" destId="{31123963-4982-433C-A82B-B854206F4C86}" srcOrd="10" destOrd="0" presId="urn:microsoft.com/office/officeart/2005/8/layout/cycle8"/>
    <dgm:cxn modelId="{DA101717-5337-46F2-8B34-5D3115920088}" type="presParOf" srcId="{5982D3FD-D570-4620-BF9D-479EBBDB9364}" destId="{CA679813-4991-4FFE-A160-1DB88400532B}" srcOrd="11" destOrd="0" presId="urn:microsoft.com/office/officeart/2005/8/layout/cycle8"/>
    <dgm:cxn modelId="{7710C3C5-ECB4-4146-910C-8576F245D712}" type="presParOf" srcId="{5982D3FD-D570-4620-BF9D-479EBBDB9364}" destId="{57753C18-AA87-4D49-89C1-1386661DA7CD}" srcOrd="12" destOrd="0" presId="urn:microsoft.com/office/officeart/2005/8/layout/cycle8"/>
    <dgm:cxn modelId="{51E6CF48-FBB7-4652-AFD3-BF5A79C09E8C}" type="presParOf" srcId="{5982D3FD-D570-4620-BF9D-479EBBDB9364}" destId="{4FF0D3E6-DFC8-4010-8825-ECEC74E7CC97}" srcOrd="13" destOrd="0" presId="urn:microsoft.com/office/officeart/2005/8/layout/cycle8"/>
    <dgm:cxn modelId="{B8315DDD-CAE1-4994-A37A-BB6FB8582EF6}" type="presParOf" srcId="{5982D3FD-D570-4620-BF9D-479EBBDB9364}" destId="{766866BB-F144-4585-8D33-0C4010D9323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06795-30C1-194F-AA78-120D14668C83}">
      <dsp:nvSpPr>
        <dsp:cNvPr id="0" name=""/>
        <dsp:cNvSpPr/>
      </dsp:nvSpPr>
      <dsp:spPr>
        <a:xfrm>
          <a:off x="3" y="0"/>
          <a:ext cx="7707082" cy="122190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E481C-CB6B-9E45-8B53-B9FAB466554E}">
      <dsp:nvSpPr>
        <dsp:cNvPr id="0" name=""/>
        <dsp:cNvSpPr/>
      </dsp:nvSpPr>
      <dsp:spPr>
        <a:xfrm>
          <a:off x="493566" y="366571"/>
          <a:ext cx="2649310" cy="4887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Perencanaan</a:t>
          </a:r>
          <a:r>
            <a:rPr lang="en-US" sz="2000" b="1" kern="1200" dirty="0"/>
            <a:t> &amp; </a:t>
          </a:r>
          <a:r>
            <a:rPr lang="en-US" sz="2000" b="1" kern="1200" dirty="0" err="1"/>
            <a:t>Alokasi</a:t>
          </a:r>
          <a:endParaRPr lang="en-US" sz="2000" b="1" kern="1200" dirty="0"/>
        </a:p>
      </dsp:txBody>
      <dsp:txXfrm>
        <a:off x="517425" y="390430"/>
        <a:ext cx="2601592" cy="441043"/>
      </dsp:txXfrm>
    </dsp:sp>
    <dsp:sp modelId="{200515E4-724A-FC48-8DF1-F5AEBC4A7A66}">
      <dsp:nvSpPr>
        <dsp:cNvPr id="0" name=""/>
        <dsp:cNvSpPr/>
      </dsp:nvSpPr>
      <dsp:spPr>
        <a:xfrm>
          <a:off x="3295664" y="366571"/>
          <a:ext cx="2649310" cy="488761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/>
            <a:t>Pengendalian</a:t>
          </a:r>
          <a:endParaRPr lang="en-US" sz="2000" b="1" kern="1200" dirty="0"/>
        </a:p>
      </dsp:txBody>
      <dsp:txXfrm>
        <a:off x="3319523" y="390430"/>
        <a:ext cx="2601592" cy="441043"/>
      </dsp:txXfrm>
    </dsp:sp>
    <dsp:sp modelId="{01E5F6D9-D20E-EF4A-B2B1-D97FC0A9DF82}">
      <dsp:nvSpPr>
        <dsp:cNvPr id="0" name=""/>
        <dsp:cNvSpPr/>
      </dsp:nvSpPr>
      <dsp:spPr>
        <a:xfrm>
          <a:off x="6097762" y="366571"/>
          <a:ext cx="1115757" cy="488761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Enabler</a:t>
          </a:r>
        </a:p>
      </dsp:txBody>
      <dsp:txXfrm>
        <a:off x="6121621" y="390430"/>
        <a:ext cx="1068039" cy="4410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06795-30C1-194F-AA78-120D14668C83}">
      <dsp:nvSpPr>
        <dsp:cNvPr id="0" name=""/>
        <dsp:cNvSpPr/>
      </dsp:nvSpPr>
      <dsp:spPr>
        <a:xfrm>
          <a:off x="1" y="0"/>
          <a:ext cx="7707082" cy="122190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E481C-CB6B-9E45-8B53-B9FAB466554E}">
      <dsp:nvSpPr>
        <dsp:cNvPr id="0" name=""/>
        <dsp:cNvSpPr/>
      </dsp:nvSpPr>
      <dsp:spPr>
        <a:xfrm>
          <a:off x="612987" y="366571"/>
          <a:ext cx="2480718" cy="488761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/>
            <a:t>Pelaksanaan</a:t>
          </a:r>
          <a:endParaRPr lang="en-US" sz="1600" b="1" i="0" kern="1200" dirty="0"/>
        </a:p>
      </dsp:txBody>
      <dsp:txXfrm>
        <a:off x="636846" y="390430"/>
        <a:ext cx="2433000" cy="441043"/>
      </dsp:txXfrm>
    </dsp:sp>
    <dsp:sp modelId="{200515E4-724A-FC48-8DF1-F5AEBC4A7A66}">
      <dsp:nvSpPr>
        <dsp:cNvPr id="0" name=""/>
        <dsp:cNvSpPr/>
      </dsp:nvSpPr>
      <dsp:spPr>
        <a:xfrm>
          <a:off x="3331165" y="366571"/>
          <a:ext cx="2480718" cy="488761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/>
            <a:t>Pengendalian</a:t>
          </a:r>
          <a:endParaRPr lang="en-US" sz="1600" b="1" i="0" kern="1200" dirty="0"/>
        </a:p>
      </dsp:txBody>
      <dsp:txXfrm>
        <a:off x="3355024" y="390430"/>
        <a:ext cx="2433000" cy="441043"/>
      </dsp:txXfrm>
    </dsp:sp>
    <dsp:sp modelId="{01E5F6D9-D20E-EF4A-B2B1-D97FC0A9DF82}">
      <dsp:nvSpPr>
        <dsp:cNvPr id="0" name=""/>
        <dsp:cNvSpPr/>
      </dsp:nvSpPr>
      <dsp:spPr>
        <a:xfrm>
          <a:off x="6049343" y="366571"/>
          <a:ext cx="1044754" cy="488761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 err="1"/>
            <a:t>Pelaporan</a:t>
          </a:r>
          <a:endParaRPr lang="en-US" sz="1600" b="1" i="0" kern="1200" dirty="0"/>
        </a:p>
      </dsp:txBody>
      <dsp:txXfrm>
        <a:off x="6073202" y="390430"/>
        <a:ext cx="997036" cy="4410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06795-30C1-194F-AA78-120D14668C83}">
      <dsp:nvSpPr>
        <dsp:cNvPr id="0" name=""/>
        <dsp:cNvSpPr/>
      </dsp:nvSpPr>
      <dsp:spPr>
        <a:xfrm>
          <a:off x="145238" y="0"/>
          <a:ext cx="7365904" cy="122190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E481C-CB6B-9E45-8B53-B9FAB466554E}">
      <dsp:nvSpPr>
        <dsp:cNvPr id="0" name=""/>
        <dsp:cNvSpPr/>
      </dsp:nvSpPr>
      <dsp:spPr>
        <a:xfrm>
          <a:off x="687499" y="366571"/>
          <a:ext cx="2480718" cy="488761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Audit </a:t>
          </a:r>
          <a:r>
            <a:rPr lang="en-US" sz="1600" b="1" kern="1200" dirty="0" err="1"/>
            <a:t>Perencanaan</a:t>
          </a:r>
          <a:endParaRPr lang="en-US" sz="1600" b="1" kern="1200" dirty="0"/>
        </a:p>
      </dsp:txBody>
      <dsp:txXfrm>
        <a:off x="711358" y="390430"/>
        <a:ext cx="2433000" cy="441043"/>
      </dsp:txXfrm>
    </dsp:sp>
    <dsp:sp modelId="{200515E4-724A-FC48-8DF1-F5AEBC4A7A66}">
      <dsp:nvSpPr>
        <dsp:cNvPr id="0" name=""/>
        <dsp:cNvSpPr/>
      </dsp:nvSpPr>
      <dsp:spPr>
        <a:xfrm>
          <a:off x="3331165" y="366571"/>
          <a:ext cx="2480718" cy="488761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Audit </a:t>
          </a:r>
          <a:r>
            <a:rPr lang="en-US" sz="1600" b="1" kern="1200" dirty="0" err="1"/>
            <a:t>Pelaksanaan</a:t>
          </a:r>
          <a:endParaRPr lang="en-US" sz="1600" b="1" kern="1200" dirty="0"/>
        </a:p>
      </dsp:txBody>
      <dsp:txXfrm>
        <a:off x="3355024" y="390430"/>
        <a:ext cx="2433000" cy="441043"/>
      </dsp:txXfrm>
    </dsp:sp>
    <dsp:sp modelId="{01E5F6D9-D20E-EF4A-B2B1-D97FC0A9DF82}">
      <dsp:nvSpPr>
        <dsp:cNvPr id="0" name=""/>
        <dsp:cNvSpPr/>
      </dsp:nvSpPr>
      <dsp:spPr>
        <a:xfrm>
          <a:off x="5974831" y="366571"/>
          <a:ext cx="1044754" cy="488761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Audit Post</a:t>
          </a:r>
        </a:p>
      </dsp:txBody>
      <dsp:txXfrm>
        <a:off x="5998690" y="390430"/>
        <a:ext cx="997036" cy="4410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E9347-1D17-D641-A265-6FC9CBB28032}">
      <dsp:nvSpPr>
        <dsp:cNvPr id="0" name=""/>
        <dsp:cNvSpPr/>
      </dsp:nvSpPr>
      <dsp:spPr>
        <a:xfrm>
          <a:off x="3543" y="894424"/>
          <a:ext cx="2069931" cy="945433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73DC0-B442-EE43-BE04-61EF8056B83E}">
      <dsp:nvSpPr>
        <dsp:cNvPr id="0" name=""/>
        <dsp:cNvSpPr/>
      </dsp:nvSpPr>
      <dsp:spPr>
        <a:xfrm>
          <a:off x="19352" y="1614126"/>
          <a:ext cx="2842450" cy="24698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Tujuan</a:t>
          </a:r>
          <a:endParaRPr lang="en-US" sz="24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Performance </a:t>
          </a:r>
          <a:r>
            <a:rPr lang="en-US" sz="1600" kern="1200" dirty="0" err="1"/>
            <a:t>Individu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Performance </a:t>
          </a:r>
          <a:r>
            <a:rPr lang="en-US" sz="1600" kern="1200" dirty="0" err="1"/>
            <a:t>Organisasi</a:t>
          </a:r>
          <a:endParaRPr lang="en-US" sz="1600" kern="1200" dirty="0"/>
        </a:p>
      </dsp:txBody>
      <dsp:txXfrm>
        <a:off x="91691" y="1686465"/>
        <a:ext cx="2697772" cy="2325171"/>
      </dsp:txXfrm>
    </dsp:sp>
    <dsp:sp modelId="{D1642895-4C76-324D-BDE8-58736E9FE6F7}">
      <dsp:nvSpPr>
        <dsp:cNvPr id="0" name=""/>
        <dsp:cNvSpPr/>
      </dsp:nvSpPr>
      <dsp:spPr>
        <a:xfrm rot="28834">
          <a:off x="2719938" y="1087220"/>
          <a:ext cx="646498" cy="5934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2719941" y="1205167"/>
        <a:ext cx="468457" cy="356082"/>
      </dsp:txXfrm>
    </dsp:sp>
    <dsp:sp modelId="{D416B3A1-8E04-CE41-AF89-47197DF259E6}">
      <dsp:nvSpPr>
        <dsp:cNvPr id="0" name=""/>
        <dsp:cNvSpPr/>
      </dsp:nvSpPr>
      <dsp:spPr>
        <a:xfrm>
          <a:off x="3920547" y="950502"/>
          <a:ext cx="2018681" cy="89855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D34DAD-5D3B-054B-B163-836B2B1BA1E3}">
      <dsp:nvSpPr>
        <dsp:cNvPr id="0" name=""/>
        <dsp:cNvSpPr/>
      </dsp:nvSpPr>
      <dsp:spPr>
        <a:xfrm>
          <a:off x="3819013" y="1602406"/>
          <a:ext cx="3045842" cy="24698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Pendekatan</a:t>
          </a:r>
          <a:endParaRPr lang="en-US" sz="24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Tujuan</a:t>
          </a:r>
          <a:r>
            <a:rPr lang="en-US" sz="1600" kern="1200" dirty="0"/>
            <a:t> </a:t>
          </a:r>
          <a:r>
            <a:rPr lang="en-US" sz="1600" kern="1200" dirty="0" err="1"/>
            <a:t>Organisasi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Activity Scope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Target Audience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Delivery Model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Governance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Branding &amp; Alliance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</dsp:txBody>
      <dsp:txXfrm>
        <a:off x="3891352" y="1674745"/>
        <a:ext cx="2901164" cy="2325171"/>
      </dsp:txXfrm>
    </dsp:sp>
    <dsp:sp modelId="{00A7A0D8-560A-1143-9A2A-802E405808C2}">
      <dsp:nvSpPr>
        <dsp:cNvPr id="0" name=""/>
        <dsp:cNvSpPr/>
      </dsp:nvSpPr>
      <dsp:spPr>
        <a:xfrm rot="21559582">
          <a:off x="6714635" y="1077501"/>
          <a:ext cx="775487" cy="5934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6714641" y="1197242"/>
        <a:ext cx="597446" cy="356082"/>
      </dsp:txXfrm>
    </dsp:sp>
    <dsp:sp modelId="{1D3FB516-843C-0E49-BCB6-E3C55449E35A}">
      <dsp:nvSpPr>
        <dsp:cNvPr id="0" name=""/>
        <dsp:cNvSpPr/>
      </dsp:nvSpPr>
      <dsp:spPr>
        <a:xfrm>
          <a:off x="8154753" y="846682"/>
          <a:ext cx="2015816" cy="100666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6C9DA5-956D-1C48-B37D-E9D94271FF3C}">
      <dsp:nvSpPr>
        <dsp:cNvPr id="0" name=""/>
        <dsp:cNvSpPr/>
      </dsp:nvSpPr>
      <dsp:spPr>
        <a:xfrm>
          <a:off x="7805320" y="1595997"/>
          <a:ext cx="3485327" cy="2599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Jenis</a:t>
          </a:r>
          <a:r>
            <a:rPr lang="en-US" sz="2400" b="1" kern="1200" dirty="0"/>
            <a:t> </a:t>
          </a:r>
          <a:r>
            <a:rPr lang="en-US" sz="2400" b="1" kern="1200" dirty="0" err="1"/>
            <a:t>Pembelajaran</a:t>
          </a:r>
          <a:endParaRPr lang="en-US" sz="24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u="sng" kern="1200" dirty="0"/>
            <a:t>Classical (10%):</a:t>
          </a:r>
          <a:r>
            <a:rPr lang="en-US" sz="1600" kern="1200" dirty="0"/>
            <a:t> self learning, structured training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u="sng" kern="1200" dirty="0"/>
            <a:t>Blended Learning (20%)</a:t>
          </a:r>
          <a:r>
            <a:rPr lang="en-US" sz="1600" kern="1200" dirty="0"/>
            <a:t>: Coaching, mentoring, feedback, comm. Practice.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u="sng" kern="1200" dirty="0"/>
            <a:t>Integrated Learning at Work (70%): </a:t>
          </a:r>
          <a:r>
            <a:rPr lang="en-US" sz="1600" kern="1200" dirty="0"/>
            <a:t>OJT, Internship, rotation, task force, action learning</a:t>
          </a:r>
        </a:p>
      </dsp:txBody>
      <dsp:txXfrm>
        <a:off x="7881459" y="1672136"/>
        <a:ext cx="3333049" cy="24473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F1660-E47B-4BF3-8478-FB3889F0FF35}">
      <dsp:nvSpPr>
        <dsp:cNvPr id="0" name=""/>
        <dsp:cNvSpPr/>
      </dsp:nvSpPr>
      <dsp:spPr>
        <a:xfrm>
          <a:off x="1574093" y="207554"/>
          <a:ext cx="3377568" cy="3377568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Teknis</a:t>
          </a:r>
        </a:p>
      </dsp:txBody>
      <dsp:txXfrm>
        <a:off x="3354153" y="923277"/>
        <a:ext cx="1206274" cy="1005228"/>
      </dsp:txXfrm>
    </dsp:sp>
    <dsp:sp modelId="{B3BCE3F5-C258-4114-8643-8DC7C4198249}">
      <dsp:nvSpPr>
        <dsp:cNvPr id="0" name=""/>
        <dsp:cNvSpPr/>
      </dsp:nvSpPr>
      <dsp:spPr>
        <a:xfrm>
          <a:off x="1691632" y="254416"/>
          <a:ext cx="3125838" cy="3330687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Administrasi</a:t>
          </a:r>
          <a:endParaRPr lang="en-US" sz="2500" kern="1200" dirty="0"/>
        </a:p>
      </dsp:txBody>
      <dsp:txXfrm>
        <a:off x="2435879" y="2415398"/>
        <a:ext cx="1674556" cy="872323"/>
      </dsp:txXfrm>
    </dsp:sp>
    <dsp:sp modelId="{11101EFD-16D8-4D04-9215-338E17F3B317}">
      <dsp:nvSpPr>
        <dsp:cNvPr id="0" name=""/>
        <dsp:cNvSpPr/>
      </dsp:nvSpPr>
      <dsp:spPr>
        <a:xfrm>
          <a:off x="1640900" y="280696"/>
          <a:ext cx="3166875" cy="3240000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Profesi</a:t>
          </a:r>
          <a:endParaRPr lang="en-US" sz="2500" kern="1200" dirty="0"/>
        </a:p>
      </dsp:txBody>
      <dsp:txXfrm>
        <a:off x="2007730" y="967267"/>
        <a:ext cx="1131027" cy="964285"/>
      </dsp:txXfrm>
    </dsp:sp>
    <dsp:sp modelId="{57753C18-AA87-4D49-89C1-1386661DA7CD}">
      <dsp:nvSpPr>
        <dsp:cNvPr id="0" name=""/>
        <dsp:cNvSpPr/>
      </dsp:nvSpPr>
      <dsp:spPr>
        <a:xfrm>
          <a:off x="1365285" y="-1532"/>
          <a:ext cx="3795743" cy="379574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F0D3E6-DFC8-4010-8825-ECEC74E7CC97}">
      <dsp:nvSpPr>
        <dsp:cNvPr id="0" name=""/>
        <dsp:cNvSpPr/>
      </dsp:nvSpPr>
      <dsp:spPr>
        <a:xfrm>
          <a:off x="1358021" y="21924"/>
          <a:ext cx="3795743" cy="379574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6866BB-F144-4585-8D33-0C4010D93230}">
      <dsp:nvSpPr>
        <dsp:cNvPr id="0" name=""/>
        <dsp:cNvSpPr/>
      </dsp:nvSpPr>
      <dsp:spPr>
        <a:xfrm>
          <a:off x="1327310" y="3557"/>
          <a:ext cx="3795743" cy="379574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bg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E789-D147-425C-B304-AF8B039F7600}" type="datetimeFigureOut">
              <a:rPr lang="en-US" smtClean="0"/>
              <a:t>2/14/22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3A241-E30D-4F52-A687-54A6B87C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5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13A241-E30D-4F52-A687-54A6B87C6CF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4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emf"/><Relationship Id="rId7" Type="http://schemas.openxmlformats.org/officeDocument/2006/relationships/image" Target="../media/image17.png"/><Relationship Id="rId12" Type="http://schemas.openxmlformats.org/officeDocument/2006/relationships/image" Target="../media/image10.sv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9.png"/><Relationship Id="rId5" Type="http://schemas.openxmlformats.org/officeDocument/2006/relationships/image" Target="../media/image15.emf"/><Relationship Id="rId10" Type="http://schemas.openxmlformats.org/officeDocument/2006/relationships/image" Target="../media/image20.svg"/><Relationship Id="rId4" Type="http://schemas.openxmlformats.org/officeDocument/2006/relationships/image" Target="../media/image14.emf"/><Relationship Id="rId9" Type="http://schemas.openxmlformats.org/officeDocument/2006/relationships/image" Target="../media/image1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5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openxmlformats.org/officeDocument/2006/relationships/image" Target="../media/image8.svg"/><Relationship Id="rId9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1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244743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463943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3084133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1060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rima Kas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5D89E77C-2182-4C6E-91D2-2F4589918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872A6A-7F83-42ED-8472-D807E09B989E}"/>
              </a:ext>
            </a:extLst>
          </p:cNvPr>
          <p:cNvSpPr txBox="1"/>
          <p:nvPr/>
        </p:nvSpPr>
        <p:spPr>
          <a:xfrm>
            <a:off x="593429" y="6033247"/>
            <a:ext cx="3667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PUSAT PEMBINAAN, PENDIDIKAN, DAN PELATIHAN PERENCANA</a:t>
            </a:r>
          </a:p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KEMENTERIAN PERENCANAAN PEMBANGUNAN NASIONAL/ </a:t>
            </a:r>
            <a:b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BADAN PERENCANAAN PEMBANGUNAN NASIONAL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3167A5E0-0133-4D93-B15F-6FF952BD9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4701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0953E3F-EAF2-41D5-8298-DB842976A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69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69960D6-2236-4E83-A36D-34EFA0A51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796" y="6033247"/>
            <a:ext cx="484139" cy="4841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DA4D3CA-40D9-405F-A787-28D99D1B65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8216" y="6121799"/>
            <a:ext cx="270368" cy="270368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9A0B94F-191F-4C10-9D2E-B4AE9F32249A}"/>
              </a:ext>
            </a:extLst>
          </p:cNvPr>
          <p:cNvSpPr txBox="1"/>
          <p:nvPr/>
        </p:nvSpPr>
        <p:spPr>
          <a:xfrm>
            <a:off x="9170018" y="5432580"/>
            <a:ext cx="25022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pusbindiklatren.bappenas.go.id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861393-6553-475A-9FAB-5D61A7B16A14}"/>
              </a:ext>
            </a:extLst>
          </p:cNvPr>
          <p:cNvSpPr txBox="1"/>
          <p:nvPr/>
        </p:nvSpPr>
        <p:spPr>
          <a:xfrm>
            <a:off x="9454298" y="5793836"/>
            <a:ext cx="2507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Bappenas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5C0FF05-CC0D-4376-8BFD-099203B1FF9C}"/>
              </a:ext>
            </a:extLst>
          </p:cNvPr>
          <p:cNvSpPr txBox="1"/>
          <p:nvPr/>
        </p:nvSpPr>
        <p:spPr>
          <a:xfrm>
            <a:off x="9453715" y="6136817"/>
            <a:ext cx="13079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@pusbindiklatren</a:t>
            </a:r>
          </a:p>
        </p:txBody>
      </p:sp>
      <p:grpSp>
        <p:nvGrpSpPr>
          <p:cNvPr id="57" name="Google Shape;5480;p72">
            <a:extLst>
              <a:ext uri="{FF2B5EF4-FFF2-40B4-BE49-F238E27FC236}">
                <a16:creationId xmlns:a16="http://schemas.microsoft.com/office/drawing/2014/main" id="{8163475E-01C6-4D6B-97D4-BC1A6ACAC066}"/>
              </a:ext>
            </a:extLst>
          </p:cNvPr>
          <p:cNvGrpSpPr/>
          <p:nvPr/>
        </p:nvGrpSpPr>
        <p:grpSpPr>
          <a:xfrm>
            <a:off x="5020625" y="5432758"/>
            <a:ext cx="276046" cy="314082"/>
            <a:chOff x="1529350" y="258825"/>
            <a:chExt cx="423475" cy="481825"/>
          </a:xfrm>
          <a:solidFill>
            <a:schemeClr val="accent1">
              <a:lumMod val="50000"/>
            </a:schemeClr>
          </a:solidFill>
        </p:grpSpPr>
        <p:sp>
          <p:nvSpPr>
            <p:cNvPr id="58" name="Google Shape;5481;p72">
              <a:extLst>
                <a:ext uri="{FF2B5EF4-FFF2-40B4-BE49-F238E27FC236}">
                  <a16:creationId xmlns:a16="http://schemas.microsoft.com/office/drawing/2014/main" id="{730E7D49-BC84-4CFF-B2A6-BFF7849A88A2}"/>
                </a:ext>
              </a:extLst>
            </p:cNvPr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59" name="Google Shape;5482;p72">
              <a:extLst>
                <a:ext uri="{FF2B5EF4-FFF2-40B4-BE49-F238E27FC236}">
                  <a16:creationId xmlns:a16="http://schemas.microsoft.com/office/drawing/2014/main" id="{7D47C482-10AC-45CF-9F76-C93BD724CFE6}"/>
                </a:ext>
              </a:extLst>
            </p:cNvPr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0" name="Google Shape;5553;p72">
            <a:extLst>
              <a:ext uri="{FF2B5EF4-FFF2-40B4-BE49-F238E27FC236}">
                <a16:creationId xmlns:a16="http://schemas.microsoft.com/office/drawing/2014/main" id="{66F21A29-2D31-432E-A8CF-CAD7868C9BD9}"/>
              </a:ext>
            </a:extLst>
          </p:cNvPr>
          <p:cNvGrpSpPr/>
          <p:nvPr/>
        </p:nvGrpSpPr>
        <p:grpSpPr>
          <a:xfrm>
            <a:off x="5037605" y="6187968"/>
            <a:ext cx="244584" cy="278269"/>
            <a:chOff x="6264525" y="842250"/>
            <a:chExt cx="423500" cy="481825"/>
          </a:xfrm>
          <a:solidFill>
            <a:schemeClr val="accent1">
              <a:lumMod val="50000"/>
            </a:schemeClr>
          </a:solidFill>
        </p:grpSpPr>
        <p:sp>
          <p:nvSpPr>
            <p:cNvPr id="61" name="Google Shape;5554;p72">
              <a:extLst>
                <a:ext uri="{FF2B5EF4-FFF2-40B4-BE49-F238E27FC236}">
                  <a16:creationId xmlns:a16="http://schemas.microsoft.com/office/drawing/2014/main" id="{55F7C12A-828E-4855-A785-E63B08F94181}"/>
                </a:ext>
              </a:extLst>
            </p:cNvPr>
            <p:cNvSpPr/>
            <p:nvPr/>
          </p:nvSpPr>
          <p:spPr>
            <a:xfrm>
              <a:off x="6264525" y="1033450"/>
              <a:ext cx="135300" cy="266450"/>
            </a:xfrm>
            <a:custGeom>
              <a:avLst/>
              <a:gdLst/>
              <a:ahLst/>
              <a:cxnLst/>
              <a:rect l="l" t="t" r="r" b="b"/>
              <a:pathLst>
                <a:path w="5412" h="10658" extrusionOk="0">
                  <a:moveTo>
                    <a:pt x="1" y="1"/>
                  </a:moveTo>
                  <a:lnTo>
                    <a:pt x="1" y="9932"/>
                  </a:lnTo>
                  <a:cubicBezTo>
                    <a:pt x="1" y="10182"/>
                    <a:pt x="61" y="10429"/>
                    <a:pt x="169" y="10658"/>
                  </a:cubicBezTo>
                  <a:lnTo>
                    <a:pt x="5412" y="541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2" name="Google Shape;5555;p72">
              <a:extLst>
                <a:ext uri="{FF2B5EF4-FFF2-40B4-BE49-F238E27FC236}">
                  <a16:creationId xmlns:a16="http://schemas.microsoft.com/office/drawing/2014/main" id="{C3A155E2-2064-40D0-B35E-86B0FC3CD6C9}"/>
                </a:ext>
              </a:extLst>
            </p:cNvPr>
            <p:cNvSpPr/>
            <p:nvPr/>
          </p:nvSpPr>
          <p:spPr>
            <a:xfrm>
              <a:off x="6552700" y="1033450"/>
              <a:ext cx="135325" cy="266450"/>
            </a:xfrm>
            <a:custGeom>
              <a:avLst/>
              <a:gdLst/>
              <a:ahLst/>
              <a:cxnLst/>
              <a:rect l="l" t="t" r="r" b="b"/>
              <a:pathLst>
                <a:path w="5413" h="10658" extrusionOk="0">
                  <a:moveTo>
                    <a:pt x="5412" y="1"/>
                  </a:moveTo>
                  <a:lnTo>
                    <a:pt x="1" y="5415"/>
                  </a:lnTo>
                  <a:lnTo>
                    <a:pt x="5243" y="10658"/>
                  </a:lnTo>
                  <a:cubicBezTo>
                    <a:pt x="5352" y="10429"/>
                    <a:pt x="5412" y="10182"/>
                    <a:pt x="5412" y="9932"/>
                  </a:cubicBezTo>
                  <a:lnTo>
                    <a:pt x="54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3" name="Google Shape;5556;p72">
              <a:extLst>
                <a:ext uri="{FF2B5EF4-FFF2-40B4-BE49-F238E27FC236}">
                  <a16:creationId xmlns:a16="http://schemas.microsoft.com/office/drawing/2014/main" id="{5F7C1C3F-B4E8-4DFD-9D47-3B7083DAD3E6}"/>
                </a:ext>
              </a:extLst>
            </p:cNvPr>
            <p:cNvSpPr/>
            <p:nvPr/>
          </p:nvSpPr>
          <p:spPr>
            <a:xfrm>
              <a:off x="6462150" y="985275"/>
              <a:ext cx="28025" cy="28250"/>
            </a:xfrm>
            <a:custGeom>
              <a:avLst/>
              <a:gdLst/>
              <a:ahLst/>
              <a:cxnLst/>
              <a:rect l="l" t="t" r="r" b="b"/>
              <a:pathLst>
                <a:path w="1121" h="1130" extrusionOk="0">
                  <a:moveTo>
                    <a:pt x="566" y="1"/>
                  </a:moveTo>
                  <a:cubicBezTo>
                    <a:pt x="253" y="1"/>
                    <a:pt x="0" y="254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955" y="1130"/>
                    <a:pt x="1060" y="862"/>
                    <a:pt x="1120" y="528"/>
                  </a:cubicBezTo>
                  <a:cubicBezTo>
                    <a:pt x="1102" y="233"/>
                    <a:pt x="862" y="4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4" name="Google Shape;5557;p72">
              <a:extLst>
                <a:ext uri="{FF2B5EF4-FFF2-40B4-BE49-F238E27FC236}">
                  <a16:creationId xmlns:a16="http://schemas.microsoft.com/office/drawing/2014/main" id="{EE63E2F8-7FB7-4ED8-A655-FDC931CA4543}"/>
                </a:ext>
              </a:extLst>
            </p:cNvPr>
            <p:cNvSpPr/>
            <p:nvPr/>
          </p:nvSpPr>
          <p:spPr>
            <a:xfrm>
              <a:off x="6288775" y="1182900"/>
              <a:ext cx="375075" cy="141175"/>
            </a:xfrm>
            <a:custGeom>
              <a:avLst/>
              <a:gdLst/>
              <a:ahLst/>
              <a:cxnLst/>
              <a:rect l="l" t="t" r="r" b="b"/>
              <a:pathLst>
                <a:path w="15003" h="5647" extrusionOk="0">
                  <a:moveTo>
                    <a:pt x="5475" y="0"/>
                  </a:moveTo>
                  <a:lnTo>
                    <a:pt x="0" y="5478"/>
                  </a:lnTo>
                  <a:cubicBezTo>
                    <a:pt x="226" y="5586"/>
                    <a:pt x="473" y="5646"/>
                    <a:pt x="726" y="5646"/>
                  </a:cubicBezTo>
                  <a:lnTo>
                    <a:pt x="14277" y="5646"/>
                  </a:lnTo>
                  <a:cubicBezTo>
                    <a:pt x="14527" y="5646"/>
                    <a:pt x="14774" y="5586"/>
                    <a:pt x="15002" y="5478"/>
                  </a:cubicBezTo>
                  <a:lnTo>
                    <a:pt x="95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5" name="Google Shape;5558;p72">
              <a:extLst>
                <a:ext uri="{FF2B5EF4-FFF2-40B4-BE49-F238E27FC236}">
                  <a16:creationId xmlns:a16="http://schemas.microsoft.com/office/drawing/2014/main" id="{96BAC3A7-EB22-4F5B-9AFC-D366847675A3}"/>
                </a:ext>
              </a:extLst>
            </p:cNvPr>
            <p:cNvSpPr/>
            <p:nvPr/>
          </p:nvSpPr>
          <p:spPr>
            <a:xfrm>
              <a:off x="6278675" y="965325"/>
              <a:ext cx="42350" cy="84725"/>
            </a:xfrm>
            <a:custGeom>
              <a:avLst/>
              <a:gdLst/>
              <a:ahLst/>
              <a:cxnLst/>
              <a:rect l="l" t="t" r="r" b="b"/>
              <a:pathLst>
                <a:path w="1694" h="3389" extrusionOk="0">
                  <a:moveTo>
                    <a:pt x="1693" y="1"/>
                  </a:moveTo>
                  <a:lnTo>
                    <a:pt x="1" y="1693"/>
                  </a:lnTo>
                  <a:lnTo>
                    <a:pt x="1693" y="3388"/>
                  </a:lnTo>
                  <a:lnTo>
                    <a:pt x="16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6" name="Google Shape;5559;p72">
              <a:extLst>
                <a:ext uri="{FF2B5EF4-FFF2-40B4-BE49-F238E27FC236}">
                  <a16:creationId xmlns:a16="http://schemas.microsoft.com/office/drawing/2014/main" id="{9AED08A1-1DBE-43D9-8A04-EA24043F8C7E}"/>
                </a:ext>
              </a:extLst>
            </p:cNvPr>
            <p:cNvSpPr/>
            <p:nvPr/>
          </p:nvSpPr>
          <p:spPr>
            <a:xfrm>
              <a:off x="6631525" y="965325"/>
              <a:ext cx="42400" cy="84725"/>
            </a:xfrm>
            <a:custGeom>
              <a:avLst/>
              <a:gdLst/>
              <a:ahLst/>
              <a:cxnLst/>
              <a:rect l="l" t="t" r="r" b="b"/>
              <a:pathLst>
                <a:path w="1696" h="3389" extrusionOk="0">
                  <a:moveTo>
                    <a:pt x="1" y="1"/>
                  </a:moveTo>
                  <a:lnTo>
                    <a:pt x="1" y="3388"/>
                  </a:lnTo>
                  <a:lnTo>
                    <a:pt x="1696" y="169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7" name="Google Shape;5560;p72">
              <a:extLst>
                <a:ext uri="{FF2B5EF4-FFF2-40B4-BE49-F238E27FC236}">
                  <a16:creationId xmlns:a16="http://schemas.microsoft.com/office/drawing/2014/main" id="{7EB92C3D-0D3E-46CE-8BBE-EB294CE939C7}"/>
                </a:ext>
              </a:extLst>
            </p:cNvPr>
            <p:cNvSpPr/>
            <p:nvPr/>
          </p:nvSpPr>
          <p:spPr>
            <a:xfrm>
              <a:off x="6349225" y="842250"/>
              <a:ext cx="254100" cy="312425"/>
            </a:xfrm>
            <a:custGeom>
              <a:avLst/>
              <a:gdLst/>
              <a:ahLst/>
              <a:cxnLst/>
              <a:rect l="l" t="t" r="r" b="b"/>
              <a:pathLst>
                <a:path w="10164" h="12497" extrusionOk="0">
                  <a:moveTo>
                    <a:pt x="5081" y="2333"/>
                  </a:moveTo>
                  <a:cubicBezTo>
                    <a:pt x="5779" y="2333"/>
                    <a:pt x="6477" y="2518"/>
                    <a:pt x="7098" y="2885"/>
                  </a:cubicBezTo>
                  <a:cubicBezTo>
                    <a:pt x="8299" y="3596"/>
                    <a:pt x="9034" y="4891"/>
                    <a:pt x="9034" y="6288"/>
                  </a:cubicBezTo>
                  <a:cubicBezTo>
                    <a:pt x="9034" y="7293"/>
                    <a:pt x="8207" y="7981"/>
                    <a:pt x="7335" y="7981"/>
                  </a:cubicBezTo>
                  <a:cubicBezTo>
                    <a:pt x="6947" y="7981"/>
                    <a:pt x="6550" y="7845"/>
                    <a:pt x="6213" y="7540"/>
                  </a:cubicBezTo>
                  <a:cubicBezTo>
                    <a:pt x="5894" y="7824"/>
                    <a:pt x="5492" y="7968"/>
                    <a:pt x="5089" y="7968"/>
                  </a:cubicBezTo>
                  <a:cubicBezTo>
                    <a:pt x="4739" y="7968"/>
                    <a:pt x="4388" y="7860"/>
                    <a:pt x="4090" y="7640"/>
                  </a:cubicBezTo>
                  <a:cubicBezTo>
                    <a:pt x="3448" y="7170"/>
                    <a:pt x="3222" y="6315"/>
                    <a:pt x="3551" y="5589"/>
                  </a:cubicBezTo>
                  <a:cubicBezTo>
                    <a:pt x="3826" y="4973"/>
                    <a:pt x="4435" y="4593"/>
                    <a:pt x="5087" y="4593"/>
                  </a:cubicBezTo>
                  <a:cubicBezTo>
                    <a:pt x="5205" y="4593"/>
                    <a:pt x="5325" y="4606"/>
                    <a:pt x="5445" y="4632"/>
                  </a:cubicBezTo>
                  <a:cubicBezTo>
                    <a:pt x="6225" y="4800"/>
                    <a:pt x="6779" y="5490"/>
                    <a:pt x="6776" y="6288"/>
                  </a:cubicBezTo>
                  <a:cubicBezTo>
                    <a:pt x="6776" y="6660"/>
                    <a:pt x="7058" y="6846"/>
                    <a:pt x="7340" y="6846"/>
                  </a:cubicBezTo>
                  <a:cubicBezTo>
                    <a:pt x="7623" y="6846"/>
                    <a:pt x="7905" y="6660"/>
                    <a:pt x="7905" y="6288"/>
                  </a:cubicBezTo>
                  <a:cubicBezTo>
                    <a:pt x="7905" y="5288"/>
                    <a:pt x="7378" y="4367"/>
                    <a:pt x="6520" y="3858"/>
                  </a:cubicBezTo>
                  <a:cubicBezTo>
                    <a:pt x="6076" y="3595"/>
                    <a:pt x="5578" y="3463"/>
                    <a:pt x="5080" y="3463"/>
                  </a:cubicBezTo>
                  <a:cubicBezTo>
                    <a:pt x="4614" y="3463"/>
                    <a:pt x="4147" y="3578"/>
                    <a:pt x="3725" y="3810"/>
                  </a:cubicBezTo>
                  <a:cubicBezTo>
                    <a:pt x="2849" y="4288"/>
                    <a:pt x="2295" y="5195"/>
                    <a:pt x="2262" y="6191"/>
                  </a:cubicBezTo>
                  <a:cubicBezTo>
                    <a:pt x="2226" y="7188"/>
                    <a:pt x="2723" y="8128"/>
                    <a:pt x="3563" y="8667"/>
                  </a:cubicBezTo>
                  <a:cubicBezTo>
                    <a:pt x="4023" y="8960"/>
                    <a:pt x="4541" y="9107"/>
                    <a:pt x="5077" y="9107"/>
                  </a:cubicBezTo>
                  <a:cubicBezTo>
                    <a:pt x="5519" y="9107"/>
                    <a:pt x="5973" y="9007"/>
                    <a:pt x="6414" y="8805"/>
                  </a:cubicBezTo>
                  <a:cubicBezTo>
                    <a:pt x="6502" y="8765"/>
                    <a:pt x="6585" y="8746"/>
                    <a:pt x="6664" y="8746"/>
                  </a:cubicBezTo>
                  <a:cubicBezTo>
                    <a:pt x="7191" y="8746"/>
                    <a:pt x="7476" y="9559"/>
                    <a:pt x="6884" y="9832"/>
                  </a:cubicBezTo>
                  <a:cubicBezTo>
                    <a:pt x="6300" y="10100"/>
                    <a:pt x="5685" y="10239"/>
                    <a:pt x="5077" y="10239"/>
                  </a:cubicBezTo>
                  <a:cubicBezTo>
                    <a:pt x="4340" y="10239"/>
                    <a:pt x="3611" y="10036"/>
                    <a:pt x="2954" y="9615"/>
                  </a:cubicBezTo>
                  <a:cubicBezTo>
                    <a:pt x="1777" y="8865"/>
                    <a:pt x="1084" y="7546"/>
                    <a:pt x="1133" y="6152"/>
                  </a:cubicBezTo>
                  <a:cubicBezTo>
                    <a:pt x="1178" y="4755"/>
                    <a:pt x="1958" y="3490"/>
                    <a:pt x="3183" y="2819"/>
                  </a:cubicBezTo>
                  <a:cubicBezTo>
                    <a:pt x="3775" y="2494"/>
                    <a:pt x="4429" y="2333"/>
                    <a:pt x="5081" y="2333"/>
                  </a:cubicBezTo>
                  <a:close/>
                  <a:moveTo>
                    <a:pt x="618" y="0"/>
                  </a:moveTo>
                  <a:cubicBezTo>
                    <a:pt x="277" y="0"/>
                    <a:pt x="0" y="277"/>
                    <a:pt x="0" y="618"/>
                  </a:cubicBezTo>
                  <a:lnTo>
                    <a:pt x="0" y="9441"/>
                  </a:lnTo>
                  <a:lnTo>
                    <a:pt x="3057" y="12497"/>
                  </a:lnTo>
                  <a:lnTo>
                    <a:pt x="7107" y="12497"/>
                  </a:lnTo>
                  <a:lnTo>
                    <a:pt x="10163" y="9441"/>
                  </a:lnTo>
                  <a:lnTo>
                    <a:pt x="10163" y="723"/>
                  </a:lnTo>
                  <a:cubicBezTo>
                    <a:pt x="10163" y="326"/>
                    <a:pt x="9838" y="0"/>
                    <a:pt x="9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8" name="Google Shape;5569;p72">
            <a:extLst>
              <a:ext uri="{FF2B5EF4-FFF2-40B4-BE49-F238E27FC236}">
                <a16:creationId xmlns:a16="http://schemas.microsoft.com/office/drawing/2014/main" id="{C1755DCD-8945-4701-B6C8-A10E53233F02}"/>
              </a:ext>
            </a:extLst>
          </p:cNvPr>
          <p:cNvGrpSpPr/>
          <p:nvPr/>
        </p:nvGrpSpPr>
        <p:grpSpPr>
          <a:xfrm flipH="1">
            <a:off x="5057422" y="5850538"/>
            <a:ext cx="255420" cy="245964"/>
            <a:chOff x="2071000" y="1435025"/>
            <a:chExt cx="500400" cy="481875"/>
          </a:xfrm>
          <a:solidFill>
            <a:schemeClr val="accent1">
              <a:lumMod val="50000"/>
            </a:schemeClr>
          </a:solidFill>
        </p:grpSpPr>
        <p:sp>
          <p:nvSpPr>
            <p:cNvPr id="69" name="Google Shape;5570;p72">
              <a:extLst>
                <a:ext uri="{FF2B5EF4-FFF2-40B4-BE49-F238E27FC236}">
                  <a16:creationId xmlns:a16="http://schemas.microsoft.com/office/drawing/2014/main" id="{3E874817-9421-46CF-93A5-FD220795454A}"/>
                </a:ext>
              </a:extLst>
            </p:cNvPr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0" name="Google Shape;5571;p72">
              <a:extLst>
                <a:ext uri="{FF2B5EF4-FFF2-40B4-BE49-F238E27FC236}">
                  <a16:creationId xmlns:a16="http://schemas.microsoft.com/office/drawing/2014/main" id="{D97D4F7F-E698-4288-9DFD-4C219DDA1100}"/>
                </a:ext>
              </a:extLst>
            </p:cNvPr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1" name="Google Shape;5572;p72">
              <a:extLst>
                <a:ext uri="{FF2B5EF4-FFF2-40B4-BE49-F238E27FC236}">
                  <a16:creationId xmlns:a16="http://schemas.microsoft.com/office/drawing/2014/main" id="{B63EEDB0-9163-45E2-A714-09FE6EE97B48}"/>
                </a:ext>
              </a:extLst>
            </p:cNvPr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7623DA6-CC0D-49D4-9EB9-D55ABAF3E654}"/>
              </a:ext>
            </a:extLst>
          </p:cNvPr>
          <p:cNvSpPr txBox="1"/>
          <p:nvPr/>
        </p:nvSpPr>
        <p:spPr>
          <a:xfrm>
            <a:off x="5452841" y="5466689"/>
            <a:ext cx="3221852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Jalan Proklamasi 70, Jakarta Pusat 10320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CE6FC8E-A9AD-45DF-99B3-594340B83595}"/>
              </a:ext>
            </a:extLst>
          </p:cNvPr>
          <p:cNvSpPr txBox="1"/>
          <p:nvPr/>
        </p:nvSpPr>
        <p:spPr>
          <a:xfrm>
            <a:off x="5452841" y="5850410"/>
            <a:ext cx="2331564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021-319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28280</a:t>
            </a:r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, 31928285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6DD9608-1C43-4FAE-8EAA-5C83EE5195D4}"/>
              </a:ext>
            </a:extLst>
          </p:cNvPr>
          <p:cNvSpPr txBox="1"/>
          <p:nvPr/>
        </p:nvSpPr>
        <p:spPr>
          <a:xfrm>
            <a:off x="5452841" y="6203992"/>
            <a:ext cx="2684949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pusbindiklatren@bappenas.go.id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48BED6D3-9863-485A-8074-3669E7126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577" y="5344929"/>
            <a:ext cx="3331126" cy="52746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4E280EA-846A-48C9-B055-C8C6E0E68D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20059" y="2389913"/>
            <a:ext cx="5151881" cy="152154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C1398ADD-21D1-4EF7-AD21-CBD39D7316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52841" y="761369"/>
            <a:ext cx="1280578" cy="1657089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90673536-836E-48FD-8DFC-47AEA964AEBA}"/>
              </a:ext>
            </a:extLst>
          </p:cNvPr>
          <p:cNvGrpSpPr/>
          <p:nvPr/>
        </p:nvGrpSpPr>
        <p:grpSpPr>
          <a:xfrm>
            <a:off x="0" y="4278437"/>
            <a:ext cx="12192000" cy="847460"/>
            <a:chOff x="0" y="1801161"/>
            <a:chExt cx="12192000" cy="84746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2EA1A763-73DD-4BAF-931A-AB4D2B7A6E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3BA54FB5-5310-4E86-9AA0-F9254C7C51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1394FEDF-9DF9-460D-AAEF-FFB22A03AF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F0059EF-3A0C-4010-8E08-932D4394D5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6825" y="5427663"/>
            <a:ext cx="287338" cy="287337"/>
            <a:chOff x="5598" y="3419"/>
            <a:chExt cx="181" cy="18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F3100FDF-1556-4E02-88E4-F1F66A4671FC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5598" y="3419"/>
              <a:ext cx="181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35703FF-940F-443E-9281-6805618885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070C437-A552-4575-8566-6092BD66E4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EE0406D-A706-489C-9300-86811C57E1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8" y="3506"/>
              <a:ext cx="41" cy="47"/>
            </a:xfrm>
            <a:custGeom>
              <a:avLst/>
              <a:gdLst>
                <a:gd name="T0" fmla="*/ 37 w 41"/>
                <a:gd name="T1" fmla="*/ 20 h 47"/>
                <a:gd name="T2" fmla="*/ 37 w 41"/>
                <a:gd name="T3" fmla="*/ 20 h 47"/>
                <a:gd name="T4" fmla="*/ 37 w 41"/>
                <a:gd name="T5" fmla="*/ 20 h 47"/>
                <a:gd name="T6" fmla="*/ 31 w 41"/>
                <a:gd name="T7" fmla="*/ 17 h 47"/>
                <a:gd name="T8" fmla="*/ 27 w 41"/>
                <a:gd name="T9" fmla="*/ 14 h 47"/>
                <a:gd name="T10" fmla="*/ 17 w 41"/>
                <a:gd name="T11" fmla="*/ 10 h 47"/>
                <a:gd name="T12" fmla="*/ 11 w 41"/>
                <a:gd name="T13" fmla="*/ 7 h 47"/>
                <a:gd name="T14" fmla="*/ 0 w 41"/>
                <a:gd name="T15" fmla="*/ 0 h 47"/>
                <a:gd name="T16" fmla="*/ 4 w 41"/>
                <a:gd name="T17" fmla="*/ 10 h 47"/>
                <a:gd name="T18" fmla="*/ 4 w 41"/>
                <a:gd name="T19" fmla="*/ 14 h 47"/>
                <a:gd name="T20" fmla="*/ 7 w 41"/>
                <a:gd name="T21" fmla="*/ 27 h 47"/>
                <a:gd name="T22" fmla="*/ 7 w 41"/>
                <a:gd name="T23" fmla="*/ 30 h 47"/>
                <a:gd name="T24" fmla="*/ 14 w 41"/>
                <a:gd name="T25" fmla="*/ 47 h 47"/>
                <a:gd name="T26" fmla="*/ 17 w 41"/>
                <a:gd name="T27" fmla="*/ 40 h 47"/>
                <a:gd name="T28" fmla="*/ 21 w 41"/>
                <a:gd name="T29" fmla="*/ 34 h 47"/>
                <a:gd name="T30" fmla="*/ 34 w 41"/>
                <a:gd name="T31" fmla="*/ 47 h 47"/>
                <a:gd name="T32" fmla="*/ 41 w 41"/>
                <a:gd name="T33" fmla="*/ 44 h 47"/>
                <a:gd name="T34" fmla="*/ 31 w 41"/>
                <a:gd name="T35" fmla="*/ 30 h 47"/>
                <a:gd name="T36" fmla="*/ 27 w 41"/>
                <a:gd name="T37" fmla="*/ 30 h 47"/>
                <a:gd name="T38" fmla="*/ 41 w 41"/>
                <a:gd name="T39" fmla="*/ 24 h 47"/>
                <a:gd name="T40" fmla="*/ 37 w 41"/>
                <a:gd name="T41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7">
                  <a:moveTo>
                    <a:pt x="37" y="20"/>
                  </a:moveTo>
                  <a:lnTo>
                    <a:pt x="37" y="20"/>
                  </a:lnTo>
                  <a:lnTo>
                    <a:pt x="37" y="20"/>
                  </a:lnTo>
                  <a:lnTo>
                    <a:pt x="31" y="17"/>
                  </a:lnTo>
                  <a:lnTo>
                    <a:pt x="27" y="14"/>
                  </a:lnTo>
                  <a:lnTo>
                    <a:pt x="17" y="10"/>
                  </a:lnTo>
                  <a:lnTo>
                    <a:pt x="11" y="7"/>
                  </a:lnTo>
                  <a:lnTo>
                    <a:pt x="0" y="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7" y="27"/>
                  </a:lnTo>
                  <a:lnTo>
                    <a:pt x="7" y="30"/>
                  </a:lnTo>
                  <a:lnTo>
                    <a:pt x="14" y="47"/>
                  </a:lnTo>
                  <a:lnTo>
                    <a:pt x="17" y="40"/>
                  </a:lnTo>
                  <a:lnTo>
                    <a:pt x="21" y="34"/>
                  </a:lnTo>
                  <a:lnTo>
                    <a:pt x="34" y="47"/>
                  </a:lnTo>
                  <a:lnTo>
                    <a:pt x="41" y="44"/>
                  </a:lnTo>
                  <a:lnTo>
                    <a:pt x="31" y="30"/>
                  </a:lnTo>
                  <a:lnTo>
                    <a:pt x="27" y="30"/>
                  </a:lnTo>
                  <a:lnTo>
                    <a:pt x="41" y="24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B6D1BC-28CE-4676-99E6-9DDABA7ED5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45" y="3463"/>
              <a:ext cx="87" cy="87"/>
            </a:xfrm>
            <a:custGeom>
              <a:avLst/>
              <a:gdLst>
                <a:gd name="T0" fmla="*/ 13 w 26"/>
                <a:gd name="T1" fmla="*/ 24 h 26"/>
                <a:gd name="T2" fmla="*/ 11 w 26"/>
                <a:gd name="T3" fmla="*/ 21 h 26"/>
                <a:gd name="T4" fmla="*/ 10 w 26"/>
                <a:gd name="T5" fmla="*/ 18 h 26"/>
                <a:gd name="T6" fmla="*/ 13 w 26"/>
                <a:gd name="T7" fmla="*/ 18 h 26"/>
                <a:gd name="T8" fmla="*/ 12 w 26"/>
                <a:gd name="T9" fmla="*/ 16 h 26"/>
                <a:gd name="T10" fmla="*/ 10 w 26"/>
                <a:gd name="T11" fmla="*/ 16 h 26"/>
                <a:gd name="T12" fmla="*/ 10 w 26"/>
                <a:gd name="T13" fmla="*/ 13 h 26"/>
                <a:gd name="T14" fmla="*/ 10 w 26"/>
                <a:gd name="T15" fmla="*/ 10 h 26"/>
                <a:gd name="T16" fmla="*/ 16 w 26"/>
                <a:gd name="T17" fmla="*/ 10 h 26"/>
                <a:gd name="T18" fmla="*/ 16 w 26"/>
                <a:gd name="T19" fmla="*/ 13 h 26"/>
                <a:gd name="T20" fmla="*/ 16 w 26"/>
                <a:gd name="T21" fmla="*/ 13 h 26"/>
                <a:gd name="T22" fmla="*/ 18 w 26"/>
                <a:gd name="T23" fmla="*/ 14 h 26"/>
                <a:gd name="T24" fmla="*/ 18 w 26"/>
                <a:gd name="T25" fmla="*/ 13 h 26"/>
                <a:gd name="T26" fmla="*/ 18 w 26"/>
                <a:gd name="T27" fmla="*/ 10 h 26"/>
                <a:gd name="T28" fmla="*/ 23 w 26"/>
                <a:gd name="T29" fmla="*/ 10 h 26"/>
                <a:gd name="T30" fmla="*/ 24 w 26"/>
                <a:gd name="T31" fmla="*/ 13 h 26"/>
                <a:gd name="T32" fmla="*/ 23 w 26"/>
                <a:gd name="T33" fmla="*/ 16 h 26"/>
                <a:gd name="T34" fmla="*/ 21 w 26"/>
                <a:gd name="T35" fmla="*/ 16 h 26"/>
                <a:gd name="T36" fmla="*/ 25 w 26"/>
                <a:gd name="T37" fmla="*/ 18 h 26"/>
                <a:gd name="T38" fmla="*/ 25 w 26"/>
                <a:gd name="T39" fmla="*/ 17 h 26"/>
                <a:gd name="T40" fmla="*/ 25 w 26"/>
                <a:gd name="T41" fmla="*/ 17 h 26"/>
                <a:gd name="T42" fmla="*/ 26 w 26"/>
                <a:gd name="T43" fmla="*/ 13 h 26"/>
                <a:gd name="T44" fmla="*/ 25 w 26"/>
                <a:gd name="T45" fmla="*/ 9 h 26"/>
                <a:gd name="T46" fmla="*/ 25 w 26"/>
                <a:gd name="T47" fmla="*/ 9 h 26"/>
                <a:gd name="T48" fmla="*/ 13 w 26"/>
                <a:gd name="T49" fmla="*/ 0 h 26"/>
                <a:gd name="T50" fmla="*/ 0 w 26"/>
                <a:gd name="T51" fmla="*/ 9 h 26"/>
                <a:gd name="T52" fmla="*/ 0 w 26"/>
                <a:gd name="T53" fmla="*/ 9 h 26"/>
                <a:gd name="T54" fmla="*/ 0 w 26"/>
                <a:gd name="T55" fmla="*/ 13 h 26"/>
                <a:gd name="T56" fmla="*/ 0 w 26"/>
                <a:gd name="T57" fmla="*/ 17 h 26"/>
                <a:gd name="T58" fmla="*/ 0 w 26"/>
                <a:gd name="T59" fmla="*/ 17 h 26"/>
                <a:gd name="T60" fmla="*/ 13 w 26"/>
                <a:gd name="T61" fmla="*/ 26 h 26"/>
                <a:gd name="T62" fmla="*/ 15 w 26"/>
                <a:gd name="T63" fmla="*/ 26 h 26"/>
                <a:gd name="T64" fmla="*/ 14 w 26"/>
                <a:gd name="T65" fmla="*/ 23 h 26"/>
                <a:gd name="T66" fmla="*/ 13 w 26"/>
                <a:gd name="T67" fmla="*/ 24 h 26"/>
                <a:gd name="T68" fmla="*/ 23 w 26"/>
                <a:gd name="T69" fmla="*/ 8 h 26"/>
                <a:gd name="T70" fmla="*/ 17 w 26"/>
                <a:gd name="T71" fmla="*/ 8 h 26"/>
                <a:gd name="T72" fmla="*/ 16 w 26"/>
                <a:gd name="T73" fmla="*/ 2 h 26"/>
                <a:gd name="T74" fmla="*/ 23 w 26"/>
                <a:gd name="T75" fmla="*/ 8 h 26"/>
                <a:gd name="T76" fmla="*/ 11 w 26"/>
                <a:gd name="T77" fmla="*/ 5 h 26"/>
                <a:gd name="T78" fmla="*/ 13 w 26"/>
                <a:gd name="T79" fmla="*/ 2 h 26"/>
                <a:gd name="T80" fmla="*/ 15 w 26"/>
                <a:gd name="T81" fmla="*/ 5 h 26"/>
                <a:gd name="T82" fmla="*/ 15 w 26"/>
                <a:gd name="T83" fmla="*/ 8 h 26"/>
                <a:gd name="T84" fmla="*/ 10 w 26"/>
                <a:gd name="T85" fmla="*/ 8 h 26"/>
                <a:gd name="T86" fmla="*/ 11 w 26"/>
                <a:gd name="T87" fmla="*/ 5 h 26"/>
                <a:gd name="T88" fmla="*/ 10 w 26"/>
                <a:gd name="T89" fmla="*/ 2 h 26"/>
                <a:gd name="T90" fmla="*/ 8 w 26"/>
                <a:gd name="T91" fmla="*/ 8 h 26"/>
                <a:gd name="T92" fmla="*/ 3 w 26"/>
                <a:gd name="T93" fmla="*/ 8 h 26"/>
                <a:gd name="T94" fmla="*/ 10 w 26"/>
                <a:gd name="T95" fmla="*/ 2 h 26"/>
                <a:gd name="T96" fmla="*/ 2 w 26"/>
                <a:gd name="T97" fmla="*/ 13 h 26"/>
                <a:gd name="T98" fmla="*/ 2 w 26"/>
                <a:gd name="T99" fmla="*/ 10 h 26"/>
                <a:gd name="T100" fmla="*/ 8 w 26"/>
                <a:gd name="T101" fmla="*/ 10 h 26"/>
                <a:gd name="T102" fmla="*/ 8 w 26"/>
                <a:gd name="T103" fmla="*/ 13 h 26"/>
                <a:gd name="T104" fmla="*/ 8 w 26"/>
                <a:gd name="T105" fmla="*/ 16 h 26"/>
                <a:gd name="T106" fmla="*/ 2 w 26"/>
                <a:gd name="T107" fmla="*/ 16 h 26"/>
                <a:gd name="T108" fmla="*/ 2 w 26"/>
                <a:gd name="T109" fmla="*/ 13 h 26"/>
                <a:gd name="T110" fmla="*/ 3 w 26"/>
                <a:gd name="T111" fmla="*/ 18 h 26"/>
                <a:gd name="T112" fmla="*/ 8 w 26"/>
                <a:gd name="T113" fmla="*/ 18 h 26"/>
                <a:gd name="T114" fmla="*/ 10 w 26"/>
                <a:gd name="T115" fmla="*/ 24 h 26"/>
                <a:gd name="T116" fmla="*/ 3 w 26"/>
                <a:gd name="T11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" h="26">
                  <a:moveTo>
                    <a:pt x="13" y="24"/>
                  </a:moveTo>
                  <a:cubicBezTo>
                    <a:pt x="12" y="24"/>
                    <a:pt x="11" y="23"/>
                    <a:pt x="11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18" y="12"/>
                    <a:pt x="18" y="11"/>
                    <a:pt x="18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4" y="13"/>
                  </a:cubicBezTo>
                  <a:cubicBezTo>
                    <a:pt x="24" y="14"/>
                    <a:pt x="24" y="15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6"/>
                    <a:pt x="26" y="15"/>
                    <a:pt x="26" y="13"/>
                  </a:cubicBezTo>
                  <a:cubicBezTo>
                    <a:pt x="26" y="12"/>
                    <a:pt x="26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4"/>
                    <a:pt x="18" y="0"/>
                    <a:pt x="13" y="0"/>
                  </a:cubicBezTo>
                  <a:cubicBezTo>
                    <a:pt x="7" y="0"/>
                    <a:pt x="2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22"/>
                    <a:pt x="7" y="26"/>
                    <a:pt x="13" y="26"/>
                  </a:cubicBezTo>
                  <a:cubicBezTo>
                    <a:pt x="14" y="26"/>
                    <a:pt x="14" y="26"/>
                    <a:pt x="15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23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6"/>
                    <a:pt x="16" y="4"/>
                    <a:pt x="16" y="2"/>
                  </a:cubicBezTo>
                  <a:cubicBezTo>
                    <a:pt x="19" y="3"/>
                    <a:pt x="21" y="5"/>
                    <a:pt x="23" y="8"/>
                  </a:cubicBezTo>
                  <a:moveTo>
                    <a:pt x="11" y="5"/>
                  </a:moveTo>
                  <a:cubicBezTo>
                    <a:pt x="11" y="3"/>
                    <a:pt x="12" y="2"/>
                    <a:pt x="13" y="2"/>
                  </a:cubicBezTo>
                  <a:cubicBezTo>
                    <a:pt x="13" y="2"/>
                    <a:pt x="14" y="3"/>
                    <a:pt x="15" y="5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6"/>
                    <a:pt x="11" y="5"/>
                  </a:cubicBezTo>
                  <a:moveTo>
                    <a:pt x="10" y="2"/>
                  </a:moveTo>
                  <a:cubicBezTo>
                    <a:pt x="9" y="4"/>
                    <a:pt x="8" y="6"/>
                    <a:pt x="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5"/>
                    <a:pt x="7" y="3"/>
                    <a:pt x="10" y="2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4"/>
                    <a:pt x="2" y="13"/>
                  </a:cubicBezTo>
                  <a:moveTo>
                    <a:pt x="3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7" y="23"/>
                    <a:pt x="4" y="21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792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1518"/>
            <a:ext cx="11573197" cy="8402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54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51310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utline/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D054F5-FDED-4C40-BB25-10E6FCACC7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12A84F-6D53-4D53-827B-F1F25875FD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365126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30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Ketik</a:t>
            </a:r>
            <a:r>
              <a:rPr lang="en-US" dirty="0"/>
              <a:t> “Outline/Agenda” Di Sini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CF83C1EC-A8E3-4F44-96D2-12AA252389C0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4350326" y="1550988"/>
            <a:ext cx="7398761" cy="417036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37A5DA-94F5-470D-9E11-02EBC906C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36" y="1648235"/>
            <a:ext cx="3662618" cy="458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76815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2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24250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112048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331248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2951438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3466755"/>
            <a:ext cx="2766149" cy="34740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2E658-8A7F-4C3B-BC8F-6D8B3D950D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500" y="5122863"/>
            <a:ext cx="10744200" cy="4095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d-ID" dirty="0"/>
              <a:t>NAMA KEGIATAN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965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3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83276" y="1421719"/>
            <a:ext cx="6359424" cy="1176229"/>
          </a:xfrm>
          <a:prstGeom prst="rect">
            <a:avLst/>
          </a:prstGeom>
        </p:spPr>
        <p:txBody>
          <a:bodyPr anchor="b"/>
          <a:lstStyle>
            <a:lvl1pPr algn="l">
              <a:defRPr sz="28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83276" y="2640919"/>
            <a:ext cx="6359424" cy="5761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1600" b="1" kern="1200" spc="6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83276" y="3261109"/>
            <a:ext cx="6359424" cy="515317"/>
          </a:xfrm>
          <a:prstGeom prst="rect">
            <a:avLst/>
          </a:prstGeom>
        </p:spPr>
        <p:txBody>
          <a:bodyPr/>
          <a:lstStyle>
            <a:lvl1pPr algn="l">
              <a:buNone/>
              <a:defRPr sz="1600" b="1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5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ED1E24-B68C-4481-8D93-1642C6ED5D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7151" y="1421719"/>
            <a:ext cx="3638036" cy="209822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1C76B47-25CE-401D-9B48-2BD9B4B722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56" y="-1"/>
            <a:ext cx="12225911" cy="495772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9EAE3E8-7E42-4FFB-B4A8-74F4FD68505C}"/>
              </a:ext>
            </a:extLst>
          </p:cNvPr>
          <p:cNvSpPr/>
          <p:nvPr userDrawn="1"/>
        </p:nvSpPr>
        <p:spPr>
          <a:xfrm>
            <a:off x="1" y="-1"/>
            <a:ext cx="12208954" cy="4957725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8606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D054F5-FDED-4C40-BB25-10E6FCACC7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12A84F-6D53-4D53-827B-F1F25875FD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9983"/>
            <a:ext cx="11364685" cy="679904"/>
          </a:xfrm>
          <a:prstGeom prst="rect">
            <a:avLst/>
          </a:prstGeom>
        </p:spPr>
        <p:txBody>
          <a:bodyPr anchor="ctr"/>
          <a:lstStyle>
            <a:lvl1pPr algn="ctr">
              <a:defRPr sz="2600" b="1"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Slide</a:t>
            </a:r>
            <a:endParaRPr lang="en-US" dirty="0"/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CF83C1EC-A8E3-4F44-96D2-12AA252389C0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5457371" y="1832986"/>
            <a:ext cx="5718629" cy="369695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91CA86-5C4E-4560-9EF4-4602B4627C89}"/>
              </a:ext>
            </a:extLst>
          </p:cNvPr>
          <p:cNvGrpSpPr>
            <a:grpSpLocks/>
          </p:cNvGrpSpPr>
          <p:nvPr/>
        </p:nvGrpSpPr>
        <p:grpSpPr bwMode="auto">
          <a:xfrm>
            <a:off x="732818" y="1586900"/>
            <a:ext cx="4059101" cy="3970725"/>
            <a:chOff x="1305080" y="1959018"/>
            <a:chExt cx="4320499" cy="422563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87073BD-A082-45BF-92A0-589A2C915A12}"/>
                </a:ext>
              </a:extLst>
            </p:cNvPr>
            <p:cNvGrpSpPr/>
            <p:nvPr/>
          </p:nvGrpSpPr>
          <p:grpSpPr>
            <a:xfrm>
              <a:off x="1305080" y="1959018"/>
              <a:ext cx="4320499" cy="4225631"/>
              <a:chOff x="3477443" y="1581445"/>
              <a:chExt cx="5340857" cy="5223583"/>
            </a:xfrm>
            <a:solidFill>
              <a:schemeClr val="bg1">
                <a:lumMod val="75000"/>
                <a:alpha val="20000"/>
              </a:schemeClr>
            </a:solidFill>
          </p:grpSpPr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AF93219B-C577-44AA-A6F6-5C319C2CE1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38" y="4209633"/>
                <a:ext cx="381773" cy="381773"/>
              </a:xfrm>
              <a:custGeom>
                <a:avLst/>
                <a:gdLst>
                  <a:gd name="T0" fmla="*/ 5 w 68"/>
                  <a:gd name="T1" fmla="*/ 0 h 68"/>
                  <a:gd name="T2" fmla="*/ 0 w 68"/>
                  <a:gd name="T3" fmla="*/ 58 h 68"/>
                  <a:gd name="T4" fmla="*/ 7 w 68"/>
                  <a:gd name="T5" fmla="*/ 64 h 68"/>
                  <a:gd name="T6" fmla="*/ 8 w 68"/>
                  <a:gd name="T7" fmla="*/ 68 h 68"/>
                  <a:gd name="T8" fmla="*/ 13 w 68"/>
                  <a:gd name="T9" fmla="*/ 67 h 68"/>
                  <a:gd name="T10" fmla="*/ 54 w 68"/>
                  <a:gd name="T11" fmla="*/ 64 h 68"/>
                  <a:gd name="T12" fmla="*/ 55 w 68"/>
                  <a:gd name="T13" fmla="*/ 68 h 68"/>
                  <a:gd name="T14" fmla="*/ 61 w 68"/>
                  <a:gd name="T15" fmla="*/ 67 h 68"/>
                  <a:gd name="T16" fmla="*/ 62 w 68"/>
                  <a:gd name="T17" fmla="*/ 64 h 68"/>
                  <a:gd name="T18" fmla="*/ 68 w 68"/>
                  <a:gd name="T19" fmla="*/ 6 h 68"/>
                  <a:gd name="T20" fmla="*/ 65 w 68"/>
                  <a:gd name="T21" fmla="*/ 58 h 68"/>
                  <a:gd name="T22" fmla="*/ 60 w 68"/>
                  <a:gd name="T23" fmla="*/ 61 h 68"/>
                  <a:gd name="T24" fmla="*/ 12 w 68"/>
                  <a:gd name="T25" fmla="*/ 61 h 68"/>
                  <a:gd name="T26" fmla="*/ 5 w 68"/>
                  <a:gd name="T27" fmla="*/ 61 h 68"/>
                  <a:gd name="T28" fmla="*/ 3 w 68"/>
                  <a:gd name="T29" fmla="*/ 6 h 68"/>
                  <a:gd name="T30" fmla="*/ 62 w 68"/>
                  <a:gd name="T31" fmla="*/ 3 h 68"/>
                  <a:gd name="T32" fmla="*/ 65 w 68"/>
                  <a:gd name="T33" fmla="*/ 58 h 68"/>
                  <a:gd name="T34" fmla="*/ 7 w 68"/>
                  <a:gd name="T35" fmla="*/ 5 h 68"/>
                  <a:gd name="T36" fmla="*/ 5 w 68"/>
                  <a:gd name="T37" fmla="*/ 13 h 68"/>
                  <a:gd name="T38" fmla="*/ 3 w 68"/>
                  <a:gd name="T39" fmla="*/ 14 h 68"/>
                  <a:gd name="T40" fmla="*/ 4 w 68"/>
                  <a:gd name="T41" fmla="*/ 23 h 68"/>
                  <a:gd name="T42" fmla="*/ 5 w 68"/>
                  <a:gd name="T43" fmla="*/ 41 h 68"/>
                  <a:gd name="T44" fmla="*/ 3 w 68"/>
                  <a:gd name="T45" fmla="*/ 42 h 68"/>
                  <a:gd name="T46" fmla="*/ 4 w 68"/>
                  <a:gd name="T47" fmla="*/ 51 h 68"/>
                  <a:gd name="T48" fmla="*/ 5 w 68"/>
                  <a:gd name="T49" fmla="*/ 57 h 68"/>
                  <a:gd name="T50" fmla="*/ 61 w 68"/>
                  <a:gd name="T51" fmla="*/ 59 h 68"/>
                  <a:gd name="T52" fmla="*/ 63 w 68"/>
                  <a:gd name="T53" fmla="*/ 8 h 68"/>
                  <a:gd name="T54" fmla="*/ 61 w 68"/>
                  <a:gd name="T55" fmla="*/ 57 h 68"/>
                  <a:gd name="T56" fmla="*/ 7 w 68"/>
                  <a:gd name="T57" fmla="*/ 57 h 68"/>
                  <a:gd name="T58" fmla="*/ 7 w 68"/>
                  <a:gd name="T59" fmla="*/ 51 h 68"/>
                  <a:gd name="T60" fmla="*/ 8 w 68"/>
                  <a:gd name="T61" fmla="*/ 42 h 68"/>
                  <a:gd name="T62" fmla="*/ 7 w 68"/>
                  <a:gd name="T63" fmla="*/ 41 h 68"/>
                  <a:gd name="T64" fmla="*/ 7 w 68"/>
                  <a:gd name="T65" fmla="*/ 23 h 68"/>
                  <a:gd name="T66" fmla="*/ 8 w 68"/>
                  <a:gd name="T67" fmla="*/ 14 h 68"/>
                  <a:gd name="T68" fmla="*/ 7 w 68"/>
                  <a:gd name="T69" fmla="*/ 13 h 68"/>
                  <a:gd name="T70" fmla="*/ 61 w 68"/>
                  <a:gd name="T71" fmla="*/ 8 h 68"/>
                  <a:gd name="T72" fmla="*/ 34 w 68"/>
                  <a:gd name="T73" fmla="*/ 46 h 68"/>
                  <a:gd name="T74" fmla="*/ 34 w 68"/>
                  <a:gd name="T75" fmla="*/ 18 h 68"/>
                  <a:gd name="T76" fmla="*/ 34 w 68"/>
                  <a:gd name="T77" fmla="*/ 46 h 68"/>
                  <a:gd name="T78" fmla="*/ 46 w 68"/>
                  <a:gd name="T79" fmla="*/ 32 h 68"/>
                  <a:gd name="T80" fmla="*/ 22 w 68"/>
                  <a:gd name="T81" fmla="*/ 32 h 68"/>
                  <a:gd name="T82" fmla="*/ 34 w 68"/>
                  <a:gd name="T83" fmla="*/ 41 h 68"/>
                  <a:gd name="T84" fmla="*/ 45 w 68"/>
                  <a:gd name="T85" fmla="*/ 35 h 68"/>
                  <a:gd name="T86" fmla="*/ 46 w 68"/>
                  <a:gd name="T87" fmla="*/ 31 h 68"/>
                  <a:gd name="T88" fmla="*/ 43 w 68"/>
                  <a:gd name="T89" fmla="*/ 30 h 68"/>
                  <a:gd name="T90" fmla="*/ 24 w 68"/>
                  <a:gd name="T91" fmla="*/ 32 h 68"/>
                  <a:gd name="T92" fmla="*/ 34 w 68"/>
                  <a:gd name="T93" fmla="*/ 25 h 68"/>
                  <a:gd name="T94" fmla="*/ 34 w 68"/>
                  <a:gd name="T95" fmla="*/ 39 h 68"/>
                  <a:gd name="T96" fmla="*/ 34 w 68"/>
                  <a:gd name="T97" fmla="*/ 25 h 68"/>
                  <a:gd name="T98" fmla="*/ 53 w 68"/>
                  <a:gd name="T99" fmla="*/ 49 h 68"/>
                  <a:gd name="T100" fmla="*/ 54 w 68"/>
                  <a:gd name="T101" fmla="*/ 44 h 68"/>
                  <a:gd name="T102" fmla="*/ 56 w 68"/>
                  <a:gd name="T103" fmla="*/ 18 h 68"/>
                  <a:gd name="T104" fmla="*/ 50 w 68"/>
                  <a:gd name="T105" fmla="*/ 18 h 68"/>
                  <a:gd name="T106" fmla="*/ 52 w 68"/>
                  <a:gd name="T107" fmla="*/ 44 h 68"/>
                  <a:gd name="T108" fmla="*/ 53 w 68"/>
                  <a:gd name="T109" fmla="*/ 47 h 68"/>
                  <a:gd name="T110" fmla="*/ 53 w 68"/>
                  <a:gd name="T111" fmla="*/ 46 h 68"/>
                  <a:gd name="T112" fmla="*/ 53 w 68"/>
                  <a:gd name="T113" fmla="*/ 47 h 68"/>
                  <a:gd name="T114" fmla="*/ 54 w 68"/>
                  <a:gd name="T115" fmla="*/ 18 h 68"/>
                  <a:gd name="T116" fmla="*/ 52 w 68"/>
                  <a:gd name="T117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68">
                    <a:moveTo>
                      <a:pt x="6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68"/>
                      <a:pt x="13" y="68"/>
                      <a:pt x="13" y="6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1" y="68"/>
                      <a:pt x="61" y="67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5" y="64"/>
                      <a:pt x="68" y="61"/>
                      <a:pt x="68" y="5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3"/>
                      <a:pt x="65" y="0"/>
                      <a:pt x="62" y="0"/>
                    </a:cubicBezTo>
                    <a:close/>
                    <a:moveTo>
                      <a:pt x="65" y="58"/>
                    </a:moveTo>
                    <a:cubicBezTo>
                      <a:pt x="65" y="60"/>
                      <a:pt x="64" y="61"/>
                      <a:pt x="62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1"/>
                      <a:pt x="3" y="60"/>
                      <a:pt x="3" y="5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4"/>
                      <a:pt x="65" y="6"/>
                    </a:cubicBezTo>
                    <a:lnTo>
                      <a:pt x="65" y="58"/>
                    </a:lnTo>
                    <a:close/>
                    <a:moveTo>
                      <a:pt x="61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6"/>
                      <a:pt x="5" y="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3" y="41"/>
                      <a:pt x="3" y="42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1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8"/>
                      <a:pt x="6" y="59"/>
                      <a:pt x="7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3" y="58"/>
                      <a:pt x="63" y="5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6"/>
                      <a:pt x="62" y="5"/>
                      <a:pt x="61" y="5"/>
                    </a:cubicBezTo>
                    <a:close/>
                    <a:moveTo>
                      <a:pt x="61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0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1" y="8"/>
                      <a:pt x="61" y="8"/>
                      <a:pt x="61" y="8"/>
                    </a:cubicBezTo>
                    <a:lnTo>
                      <a:pt x="61" y="57"/>
                    </a:lnTo>
                    <a:close/>
                    <a:moveTo>
                      <a:pt x="34" y="46"/>
                    </a:moveTo>
                    <a:cubicBezTo>
                      <a:pt x="42" y="46"/>
                      <a:pt x="48" y="40"/>
                      <a:pt x="48" y="32"/>
                    </a:cubicBezTo>
                    <a:cubicBezTo>
                      <a:pt x="48" y="24"/>
                      <a:pt x="42" y="18"/>
                      <a:pt x="34" y="18"/>
                    </a:cubicBezTo>
                    <a:cubicBezTo>
                      <a:pt x="26" y="18"/>
                      <a:pt x="20" y="24"/>
                      <a:pt x="20" y="32"/>
                    </a:cubicBezTo>
                    <a:cubicBezTo>
                      <a:pt x="20" y="40"/>
                      <a:pt x="26" y="46"/>
                      <a:pt x="34" y="46"/>
                    </a:cubicBezTo>
                    <a:close/>
                    <a:moveTo>
                      <a:pt x="34" y="20"/>
                    </a:moveTo>
                    <a:cubicBezTo>
                      <a:pt x="40" y="20"/>
                      <a:pt x="46" y="25"/>
                      <a:pt x="46" y="32"/>
                    </a:cubicBezTo>
                    <a:cubicBezTo>
                      <a:pt x="46" y="39"/>
                      <a:pt x="40" y="44"/>
                      <a:pt x="34" y="44"/>
                    </a:cubicBezTo>
                    <a:cubicBezTo>
                      <a:pt x="27" y="44"/>
                      <a:pt x="22" y="39"/>
                      <a:pt x="22" y="32"/>
                    </a:cubicBezTo>
                    <a:cubicBezTo>
                      <a:pt x="22" y="25"/>
                      <a:pt x="27" y="20"/>
                      <a:pt x="34" y="20"/>
                    </a:cubicBezTo>
                    <a:close/>
                    <a:moveTo>
                      <a:pt x="34" y="41"/>
                    </a:moveTo>
                    <a:cubicBezTo>
                      <a:pt x="38" y="41"/>
                      <a:pt x="41" y="39"/>
                      <a:pt x="43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6" y="34"/>
                      <a:pt x="46" y="34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0"/>
                      <a:pt x="45" y="30"/>
                      <a:pt x="45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26"/>
                      <a:pt x="38" y="23"/>
                      <a:pt x="34" y="23"/>
                    </a:cubicBezTo>
                    <a:cubicBezTo>
                      <a:pt x="29" y="23"/>
                      <a:pt x="24" y="27"/>
                      <a:pt x="24" y="32"/>
                    </a:cubicBezTo>
                    <a:cubicBezTo>
                      <a:pt x="24" y="37"/>
                      <a:pt x="29" y="41"/>
                      <a:pt x="34" y="41"/>
                    </a:cubicBezTo>
                    <a:close/>
                    <a:moveTo>
                      <a:pt x="34" y="25"/>
                    </a:moveTo>
                    <a:cubicBezTo>
                      <a:pt x="38" y="25"/>
                      <a:pt x="41" y="28"/>
                      <a:pt x="41" y="32"/>
                    </a:cubicBezTo>
                    <a:cubicBezTo>
                      <a:pt x="41" y="36"/>
                      <a:pt x="38" y="39"/>
                      <a:pt x="34" y="39"/>
                    </a:cubicBezTo>
                    <a:cubicBezTo>
                      <a:pt x="30" y="39"/>
                      <a:pt x="26" y="36"/>
                      <a:pt x="26" y="32"/>
                    </a:cubicBezTo>
                    <a:cubicBezTo>
                      <a:pt x="26" y="28"/>
                      <a:pt x="30" y="25"/>
                      <a:pt x="34" y="25"/>
                    </a:cubicBezTo>
                    <a:close/>
                    <a:moveTo>
                      <a:pt x="50" y="47"/>
                    </a:moveTo>
                    <a:cubicBezTo>
                      <a:pt x="50" y="48"/>
                      <a:pt x="52" y="49"/>
                      <a:pt x="53" y="49"/>
                    </a:cubicBezTo>
                    <a:cubicBezTo>
                      <a:pt x="55" y="49"/>
                      <a:pt x="56" y="48"/>
                      <a:pt x="56" y="47"/>
                    </a:cubicBezTo>
                    <a:cubicBezTo>
                      <a:pt x="56" y="45"/>
                      <a:pt x="55" y="44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0"/>
                      <a:pt x="56" y="19"/>
                      <a:pt x="56" y="18"/>
                    </a:cubicBezTo>
                    <a:cubicBezTo>
                      <a:pt x="56" y="16"/>
                      <a:pt x="55" y="15"/>
                      <a:pt x="53" y="15"/>
                    </a:cubicBezTo>
                    <a:cubicBezTo>
                      <a:pt x="52" y="15"/>
                      <a:pt x="50" y="16"/>
                      <a:pt x="50" y="18"/>
                    </a:cubicBezTo>
                    <a:cubicBezTo>
                      <a:pt x="50" y="19"/>
                      <a:pt x="51" y="20"/>
                      <a:pt x="52" y="20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4"/>
                      <a:pt x="50" y="45"/>
                      <a:pt x="50" y="47"/>
                    </a:cubicBezTo>
                    <a:close/>
                    <a:moveTo>
                      <a:pt x="53" y="47"/>
                    </a:moveTo>
                    <a:cubicBezTo>
                      <a:pt x="53" y="47"/>
                      <a:pt x="52" y="47"/>
                      <a:pt x="52" y="47"/>
                    </a:cubicBezTo>
                    <a:cubicBezTo>
                      <a:pt x="52" y="46"/>
                      <a:pt x="53" y="46"/>
                      <a:pt x="53" y="46"/>
                    </a:cubicBezTo>
                    <a:cubicBezTo>
                      <a:pt x="54" y="46"/>
                      <a:pt x="54" y="46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lose/>
                    <a:moveTo>
                      <a:pt x="53" y="17"/>
                    </a:moveTo>
                    <a:cubicBezTo>
                      <a:pt x="54" y="17"/>
                      <a:pt x="54" y="17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2" y="18"/>
                      <a:pt x="52" y="18"/>
                    </a:cubicBezTo>
                    <a:cubicBezTo>
                      <a:pt x="52" y="17"/>
                      <a:pt x="53" y="17"/>
                      <a:pt x="53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5D369D9A-E9C2-4934-94CE-3ED2DDFCFA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0011" y="4549116"/>
                <a:ext cx="256239" cy="298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BF5A76C3-C0F0-4F1D-BA56-ACE54116C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4814" y="3783726"/>
                <a:ext cx="432891" cy="40857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3" name="Freeform 24">
                <a:extLst>
                  <a:ext uri="{FF2B5EF4-FFF2-40B4-BE49-F238E27FC236}">
                    <a16:creationId xmlns:a16="http://schemas.microsoft.com/office/drawing/2014/main" id="{C35DB7E9-5D37-4C14-8290-D7F83E3DB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8718" y="4268009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4" name="Freeform 36">
                <a:extLst>
                  <a:ext uri="{FF2B5EF4-FFF2-40B4-BE49-F238E27FC236}">
                    <a16:creationId xmlns:a16="http://schemas.microsoft.com/office/drawing/2014/main" id="{A53A60F9-9C9C-49FE-810B-27C7551C12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2599" y="2135440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5" name="Freeform 37">
                <a:extLst>
                  <a:ext uri="{FF2B5EF4-FFF2-40B4-BE49-F238E27FC236}">
                    <a16:creationId xmlns:a16="http://schemas.microsoft.com/office/drawing/2014/main" id="{BF240547-FE62-484E-957A-85FC3771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95112" y="2542410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422A742C-EC62-4CB1-BED4-566F47282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56606" y="5253251"/>
                <a:ext cx="477196" cy="461290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7" name="Freeform 18">
                <a:extLst>
                  <a:ext uri="{FF2B5EF4-FFF2-40B4-BE49-F238E27FC236}">
                    <a16:creationId xmlns:a16="http://schemas.microsoft.com/office/drawing/2014/main" id="{42171C4B-F1BC-4911-91E8-C1D892E5E0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7235" y="2826580"/>
                <a:ext cx="337707" cy="31873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id="{FD4155FC-FC43-4617-B209-D1B0F77FDF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1483" y="2742922"/>
                <a:ext cx="365791" cy="365791"/>
              </a:xfrm>
              <a:custGeom>
                <a:avLst/>
                <a:gdLst>
                  <a:gd name="T0" fmla="*/ 0 w 66"/>
                  <a:gd name="T1" fmla="*/ 33 h 66"/>
                  <a:gd name="T2" fmla="*/ 66 w 66"/>
                  <a:gd name="T3" fmla="*/ 33 h 66"/>
                  <a:gd name="T4" fmla="*/ 50 w 66"/>
                  <a:gd name="T5" fmla="*/ 32 h 66"/>
                  <a:gd name="T6" fmla="*/ 63 w 66"/>
                  <a:gd name="T7" fmla="*/ 32 h 66"/>
                  <a:gd name="T8" fmla="*/ 48 w 66"/>
                  <a:gd name="T9" fmla="*/ 32 h 66"/>
                  <a:gd name="T10" fmla="*/ 34 w 66"/>
                  <a:gd name="T11" fmla="*/ 18 h 66"/>
                  <a:gd name="T12" fmla="*/ 48 w 66"/>
                  <a:gd name="T13" fmla="*/ 32 h 66"/>
                  <a:gd name="T14" fmla="*/ 34 w 66"/>
                  <a:gd name="T15" fmla="*/ 3 h 66"/>
                  <a:gd name="T16" fmla="*/ 34 w 66"/>
                  <a:gd name="T17" fmla="*/ 16 h 66"/>
                  <a:gd name="T18" fmla="*/ 20 w 66"/>
                  <a:gd name="T19" fmla="*/ 18 h 66"/>
                  <a:gd name="T20" fmla="*/ 32 w 66"/>
                  <a:gd name="T21" fmla="*/ 16 h 66"/>
                  <a:gd name="T22" fmla="*/ 32 w 66"/>
                  <a:gd name="T23" fmla="*/ 32 h 66"/>
                  <a:gd name="T24" fmla="*/ 19 w 66"/>
                  <a:gd name="T25" fmla="*/ 20 h 66"/>
                  <a:gd name="T26" fmla="*/ 16 w 66"/>
                  <a:gd name="T27" fmla="*/ 32 h 66"/>
                  <a:gd name="T28" fmla="*/ 17 w 66"/>
                  <a:gd name="T29" fmla="*/ 21 h 66"/>
                  <a:gd name="T30" fmla="*/ 16 w 66"/>
                  <a:gd name="T31" fmla="*/ 34 h 66"/>
                  <a:gd name="T32" fmla="*/ 3 w 66"/>
                  <a:gd name="T33" fmla="*/ 34 h 66"/>
                  <a:gd name="T34" fmla="*/ 18 w 66"/>
                  <a:gd name="T35" fmla="*/ 34 h 66"/>
                  <a:gd name="T36" fmla="*/ 32 w 66"/>
                  <a:gd name="T37" fmla="*/ 48 h 66"/>
                  <a:gd name="T38" fmla="*/ 18 w 66"/>
                  <a:gd name="T39" fmla="*/ 34 h 66"/>
                  <a:gd name="T40" fmla="*/ 32 w 66"/>
                  <a:gd name="T41" fmla="*/ 63 h 66"/>
                  <a:gd name="T42" fmla="*/ 32 w 66"/>
                  <a:gd name="T43" fmla="*/ 50 h 66"/>
                  <a:gd name="T44" fmla="*/ 46 w 66"/>
                  <a:gd name="T45" fmla="*/ 49 h 66"/>
                  <a:gd name="T46" fmla="*/ 34 w 66"/>
                  <a:gd name="T47" fmla="*/ 50 h 66"/>
                  <a:gd name="T48" fmla="*/ 34 w 66"/>
                  <a:gd name="T49" fmla="*/ 34 h 66"/>
                  <a:gd name="T50" fmla="*/ 46 w 66"/>
                  <a:gd name="T51" fmla="*/ 47 h 66"/>
                  <a:gd name="T52" fmla="*/ 50 w 66"/>
                  <a:gd name="T53" fmla="*/ 34 h 66"/>
                  <a:gd name="T54" fmla="*/ 48 w 66"/>
                  <a:gd name="T55" fmla="*/ 46 h 66"/>
                  <a:gd name="T56" fmla="*/ 48 w 66"/>
                  <a:gd name="T57" fmla="*/ 18 h 66"/>
                  <a:gd name="T58" fmla="*/ 62 w 66"/>
                  <a:gd name="T59" fmla="*/ 26 h 66"/>
                  <a:gd name="T60" fmla="*/ 18 w 66"/>
                  <a:gd name="T61" fmla="*/ 18 h 66"/>
                  <a:gd name="T62" fmla="*/ 26 w 66"/>
                  <a:gd name="T63" fmla="*/ 4 h 66"/>
                  <a:gd name="T64" fmla="*/ 18 w 66"/>
                  <a:gd name="T65" fmla="*/ 48 h 66"/>
                  <a:gd name="T66" fmla="*/ 4 w 66"/>
                  <a:gd name="T67" fmla="*/ 40 h 66"/>
                  <a:gd name="T68" fmla="*/ 48 w 66"/>
                  <a:gd name="T69" fmla="*/ 48 h 66"/>
                  <a:gd name="T70" fmla="*/ 40 w 66"/>
                  <a:gd name="T71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50" y="32"/>
                    </a:moveTo>
                    <a:cubicBezTo>
                      <a:pt x="50" y="28"/>
                      <a:pt x="49" y="24"/>
                      <a:pt x="48" y="21"/>
                    </a:cubicBezTo>
                    <a:cubicBezTo>
                      <a:pt x="56" y="23"/>
                      <a:pt x="62" y="27"/>
                      <a:pt x="63" y="32"/>
                    </a:cubicBezTo>
                    <a:lnTo>
                      <a:pt x="50" y="32"/>
                    </a:lnTo>
                    <a:close/>
                    <a:moveTo>
                      <a:pt x="48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18"/>
                      <a:pt x="42" y="19"/>
                      <a:pt x="46" y="20"/>
                    </a:cubicBezTo>
                    <a:cubicBezTo>
                      <a:pt x="47" y="24"/>
                      <a:pt x="48" y="28"/>
                      <a:pt x="48" y="32"/>
                    </a:cubicBezTo>
                    <a:close/>
                    <a:moveTo>
                      <a:pt x="34" y="16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9" y="4"/>
                      <a:pt x="43" y="10"/>
                      <a:pt x="46" y="18"/>
                    </a:cubicBezTo>
                    <a:cubicBezTo>
                      <a:pt x="42" y="17"/>
                      <a:pt x="38" y="16"/>
                      <a:pt x="34" y="16"/>
                    </a:cubicBezTo>
                    <a:close/>
                    <a:moveTo>
                      <a:pt x="32" y="16"/>
                    </a:moveTo>
                    <a:cubicBezTo>
                      <a:pt x="28" y="16"/>
                      <a:pt x="24" y="17"/>
                      <a:pt x="20" y="18"/>
                    </a:cubicBezTo>
                    <a:cubicBezTo>
                      <a:pt x="22" y="10"/>
                      <a:pt x="27" y="4"/>
                      <a:pt x="32" y="3"/>
                    </a:cubicBezTo>
                    <a:lnTo>
                      <a:pt x="32" y="16"/>
                    </a:lnTo>
                    <a:close/>
                    <a:moveTo>
                      <a:pt x="32" y="18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8"/>
                      <a:pt x="18" y="24"/>
                      <a:pt x="19" y="20"/>
                    </a:cubicBezTo>
                    <a:cubicBezTo>
                      <a:pt x="23" y="19"/>
                      <a:pt x="27" y="18"/>
                      <a:pt x="32" y="18"/>
                    </a:cubicBezTo>
                    <a:close/>
                    <a:moveTo>
                      <a:pt x="16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27"/>
                      <a:pt x="9" y="23"/>
                      <a:pt x="17" y="21"/>
                    </a:cubicBezTo>
                    <a:cubicBezTo>
                      <a:pt x="16" y="24"/>
                      <a:pt x="16" y="28"/>
                      <a:pt x="16" y="32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42"/>
                      <a:pt x="17" y="46"/>
                    </a:cubicBezTo>
                    <a:cubicBezTo>
                      <a:pt x="9" y="44"/>
                      <a:pt x="4" y="39"/>
                      <a:pt x="3" y="34"/>
                    </a:cubicBezTo>
                    <a:lnTo>
                      <a:pt x="16" y="34"/>
                    </a:lnTo>
                    <a:close/>
                    <a:moveTo>
                      <a:pt x="18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7" y="48"/>
                      <a:pt x="23" y="48"/>
                      <a:pt x="19" y="47"/>
                    </a:cubicBezTo>
                    <a:cubicBezTo>
                      <a:pt x="18" y="43"/>
                      <a:pt x="18" y="39"/>
                      <a:pt x="18" y="34"/>
                    </a:cubicBezTo>
                    <a:close/>
                    <a:moveTo>
                      <a:pt x="32" y="50"/>
                    </a:moveTo>
                    <a:cubicBezTo>
                      <a:pt x="32" y="63"/>
                      <a:pt x="32" y="63"/>
                      <a:pt x="32" y="63"/>
                    </a:cubicBezTo>
                    <a:cubicBezTo>
                      <a:pt x="27" y="62"/>
                      <a:pt x="22" y="57"/>
                      <a:pt x="20" y="49"/>
                    </a:cubicBezTo>
                    <a:cubicBezTo>
                      <a:pt x="24" y="50"/>
                      <a:pt x="28" y="50"/>
                      <a:pt x="32" y="50"/>
                    </a:cubicBezTo>
                    <a:close/>
                    <a:moveTo>
                      <a:pt x="34" y="50"/>
                    </a:moveTo>
                    <a:cubicBezTo>
                      <a:pt x="38" y="50"/>
                      <a:pt x="42" y="50"/>
                      <a:pt x="46" y="49"/>
                    </a:cubicBezTo>
                    <a:cubicBezTo>
                      <a:pt x="43" y="57"/>
                      <a:pt x="39" y="62"/>
                      <a:pt x="34" y="63"/>
                    </a:cubicBezTo>
                    <a:lnTo>
                      <a:pt x="34" y="50"/>
                    </a:lnTo>
                    <a:close/>
                    <a:moveTo>
                      <a:pt x="34" y="48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9"/>
                      <a:pt x="47" y="43"/>
                      <a:pt x="46" y="47"/>
                    </a:cubicBezTo>
                    <a:cubicBezTo>
                      <a:pt x="42" y="48"/>
                      <a:pt x="38" y="48"/>
                      <a:pt x="34" y="48"/>
                    </a:cubicBezTo>
                    <a:close/>
                    <a:moveTo>
                      <a:pt x="50" y="34"/>
                    </a:moveTo>
                    <a:cubicBezTo>
                      <a:pt x="63" y="34"/>
                      <a:pt x="63" y="34"/>
                      <a:pt x="63" y="34"/>
                    </a:cubicBezTo>
                    <a:cubicBezTo>
                      <a:pt x="62" y="39"/>
                      <a:pt x="56" y="44"/>
                      <a:pt x="48" y="46"/>
                    </a:cubicBezTo>
                    <a:cubicBezTo>
                      <a:pt x="49" y="42"/>
                      <a:pt x="50" y="38"/>
                      <a:pt x="50" y="34"/>
                    </a:cubicBezTo>
                    <a:close/>
                    <a:moveTo>
                      <a:pt x="48" y="18"/>
                    </a:moveTo>
                    <a:cubicBezTo>
                      <a:pt x="46" y="12"/>
                      <a:pt x="43" y="7"/>
                      <a:pt x="40" y="4"/>
                    </a:cubicBezTo>
                    <a:cubicBezTo>
                      <a:pt x="51" y="7"/>
                      <a:pt x="59" y="15"/>
                      <a:pt x="62" y="26"/>
                    </a:cubicBezTo>
                    <a:cubicBezTo>
                      <a:pt x="59" y="23"/>
                      <a:pt x="54" y="20"/>
                      <a:pt x="48" y="18"/>
                    </a:cubicBezTo>
                    <a:close/>
                    <a:moveTo>
                      <a:pt x="18" y="18"/>
                    </a:moveTo>
                    <a:cubicBezTo>
                      <a:pt x="12" y="20"/>
                      <a:pt x="7" y="23"/>
                      <a:pt x="4" y="26"/>
                    </a:cubicBezTo>
                    <a:cubicBezTo>
                      <a:pt x="6" y="15"/>
                      <a:pt x="15" y="7"/>
                      <a:pt x="26" y="4"/>
                    </a:cubicBezTo>
                    <a:cubicBezTo>
                      <a:pt x="22" y="7"/>
                      <a:pt x="19" y="12"/>
                      <a:pt x="18" y="18"/>
                    </a:cubicBezTo>
                    <a:close/>
                    <a:moveTo>
                      <a:pt x="18" y="48"/>
                    </a:moveTo>
                    <a:cubicBezTo>
                      <a:pt x="19" y="55"/>
                      <a:pt x="22" y="59"/>
                      <a:pt x="26" y="62"/>
                    </a:cubicBezTo>
                    <a:cubicBezTo>
                      <a:pt x="15" y="60"/>
                      <a:pt x="6" y="51"/>
                      <a:pt x="4" y="40"/>
                    </a:cubicBezTo>
                    <a:cubicBezTo>
                      <a:pt x="7" y="44"/>
                      <a:pt x="12" y="47"/>
                      <a:pt x="18" y="48"/>
                    </a:cubicBezTo>
                    <a:close/>
                    <a:moveTo>
                      <a:pt x="48" y="48"/>
                    </a:moveTo>
                    <a:cubicBezTo>
                      <a:pt x="54" y="47"/>
                      <a:pt x="59" y="44"/>
                      <a:pt x="62" y="40"/>
                    </a:cubicBezTo>
                    <a:cubicBezTo>
                      <a:pt x="59" y="51"/>
                      <a:pt x="51" y="60"/>
                      <a:pt x="40" y="62"/>
                    </a:cubicBezTo>
                    <a:cubicBezTo>
                      <a:pt x="43" y="59"/>
                      <a:pt x="46" y="55"/>
                      <a:pt x="4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9" name="Freeform 16">
                <a:extLst>
                  <a:ext uri="{FF2B5EF4-FFF2-40B4-BE49-F238E27FC236}">
                    <a16:creationId xmlns:a16="http://schemas.microsoft.com/office/drawing/2014/main" id="{197714FE-1DAD-4AB7-B181-1E943D0E76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1100" y="2454616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124B5C69-5186-42FB-BFB8-77570EC9E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4747" y="3658620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7B92AB4F-CAA4-4C7C-A63C-BFA83BA05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3302" y="3836992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52DCBDFA-7F5B-4EBE-B994-88B6B4D33A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6770" y="2422592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3" name="Freeform 17">
                <a:extLst>
                  <a:ext uri="{FF2B5EF4-FFF2-40B4-BE49-F238E27FC236}">
                    <a16:creationId xmlns:a16="http://schemas.microsoft.com/office/drawing/2014/main" id="{EE02A411-69B5-49C5-82FA-B9E1EEF55D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2013" y="1676755"/>
                <a:ext cx="587809" cy="497909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4" name="Freeform 62">
                <a:extLst>
                  <a:ext uri="{FF2B5EF4-FFF2-40B4-BE49-F238E27FC236}">
                    <a16:creationId xmlns:a16="http://schemas.microsoft.com/office/drawing/2014/main" id="{125CC3BB-CA1C-4F4E-9A14-6E0A9879AB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2991" y="1932809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5" name="Freeform 52">
                <a:extLst>
                  <a:ext uri="{FF2B5EF4-FFF2-40B4-BE49-F238E27FC236}">
                    <a16:creationId xmlns:a16="http://schemas.microsoft.com/office/drawing/2014/main" id="{06E3A0F3-F993-47E6-BA5C-FE6C39EEA4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025" y="3865833"/>
                <a:ext cx="360381" cy="339058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6" name="Freeform 85">
                <a:extLst>
                  <a:ext uri="{FF2B5EF4-FFF2-40B4-BE49-F238E27FC236}">
                    <a16:creationId xmlns:a16="http://schemas.microsoft.com/office/drawing/2014/main" id="{1EC08796-C301-444C-A8EF-D87A1EBEF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7415" y="2727666"/>
                <a:ext cx="397387" cy="298627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7" name="Freeform 86">
                <a:extLst>
                  <a:ext uri="{FF2B5EF4-FFF2-40B4-BE49-F238E27FC236}">
                    <a16:creationId xmlns:a16="http://schemas.microsoft.com/office/drawing/2014/main" id="{CEED426E-891E-46EE-AB41-9481F7FEC4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2816" y="2167613"/>
                <a:ext cx="492109" cy="426303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8" name="Freeform 28">
                <a:extLst>
                  <a:ext uri="{FF2B5EF4-FFF2-40B4-BE49-F238E27FC236}">
                    <a16:creationId xmlns:a16="http://schemas.microsoft.com/office/drawing/2014/main" id="{06F83694-CBF1-4BCC-9543-89B862512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7266" y="4240810"/>
                <a:ext cx="470524" cy="381798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id="{3537665D-3133-4549-ACDC-05F8E7D71B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7471" y="1886179"/>
                <a:ext cx="439953" cy="408149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:a16="http://schemas.microsoft.com/office/drawing/2014/main" id="{EBA500A3-855A-41BB-BB29-2AC53F2B7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3423615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id="{6F5F1F89-7310-4D03-8B45-E587B6FBA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5620266"/>
                <a:ext cx="443001" cy="316110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2" name="Freeform 24">
                <a:extLst>
                  <a:ext uri="{FF2B5EF4-FFF2-40B4-BE49-F238E27FC236}">
                    <a16:creationId xmlns:a16="http://schemas.microsoft.com/office/drawing/2014/main" id="{C8CE885D-15A2-47CC-AB3E-01A4AB6629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7518" y="2334324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3" name="Freeform 63">
                <a:extLst>
                  <a:ext uri="{FF2B5EF4-FFF2-40B4-BE49-F238E27FC236}">
                    <a16:creationId xmlns:a16="http://schemas.microsoft.com/office/drawing/2014/main" id="{86E81F99-F3EB-407F-92B7-9A8539DA8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87566" y="2909526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4" name="Freeform 16">
                <a:extLst>
                  <a:ext uri="{FF2B5EF4-FFF2-40B4-BE49-F238E27FC236}">
                    <a16:creationId xmlns:a16="http://schemas.microsoft.com/office/drawing/2014/main" id="{A50148AE-2CEA-4D8B-A61F-AEC0C9E34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6185" y="1682088"/>
                <a:ext cx="371697" cy="40982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5" name="Freeform 62">
                <a:extLst>
                  <a:ext uri="{FF2B5EF4-FFF2-40B4-BE49-F238E27FC236}">
                    <a16:creationId xmlns:a16="http://schemas.microsoft.com/office/drawing/2014/main" id="{A07E645E-1EBE-4533-BEBF-268CD0D8B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69154" y="3831961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6" name="Freeform 24">
                <a:extLst>
                  <a:ext uri="{FF2B5EF4-FFF2-40B4-BE49-F238E27FC236}">
                    <a16:creationId xmlns:a16="http://schemas.microsoft.com/office/drawing/2014/main" id="{4D8ED539-75B9-40D2-8589-E8794D090C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071" y="3278159"/>
                <a:ext cx="593853" cy="62639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7" name="Freeform 67">
                <a:extLst>
                  <a:ext uri="{FF2B5EF4-FFF2-40B4-BE49-F238E27FC236}">
                    <a16:creationId xmlns:a16="http://schemas.microsoft.com/office/drawing/2014/main" id="{8BFBB624-01F2-477A-91C8-0DBD5BFEA9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7498" y="2248904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8" name="Freeform 15">
                <a:extLst>
                  <a:ext uri="{FF2B5EF4-FFF2-40B4-BE49-F238E27FC236}">
                    <a16:creationId xmlns:a16="http://schemas.microsoft.com/office/drawing/2014/main" id="{B5826681-16A7-4E9C-8F87-5C15C4DF5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0129" y="3268886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9" name="Freeform 14">
                <a:extLst>
                  <a:ext uri="{FF2B5EF4-FFF2-40B4-BE49-F238E27FC236}">
                    <a16:creationId xmlns:a16="http://schemas.microsoft.com/office/drawing/2014/main" id="{744ABB90-7CAF-4BCC-92E5-F83CC23670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1811" y="2867649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0" name="Freeform 70">
                <a:extLst>
                  <a:ext uri="{FF2B5EF4-FFF2-40B4-BE49-F238E27FC236}">
                    <a16:creationId xmlns:a16="http://schemas.microsoft.com/office/drawing/2014/main" id="{CDC8224F-DCDE-499F-BE2F-1C314E586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6668" y="4682705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1" name="Freeform 41">
                <a:extLst>
                  <a:ext uri="{FF2B5EF4-FFF2-40B4-BE49-F238E27FC236}">
                    <a16:creationId xmlns:a16="http://schemas.microsoft.com/office/drawing/2014/main" id="{728A9FE2-317A-46B0-A0D4-95E03DD5D9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3918" y="2055543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2" name="Freeform 41">
                <a:extLst>
                  <a:ext uri="{FF2B5EF4-FFF2-40B4-BE49-F238E27FC236}">
                    <a16:creationId xmlns:a16="http://schemas.microsoft.com/office/drawing/2014/main" id="{D7723623-B6CA-4113-921C-088C297126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87715" y="5751080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3" name="Freeform 85">
                <a:extLst>
                  <a:ext uri="{FF2B5EF4-FFF2-40B4-BE49-F238E27FC236}">
                    <a16:creationId xmlns:a16="http://schemas.microsoft.com/office/drawing/2014/main" id="{72CE5991-9C5F-4945-BADB-F602E286E1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77342" y="6185035"/>
                <a:ext cx="653447" cy="491050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4" name="Freeform 37">
                <a:extLst>
                  <a:ext uri="{FF2B5EF4-FFF2-40B4-BE49-F238E27FC236}">
                    <a16:creationId xmlns:a16="http://schemas.microsoft.com/office/drawing/2014/main" id="{2B063EE3-395F-4BB4-9CB0-F0408FAD28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58400" y="5270180"/>
                <a:ext cx="371163" cy="371166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5" name="Freeform 14">
                <a:extLst>
                  <a:ext uri="{FF2B5EF4-FFF2-40B4-BE49-F238E27FC236}">
                    <a16:creationId xmlns:a16="http://schemas.microsoft.com/office/drawing/2014/main" id="{D96D45B8-F9B8-466B-B4C5-D197B890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405" y="3988395"/>
                <a:ext cx="330276" cy="385323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26C52290-61CE-44CF-A5D0-ACBE9D88FF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3507" y="3403364"/>
                <a:ext cx="473037" cy="44646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7" name="Freeform 77">
                <a:extLst>
                  <a:ext uri="{FF2B5EF4-FFF2-40B4-BE49-F238E27FC236}">
                    <a16:creationId xmlns:a16="http://schemas.microsoft.com/office/drawing/2014/main" id="{ECA970FD-08E9-4821-87FD-924B70F0D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7443" y="4457560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8" name="Freeform 41">
                <a:extLst>
                  <a:ext uri="{FF2B5EF4-FFF2-40B4-BE49-F238E27FC236}">
                    <a16:creationId xmlns:a16="http://schemas.microsoft.com/office/drawing/2014/main" id="{A76D3C53-42FD-4F00-9BA3-217DB0C5A4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3924" y="1761825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9" name="Freeform 79">
                <a:extLst>
                  <a:ext uri="{FF2B5EF4-FFF2-40B4-BE49-F238E27FC236}">
                    <a16:creationId xmlns:a16="http://schemas.microsoft.com/office/drawing/2014/main" id="{6613D975-5A75-4899-AE68-C3EC0FB33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1205" y="6105313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0" name="Freeform 36">
                <a:extLst>
                  <a:ext uri="{FF2B5EF4-FFF2-40B4-BE49-F238E27FC236}">
                    <a16:creationId xmlns:a16="http://schemas.microsoft.com/office/drawing/2014/main" id="{A28AA61B-120D-449C-A905-A6D07EC735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7926" y="430662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1" name="Freeform 36">
                <a:extLst>
                  <a:ext uri="{FF2B5EF4-FFF2-40B4-BE49-F238E27FC236}">
                    <a16:creationId xmlns:a16="http://schemas.microsoft.com/office/drawing/2014/main" id="{6F9760CC-B530-4A6D-8742-EB22755EFD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0810" y="343284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2" name="Freeform 30">
                <a:extLst>
                  <a:ext uri="{FF2B5EF4-FFF2-40B4-BE49-F238E27FC236}">
                    <a16:creationId xmlns:a16="http://schemas.microsoft.com/office/drawing/2014/main" id="{A79D148A-42DA-46D4-9E58-2F4B478119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43865" y="4794289"/>
                <a:ext cx="585781" cy="55599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3" name="Freeform 31">
                <a:extLst>
                  <a:ext uri="{FF2B5EF4-FFF2-40B4-BE49-F238E27FC236}">
                    <a16:creationId xmlns:a16="http://schemas.microsoft.com/office/drawing/2014/main" id="{96E05FF3-3247-467C-8F85-B2AD464CB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49460" y="4614187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4" name="Freeform 32">
                <a:extLst>
                  <a:ext uri="{FF2B5EF4-FFF2-40B4-BE49-F238E27FC236}">
                    <a16:creationId xmlns:a16="http://schemas.microsoft.com/office/drawing/2014/main" id="{3EE4C56D-3CED-4B1A-BD98-1BA8E3F63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2671" y="3651649"/>
                <a:ext cx="467849" cy="522383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5" name="Freeform 33">
                <a:extLst>
                  <a:ext uri="{FF2B5EF4-FFF2-40B4-BE49-F238E27FC236}">
                    <a16:creationId xmlns:a16="http://schemas.microsoft.com/office/drawing/2014/main" id="{FE410FBE-5FF7-4A05-BFA9-C774DEB9C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3568" y="2835236"/>
                <a:ext cx="449953" cy="460928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6" name="Freeform 34">
                <a:extLst>
                  <a:ext uri="{FF2B5EF4-FFF2-40B4-BE49-F238E27FC236}">
                    <a16:creationId xmlns:a16="http://schemas.microsoft.com/office/drawing/2014/main" id="{2381A2D6-8580-48B3-AEFA-8BC07CE67F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5016" y="4611573"/>
                <a:ext cx="438560" cy="588312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7" name="Freeform 35">
                <a:extLst>
                  <a:ext uri="{FF2B5EF4-FFF2-40B4-BE49-F238E27FC236}">
                    <a16:creationId xmlns:a16="http://schemas.microsoft.com/office/drawing/2014/main" id="{F9C0F889-3A9A-44BE-822F-301582FC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7890" y="2909526"/>
                <a:ext cx="408229" cy="390142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8" name="Freeform 36">
                <a:extLst>
                  <a:ext uri="{FF2B5EF4-FFF2-40B4-BE49-F238E27FC236}">
                    <a16:creationId xmlns:a16="http://schemas.microsoft.com/office/drawing/2014/main" id="{0BA070F4-157C-4D01-B490-3F63BF7961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762" y="5622868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9" name="Freeform 37">
                <a:extLst>
                  <a:ext uri="{FF2B5EF4-FFF2-40B4-BE49-F238E27FC236}">
                    <a16:creationId xmlns:a16="http://schemas.microsoft.com/office/drawing/2014/main" id="{79D01517-1090-4D0E-A129-14EAB76FC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543" y="2488572"/>
                <a:ext cx="442055" cy="425267"/>
              </a:xfrm>
              <a:custGeom>
                <a:avLst/>
                <a:gdLst>
                  <a:gd name="T0" fmla="*/ 65 w 67"/>
                  <a:gd name="T1" fmla="*/ 41 h 64"/>
                  <a:gd name="T2" fmla="*/ 46 w 67"/>
                  <a:gd name="T3" fmla="*/ 41 h 64"/>
                  <a:gd name="T4" fmla="*/ 46 w 67"/>
                  <a:gd name="T5" fmla="*/ 34 h 64"/>
                  <a:gd name="T6" fmla="*/ 44 w 67"/>
                  <a:gd name="T7" fmla="*/ 32 h 64"/>
                  <a:gd name="T8" fmla="*/ 23 w 67"/>
                  <a:gd name="T9" fmla="*/ 32 h 64"/>
                  <a:gd name="T10" fmla="*/ 21 w 67"/>
                  <a:gd name="T11" fmla="*/ 34 h 64"/>
                  <a:gd name="T12" fmla="*/ 21 w 67"/>
                  <a:gd name="T13" fmla="*/ 47 h 64"/>
                  <a:gd name="T14" fmla="*/ 2 w 67"/>
                  <a:gd name="T15" fmla="*/ 47 h 64"/>
                  <a:gd name="T16" fmla="*/ 0 w 67"/>
                  <a:gd name="T17" fmla="*/ 49 h 64"/>
                  <a:gd name="T18" fmla="*/ 0 w 67"/>
                  <a:gd name="T19" fmla="*/ 62 h 64"/>
                  <a:gd name="T20" fmla="*/ 2 w 67"/>
                  <a:gd name="T21" fmla="*/ 64 h 64"/>
                  <a:gd name="T22" fmla="*/ 23 w 67"/>
                  <a:gd name="T23" fmla="*/ 64 h 64"/>
                  <a:gd name="T24" fmla="*/ 44 w 67"/>
                  <a:gd name="T25" fmla="*/ 64 h 64"/>
                  <a:gd name="T26" fmla="*/ 65 w 67"/>
                  <a:gd name="T27" fmla="*/ 64 h 64"/>
                  <a:gd name="T28" fmla="*/ 67 w 67"/>
                  <a:gd name="T29" fmla="*/ 62 h 64"/>
                  <a:gd name="T30" fmla="*/ 67 w 67"/>
                  <a:gd name="T31" fmla="*/ 43 h 64"/>
                  <a:gd name="T32" fmla="*/ 65 w 67"/>
                  <a:gd name="T33" fmla="*/ 41 h 64"/>
                  <a:gd name="T34" fmla="*/ 45 w 67"/>
                  <a:gd name="T35" fmla="*/ 61 h 64"/>
                  <a:gd name="T36" fmla="*/ 45 w 67"/>
                  <a:gd name="T37" fmla="*/ 44 h 64"/>
                  <a:gd name="T38" fmla="*/ 64 w 67"/>
                  <a:gd name="T39" fmla="*/ 44 h 64"/>
                  <a:gd name="T40" fmla="*/ 64 w 67"/>
                  <a:gd name="T41" fmla="*/ 61 h 64"/>
                  <a:gd name="T42" fmla="*/ 45 w 67"/>
                  <a:gd name="T43" fmla="*/ 61 h 64"/>
                  <a:gd name="T44" fmla="*/ 24 w 67"/>
                  <a:gd name="T45" fmla="*/ 49 h 64"/>
                  <a:gd name="T46" fmla="*/ 24 w 67"/>
                  <a:gd name="T47" fmla="*/ 35 h 64"/>
                  <a:gd name="T48" fmla="*/ 43 w 67"/>
                  <a:gd name="T49" fmla="*/ 35 h 64"/>
                  <a:gd name="T50" fmla="*/ 43 w 67"/>
                  <a:gd name="T51" fmla="*/ 43 h 64"/>
                  <a:gd name="T52" fmla="*/ 43 w 67"/>
                  <a:gd name="T53" fmla="*/ 61 h 64"/>
                  <a:gd name="T54" fmla="*/ 24 w 67"/>
                  <a:gd name="T55" fmla="*/ 61 h 64"/>
                  <a:gd name="T56" fmla="*/ 24 w 67"/>
                  <a:gd name="T57" fmla="*/ 49 h 64"/>
                  <a:gd name="T58" fmla="*/ 22 w 67"/>
                  <a:gd name="T59" fmla="*/ 61 h 64"/>
                  <a:gd name="T60" fmla="*/ 3 w 67"/>
                  <a:gd name="T61" fmla="*/ 61 h 64"/>
                  <a:gd name="T62" fmla="*/ 3 w 67"/>
                  <a:gd name="T63" fmla="*/ 50 h 64"/>
                  <a:gd name="T64" fmla="*/ 22 w 67"/>
                  <a:gd name="T65" fmla="*/ 50 h 64"/>
                  <a:gd name="T66" fmla="*/ 22 w 67"/>
                  <a:gd name="T67" fmla="*/ 61 h 64"/>
                  <a:gd name="T68" fmla="*/ 32 w 67"/>
                  <a:gd name="T69" fmla="*/ 20 h 64"/>
                  <a:gd name="T70" fmla="*/ 32 w 67"/>
                  <a:gd name="T71" fmla="*/ 9 h 64"/>
                  <a:gd name="T72" fmla="*/ 30 w 67"/>
                  <a:gd name="T73" fmla="*/ 10 h 64"/>
                  <a:gd name="T74" fmla="*/ 29 w 67"/>
                  <a:gd name="T75" fmla="*/ 10 h 64"/>
                  <a:gd name="T76" fmla="*/ 29 w 67"/>
                  <a:gd name="T77" fmla="*/ 9 h 64"/>
                  <a:gd name="T78" fmla="*/ 33 w 67"/>
                  <a:gd name="T79" fmla="*/ 6 h 64"/>
                  <a:gd name="T80" fmla="*/ 34 w 67"/>
                  <a:gd name="T81" fmla="*/ 6 h 64"/>
                  <a:gd name="T82" fmla="*/ 34 w 67"/>
                  <a:gd name="T83" fmla="*/ 7 h 64"/>
                  <a:gd name="T84" fmla="*/ 34 w 67"/>
                  <a:gd name="T85" fmla="*/ 20 h 64"/>
                  <a:gd name="T86" fmla="*/ 37 w 67"/>
                  <a:gd name="T87" fmla="*/ 20 h 64"/>
                  <a:gd name="T88" fmla="*/ 38 w 67"/>
                  <a:gd name="T89" fmla="*/ 21 h 64"/>
                  <a:gd name="T90" fmla="*/ 37 w 67"/>
                  <a:gd name="T91" fmla="*/ 22 h 64"/>
                  <a:gd name="T92" fmla="*/ 30 w 67"/>
                  <a:gd name="T93" fmla="*/ 22 h 64"/>
                  <a:gd name="T94" fmla="*/ 29 w 67"/>
                  <a:gd name="T95" fmla="*/ 21 h 64"/>
                  <a:gd name="T96" fmla="*/ 30 w 67"/>
                  <a:gd name="T97" fmla="*/ 20 h 64"/>
                  <a:gd name="T98" fmla="*/ 32 w 67"/>
                  <a:gd name="T99" fmla="*/ 20 h 64"/>
                  <a:gd name="T100" fmla="*/ 33 w 67"/>
                  <a:gd name="T101" fmla="*/ 28 h 64"/>
                  <a:gd name="T102" fmla="*/ 47 w 67"/>
                  <a:gd name="T103" fmla="*/ 14 h 64"/>
                  <a:gd name="T104" fmla="*/ 33 w 67"/>
                  <a:gd name="T105" fmla="*/ 0 h 64"/>
                  <a:gd name="T106" fmla="*/ 20 w 67"/>
                  <a:gd name="T107" fmla="*/ 14 h 64"/>
                  <a:gd name="T108" fmla="*/ 33 w 67"/>
                  <a:gd name="T109" fmla="*/ 28 h 64"/>
                  <a:gd name="T110" fmla="*/ 33 w 67"/>
                  <a:gd name="T111" fmla="*/ 3 h 64"/>
                  <a:gd name="T112" fmla="*/ 44 w 67"/>
                  <a:gd name="T113" fmla="*/ 14 h 64"/>
                  <a:gd name="T114" fmla="*/ 33 w 67"/>
                  <a:gd name="T115" fmla="*/ 25 h 64"/>
                  <a:gd name="T116" fmla="*/ 23 w 67"/>
                  <a:gd name="T117" fmla="*/ 14 h 64"/>
                  <a:gd name="T118" fmla="*/ 33 w 67"/>
                  <a:gd name="T11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7" h="64">
                    <a:moveTo>
                      <a:pt x="65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2"/>
                      <a:pt x="45" y="32"/>
                      <a:pt x="4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21" y="3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7" y="63"/>
                      <a:pt x="67" y="62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2"/>
                      <a:pt x="66" y="41"/>
                      <a:pt x="65" y="41"/>
                    </a:cubicBezTo>
                    <a:close/>
                    <a:moveTo>
                      <a:pt x="45" y="61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61"/>
                      <a:pt x="64" y="61"/>
                      <a:pt x="64" y="61"/>
                    </a:cubicBezTo>
                    <a:lnTo>
                      <a:pt x="45" y="61"/>
                    </a:lnTo>
                    <a:close/>
                    <a:moveTo>
                      <a:pt x="24" y="49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24" y="61"/>
                      <a:pt x="24" y="61"/>
                      <a:pt x="24" y="61"/>
                    </a:cubicBezTo>
                    <a:lnTo>
                      <a:pt x="24" y="49"/>
                    </a:lnTo>
                    <a:close/>
                    <a:moveTo>
                      <a:pt x="22" y="61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61"/>
                    </a:lnTo>
                    <a:close/>
                    <a:moveTo>
                      <a:pt x="32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4" y="6"/>
                      <a:pt x="34" y="7"/>
                      <a:pt x="34" y="7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8" y="21"/>
                      <a:pt x="38" y="21"/>
                    </a:cubicBezTo>
                    <a:cubicBezTo>
                      <a:pt x="38" y="22"/>
                      <a:pt x="37" y="22"/>
                      <a:pt x="37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30" y="20"/>
                    </a:cubicBezTo>
                    <a:lnTo>
                      <a:pt x="32" y="20"/>
                    </a:lnTo>
                    <a:close/>
                    <a:moveTo>
                      <a:pt x="33" y="28"/>
                    </a:moveTo>
                    <a:cubicBezTo>
                      <a:pt x="41" y="28"/>
                      <a:pt x="47" y="22"/>
                      <a:pt x="47" y="14"/>
                    </a:cubicBezTo>
                    <a:cubicBezTo>
                      <a:pt x="47" y="7"/>
                      <a:pt x="41" y="0"/>
                      <a:pt x="33" y="0"/>
                    </a:cubicBezTo>
                    <a:cubicBezTo>
                      <a:pt x="26" y="0"/>
                      <a:pt x="20" y="7"/>
                      <a:pt x="20" y="14"/>
                    </a:cubicBezTo>
                    <a:cubicBezTo>
                      <a:pt x="20" y="22"/>
                      <a:pt x="26" y="28"/>
                      <a:pt x="33" y="28"/>
                    </a:cubicBezTo>
                    <a:close/>
                    <a:moveTo>
                      <a:pt x="33" y="3"/>
                    </a:moveTo>
                    <a:cubicBezTo>
                      <a:pt x="39" y="3"/>
                      <a:pt x="44" y="8"/>
                      <a:pt x="44" y="14"/>
                    </a:cubicBezTo>
                    <a:cubicBezTo>
                      <a:pt x="44" y="20"/>
                      <a:pt x="39" y="25"/>
                      <a:pt x="33" y="25"/>
                    </a:cubicBezTo>
                    <a:cubicBezTo>
                      <a:pt x="27" y="25"/>
                      <a:pt x="23" y="20"/>
                      <a:pt x="23" y="14"/>
                    </a:cubicBezTo>
                    <a:cubicBezTo>
                      <a:pt x="23" y="8"/>
                      <a:pt x="27" y="3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0" name="Freeform 38">
                <a:extLst>
                  <a:ext uri="{FF2B5EF4-FFF2-40B4-BE49-F238E27FC236}">
                    <a16:creationId xmlns:a16="http://schemas.microsoft.com/office/drawing/2014/main" id="{B1B1784F-CC63-4182-B4BE-9612ED6354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74615" y="4757519"/>
                <a:ext cx="492396" cy="438040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1" name="Freeform 39">
                <a:extLst>
                  <a:ext uri="{FF2B5EF4-FFF2-40B4-BE49-F238E27FC236}">
                    <a16:creationId xmlns:a16="http://schemas.microsoft.com/office/drawing/2014/main" id="{AEC7131E-E66B-42D4-965A-5AA2DA8584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5126" y="3182741"/>
                <a:ext cx="509342" cy="456038"/>
              </a:xfrm>
              <a:custGeom>
                <a:avLst/>
                <a:gdLst>
                  <a:gd name="T0" fmla="*/ 20 w 73"/>
                  <a:gd name="T1" fmla="*/ 52 h 65"/>
                  <a:gd name="T2" fmla="*/ 26 w 73"/>
                  <a:gd name="T3" fmla="*/ 46 h 65"/>
                  <a:gd name="T4" fmla="*/ 33 w 73"/>
                  <a:gd name="T5" fmla="*/ 42 h 65"/>
                  <a:gd name="T6" fmla="*/ 35 w 73"/>
                  <a:gd name="T7" fmla="*/ 37 h 65"/>
                  <a:gd name="T8" fmla="*/ 32 w 73"/>
                  <a:gd name="T9" fmla="*/ 30 h 65"/>
                  <a:gd name="T10" fmla="*/ 30 w 73"/>
                  <a:gd name="T11" fmla="*/ 22 h 65"/>
                  <a:gd name="T12" fmla="*/ 26 w 73"/>
                  <a:gd name="T13" fmla="*/ 19 h 65"/>
                  <a:gd name="T14" fmla="*/ 16 w 73"/>
                  <a:gd name="T15" fmla="*/ 18 h 65"/>
                  <a:gd name="T16" fmla="*/ 10 w 73"/>
                  <a:gd name="T17" fmla="*/ 20 h 65"/>
                  <a:gd name="T18" fmla="*/ 2 w 73"/>
                  <a:gd name="T19" fmla="*/ 26 h 65"/>
                  <a:gd name="T20" fmla="*/ 1 w 73"/>
                  <a:gd name="T21" fmla="*/ 32 h 65"/>
                  <a:gd name="T22" fmla="*/ 2 w 73"/>
                  <a:gd name="T23" fmla="*/ 38 h 65"/>
                  <a:gd name="T24" fmla="*/ 5 w 73"/>
                  <a:gd name="T25" fmla="*/ 47 h 65"/>
                  <a:gd name="T26" fmla="*/ 10 w 73"/>
                  <a:gd name="T27" fmla="*/ 50 h 65"/>
                  <a:gd name="T28" fmla="*/ 14 w 73"/>
                  <a:gd name="T29" fmla="*/ 50 h 65"/>
                  <a:gd name="T30" fmla="*/ 6 w 73"/>
                  <a:gd name="T31" fmla="*/ 38 h 65"/>
                  <a:gd name="T32" fmla="*/ 5 w 73"/>
                  <a:gd name="T33" fmla="*/ 26 h 65"/>
                  <a:gd name="T34" fmla="*/ 18 w 73"/>
                  <a:gd name="T35" fmla="*/ 22 h 65"/>
                  <a:gd name="T36" fmla="*/ 31 w 73"/>
                  <a:gd name="T37" fmla="*/ 26 h 65"/>
                  <a:gd name="T38" fmla="*/ 30 w 73"/>
                  <a:gd name="T39" fmla="*/ 38 h 65"/>
                  <a:gd name="T40" fmla="*/ 22 w 73"/>
                  <a:gd name="T41" fmla="*/ 50 h 65"/>
                  <a:gd name="T42" fmla="*/ 34 w 73"/>
                  <a:gd name="T43" fmla="*/ 8 h 65"/>
                  <a:gd name="T44" fmla="*/ 32 w 73"/>
                  <a:gd name="T45" fmla="*/ 13 h 65"/>
                  <a:gd name="T46" fmla="*/ 33 w 73"/>
                  <a:gd name="T47" fmla="*/ 16 h 65"/>
                  <a:gd name="T48" fmla="*/ 37 w 73"/>
                  <a:gd name="T49" fmla="*/ 19 h 65"/>
                  <a:gd name="T50" fmla="*/ 42 w 73"/>
                  <a:gd name="T51" fmla="*/ 22 h 65"/>
                  <a:gd name="T52" fmla="*/ 45 w 73"/>
                  <a:gd name="T53" fmla="*/ 23 h 65"/>
                  <a:gd name="T54" fmla="*/ 50 w 73"/>
                  <a:gd name="T55" fmla="*/ 19 h 65"/>
                  <a:gd name="T56" fmla="*/ 53 w 73"/>
                  <a:gd name="T57" fmla="*/ 15 h 65"/>
                  <a:gd name="T58" fmla="*/ 54 w 73"/>
                  <a:gd name="T59" fmla="*/ 11 h 65"/>
                  <a:gd name="T60" fmla="*/ 53 w 73"/>
                  <a:gd name="T61" fmla="*/ 7 h 65"/>
                  <a:gd name="T62" fmla="*/ 50 w 73"/>
                  <a:gd name="T63" fmla="*/ 4 h 65"/>
                  <a:gd name="T64" fmla="*/ 45 w 73"/>
                  <a:gd name="T65" fmla="*/ 0 h 65"/>
                  <a:gd name="T66" fmla="*/ 41 w 73"/>
                  <a:gd name="T67" fmla="*/ 0 h 65"/>
                  <a:gd name="T68" fmla="*/ 36 w 73"/>
                  <a:gd name="T69" fmla="*/ 4 h 65"/>
                  <a:gd name="T70" fmla="*/ 36 w 73"/>
                  <a:gd name="T71" fmla="*/ 9 h 65"/>
                  <a:gd name="T72" fmla="*/ 41 w 73"/>
                  <a:gd name="T73" fmla="*/ 2 h 65"/>
                  <a:gd name="T74" fmla="*/ 50 w 73"/>
                  <a:gd name="T75" fmla="*/ 6 h 65"/>
                  <a:gd name="T76" fmla="*/ 52 w 73"/>
                  <a:gd name="T77" fmla="*/ 12 h 65"/>
                  <a:gd name="T78" fmla="*/ 46 w 73"/>
                  <a:gd name="T79" fmla="*/ 20 h 65"/>
                  <a:gd name="T80" fmla="*/ 39 w 73"/>
                  <a:gd name="T81" fmla="*/ 17 h 65"/>
                  <a:gd name="T82" fmla="*/ 34 w 73"/>
                  <a:gd name="T83" fmla="*/ 11 h 65"/>
                  <a:gd name="T84" fmla="*/ 55 w 73"/>
                  <a:gd name="T85" fmla="*/ 65 h 65"/>
                  <a:gd name="T86" fmla="*/ 55 w 73"/>
                  <a:gd name="T87" fmla="*/ 32 h 65"/>
                  <a:gd name="T88" fmla="*/ 43 w 73"/>
                  <a:gd name="T89" fmla="*/ 5 h 65"/>
                  <a:gd name="T90" fmla="*/ 43 w 73"/>
                  <a:gd name="T91" fmla="*/ 15 h 65"/>
                  <a:gd name="T92" fmla="*/ 54 w 73"/>
                  <a:gd name="T93" fmla="*/ 54 h 65"/>
                  <a:gd name="T94" fmla="*/ 47 w 73"/>
                  <a:gd name="T95" fmla="*/ 45 h 65"/>
                  <a:gd name="T96" fmla="*/ 18 w 73"/>
                  <a:gd name="T97" fmla="*/ 25 h 65"/>
                  <a:gd name="T98" fmla="*/ 10 w 73"/>
                  <a:gd name="T99" fmla="*/ 35 h 65"/>
                  <a:gd name="T100" fmla="*/ 18 w 73"/>
                  <a:gd name="T101" fmla="*/ 38 h 65"/>
                  <a:gd name="T102" fmla="*/ 56 w 73"/>
                  <a:gd name="T103" fmla="*/ 11 h 65"/>
                  <a:gd name="T104" fmla="*/ 56 w 73"/>
                  <a:gd name="T105" fmla="*/ 14 h 65"/>
                  <a:gd name="T106" fmla="*/ 32 w 73"/>
                  <a:gd name="T107" fmla="*/ 5 h 65"/>
                  <a:gd name="T108" fmla="*/ 40 w 73"/>
                  <a:gd name="T109" fmla="*/ 59 h 65"/>
                  <a:gd name="T110" fmla="*/ 16 w 73"/>
                  <a:gd name="T11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3" h="65">
                    <a:moveTo>
                      <a:pt x="16" y="52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0"/>
                      <a:pt x="17" y="49"/>
                      <a:pt x="18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1"/>
                      <a:pt x="20" y="51"/>
                      <a:pt x="20" y="52"/>
                    </a:cubicBezTo>
                    <a:cubicBezTo>
                      <a:pt x="20" y="52"/>
                      <a:pt x="21" y="52"/>
                      <a:pt x="21" y="52"/>
                    </a:cubicBezTo>
                    <a:cubicBezTo>
                      <a:pt x="23" y="52"/>
                      <a:pt x="24" y="51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49"/>
                      <a:pt x="26" y="49"/>
                    </a:cubicBezTo>
                    <a:cubicBezTo>
                      <a:pt x="25" y="48"/>
                      <a:pt x="26" y="47"/>
                      <a:pt x="26" y="46"/>
                    </a:cubicBezTo>
                    <a:cubicBezTo>
                      <a:pt x="27" y="46"/>
                      <a:pt x="28" y="46"/>
                      <a:pt x="29" y="47"/>
                    </a:cubicBezTo>
                    <a:cubicBezTo>
                      <a:pt x="29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1" y="47"/>
                    </a:cubicBezTo>
                    <a:cubicBezTo>
                      <a:pt x="32" y="46"/>
                      <a:pt x="33" y="44"/>
                      <a:pt x="33" y="43"/>
                    </a:cubicBezTo>
                    <a:cubicBezTo>
                      <a:pt x="33" y="43"/>
                      <a:pt x="34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2" y="41"/>
                      <a:pt x="31" y="40"/>
                      <a:pt x="32" y="39"/>
                    </a:cubicBezTo>
                    <a:cubicBezTo>
                      <a:pt x="32" y="38"/>
                      <a:pt x="33" y="38"/>
                      <a:pt x="34" y="38"/>
                    </a:cubicBezTo>
                    <a:cubicBezTo>
                      <a:pt x="34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4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1"/>
                      <a:pt x="34" y="31"/>
                      <a:pt x="34" y="31"/>
                    </a:cubicBezTo>
                    <a:cubicBezTo>
                      <a:pt x="33" y="32"/>
                      <a:pt x="32" y="31"/>
                      <a:pt x="32" y="30"/>
                    </a:cubicBezTo>
                    <a:cubicBezTo>
                      <a:pt x="31" y="29"/>
                      <a:pt x="32" y="28"/>
                      <a:pt x="33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4" y="27"/>
                      <a:pt x="33" y="27"/>
                      <a:pt x="33" y="26"/>
                    </a:cubicBezTo>
                    <a:cubicBezTo>
                      <a:pt x="33" y="25"/>
                      <a:pt x="32" y="24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8" y="23"/>
                      <a:pt x="27" y="23"/>
                      <a:pt x="26" y="23"/>
                    </a:cubicBezTo>
                    <a:cubicBezTo>
                      <a:pt x="26" y="22"/>
                      <a:pt x="25" y="21"/>
                      <a:pt x="26" y="20"/>
                    </a:cubicBezTo>
                    <a:cubicBezTo>
                      <a:pt x="26" y="20"/>
                      <a:pt x="26" y="20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4" y="18"/>
                      <a:pt x="23" y="18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19" y="20"/>
                      <a:pt x="18" y="20"/>
                    </a:cubicBezTo>
                    <a:cubicBezTo>
                      <a:pt x="17" y="20"/>
                      <a:pt x="16" y="19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8"/>
                      <a:pt x="12" y="18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2"/>
                      <a:pt x="9" y="23"/>
                    </a:cubicBezTo>
                    <a:cubicBezTo>
                      <a:pt x="9" y="23"/>
                      <a:pt x="7" y="23"/>
                      <a:pt x="7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4" y="24"/>
                      <a:pt x="3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3" y="28"/>
                      <a:pt x="3" y="28"/>
                    </a:cubicBezTo>
                    <a:cubicBezTo>
                      <a:pt x="4" y="28"/>
                      <a:pt x="4" y="29"/>
                      <a:pt x="4" y="30"/>
                    </a:cubicBezTo>
                    <a:cubicBezTo>
                      <a:pt x="4" y="31"/>
                      <a:pt x="3" y="32"/>
                      <a:pt x="2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5"/>
                      <a:pt x="0" y="36"/>
                      <a:pt x="1" y="37"/>
                    </a:cubicBezTo>
                    <a:cubicBezTo>
                      <a:pt x="1" y="37"/>
                      <a:pt x="1" y="37"/>
                      <a:pt x="1" y="38"/>
                    </a:cubicBezTo>
                    <a:cubicBezTo>
                      <a:pt x="1" y="38"/>
                      <a:pt x="1" y="38"/>
                      <a:pt x="2" y="38"/>
                    </a:cubicBezTo>
                    <a:cubicBezTo>
                      <a:pt x="3" y="38"/>
                      <a:pt x="4" y="38"/>
                      <a:pt x="4" y="39"/>
                    </a:cubicBezTo>
                    <a:cubicBezTo>
                      <a:pt x="4" y="40"/>
                      <a:pt x="4" y="41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2" y="43"/>
                    </a:cubicBezTo>
                    <a:cubicBezTo>
                      <a:pt x="3" y="44"/>
                      <a:pt x="4" y="46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6"/>
                      <a:pt x="9" y="46"/>
                      <a:pt x="9" y="46"/>
                    </a:cubicBezTo>
                    <a:cubicBezTo>
                      <a:pt x="10" y="47"/>
                      <a:pt x="10" y="48"/>
                      <a:pt x="10" y="49"/>
                    </a:cubicBezTo>
                    <a:cubicBezTo>
                      <a:pt x="10" y="49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2" y="51"/>
                      <a:pt x="13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6" y="52"/>
                    </a:cubicBezTo>
                    <a:close/>
                    <a:moveTo>
                      <a:pt x="14" y="50"/>
                    </a:moveTo>
                    <a:cubicBezTo>
                      <a:pt x="13" y="49"/>
                      <a:pt x="13" y="49"/>
                      <a:pt x="12" y="49"/>
                    </a:cubicBezTo>
                    <a:cubicBezTo>
                      <a:pt x="12" y="47"/>
                      <a:pt x="12" y="46"/>
                      <a:pt x="11" y="45"/>
                    </a:cubicBezTo>
                    <a:cubicBezTo>
                      <a:pt x="9" y="44"/>
                      <a:pt x="7" y="44"/>
                      <a:pt x="6" y="45"/>
                    </a:cubicBezTo>
                    <a:cubicBezTo>
                      <a:pt x="6" y="44"/>
                      <a:pt x="5" y="43"/>
                      <a:pt x="5" y="43"/>
                    </a:cubicBezTo>
                    <a:cubicBezTo>
                      <a:pt x="6" y="42"/>
                      <a:pt x="6" y="40"/>
                      <a:pt x="6" y="38"/>
                    </a:cubicBezTo>
                    <a:cubicBezTo>
                      <a:pt x="5" y="37"/>
                      <a:pt x="4" y="36"/>
                      <a:pt x="2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4"/>
                      <a:pt x="2" y="33"/>
                    </a:cubicBezTo>
                    <a:cubicBezTo>
                      <a:pt x="4" y="33"/>
                      <a:pt x="5" y="32"/>
                      <a:pt x="6" y="31"/>
                    </a:cubicBezTo>
                    <a:cubicBezTo>
                      <a:pt x="6" y="29"/>
                      <a:pt x="6" y="27"/>
                      <a:pt x="5" y="26"/>
                    </a:cubicBezTo>
                    <a:cubicBezTo>
                      <a:pt x="5" y="26"/>
                      <a:pt x="6" y="25"/>
                      <a:pt x="6" y="25"/>
                    </a:cubicBezTo>
                    <a:cubicBezTo>
                      <a:pt x="7" y="25"/>
                      <a:pt x="9" y="25"/>
                      <a:pt x="11" y="24"/>
                    </a:cubicBezTo>
                    <a:cubicBezTo>
                      <a:pt x="12" y="23"/>
                      <a:pt x="12" y="22"/>
                      <a:pt x="12" y="20"/>
                    </a:cubicBezTo>
                    <a:cubicBezTo>
                      <a:pt x="13" y="20"/>
                      <a:pt x="13" y="20"/>
                      <a:pt x="14" y="19"/>
                    </a:cubicBezTo>
                    <a:cubicBezTo>
                      <a:pt x="15" y="21"/>
                      <a:pt x="16" y="22"/>
                      <a:pt x="18" y="22"/>
                    </a:cubicBezTo>
                    <a:cubicBezTo>
                      <a:pt x="20" y="22"/>
                      <a:pt x="21" y="21"/>
                      <a:pt x="22" y="19"/>
                    </a:cubicBezTo>
                    <a:cubicBezTo>
                      <a:pt x="22" y="20"/>
                      <a:pt x="23" y="20"/>
                      <a:pt x="24" y="20"/>
                    </a:cubicBezTo>
                    <a:cubicBezTo>
                      <a:pt x="23" y="22"/>
                      <a:pt x="24" y="23"/>
                      <a:pt x="25" y="24"/>
                    </a:cubicBezTo>
                    <a:cubicBezTo>
                      <a:pt x="27" y="25"/>
                      <a:pt x="28" y="25"/>
                      <a:pt x="30" y="25"/>
                    </a:cubicBezTo>
                    <a:cubicBezTo>
                      <a:pt x="30" y="25"/>
                      <a:pt x="31" y="26"/>
                      <a:pt x="31" y="26"/>
                    </a:cubicBezTo>
                    <a:cubicBezTo>
                      <a:pt x="30" y="27"/>
                      <a:pt x="29" y="29"/>
                      <a:pt x="30" y="31"/>
                    </a:cubicBezTo>
                    <a:cubicBezTo>
                      <a:pt x="30" y="32"/>
                      <a:pt x="32" y="33"/>
                      <a:pt x="33" y="33"/>
                    </a:cubicBezTo>
                    <a:cubicBezTo>
                      <a:pt x="33" y="34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3" y="36"/>
                    </a:cubicBezTo>
                    <a:cubicBezTo>
                      <a:pt x="32" y="36"/>
                      <a:pt x="30" y="37"/>
                      <a:pt x="30" y="38"/>
                    </a:cubicBezTo>
                    <a:cubicBezTo>
                      <a:pt x="29" y="40"/>
                      <a:pt x="30" y="42"/>
                      <a:pt x="31" y="43"/>
                    </a:cubicBezTo>
                    <a:cubicBezTo>
                      <a:pt x="31" y="43"/>
                      <a:pt x="30" y="44"/>
                      <a:pt x="30" y="45"/>
                    </a:cubicBezTo>
                    <a:cubicBezTo>
                      <a:pt x="28" y="44"/>
                      <a:pt x="27" y="44"/>
                      <a:pt x="25" y="45"/>
                    </a:cubicBezTo>
                    <a:cubicBezTo>
                      <a:pt x="24" y="46"/>
                      <a:pt x="23" y="47"/>
                      <a:pt x="24" y="49"/>
                    </a:cubicBezTo>
                    <a:cubicBezTo>
                      <a:pt x="23" y="49"/>
                      <a:pt x="22" y="49"/>
                      <a:pt x="22" y="50"/>
                    </a:cubicBezTo>
                    <a:cubicBezTo>
                      <a:pt x="21" y="48"/>
                      <a:pt x="20" y="47"/>
                      <a:pt x="18" y="47"/>
                    </a:cubicBezTo>
                    <a:cubicBezTo>
                      <a:pt x="16" y="47"/>
                      <a:pt x="15" y="48"/>
                      <a:pt x="14" y="50"/>
                    </a:cubicBezTo>
                    <a:close/>
                    <a:moveTo>
                      <a:pt x="33" y="7"/>
                    </a:moveTo>
                    <a:cubicBezTo>
                      <a:pt x="33" y="7"/>
                      <a:pt x="33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2" y="9"/>
                      <a:pt x="32" y="10"/>
                      <a:pt x="32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2" y="12"/>
                      <a:pt x="32" y="12"/>
                      <a:pt x="32" y="13"/>
                    </a:cubicBezTo>
                    <a:cubicBezTo>
                      <a:pt x="32" y="13"/>
                      <a:pt x="32" y="13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6"/>
                      <a:pt x="33" y="17"/>
                      <a:pt x="33" y="17"/>
                    </a:cubicBezTo>
                    <a:cubicBezTo>
                      <a:pt x="34" y="18"/>
                      <a:pt x="34" y="18"/>
                      <a:pt x="35" y="19"/>
                    </a:cubicBezTo>
                    <a:cubicBezTo>
                      <a:pt x="35" y="19"/>
                      <a:pt x="35" y="20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9" y="22"/>
                      <a:pt x="40" y="22"/>
                      <a:pt x="41" y="23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4" y="21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22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2"/>
                      <a:pt x="47" y="22"/>
                      <a:pt x="48" y="22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0"/>
                      <a:pt x="48" y="19"/>
                      <a:pt x="49" y="19"/>
                    </a:cubicBezTo>
                    <a:cubicBezTo>
                      <a:pt x="49" y="19"/>
                      <a:pt x="49" y="19"/>
                      <a:pt x="50" y="19"/>
                    </a:cubicBezTo>
                    <a:cubicBezTo>
                      <a:pt x="50" y="19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9"/>
                    </a:cubicBezTo>
                    <a:cubicBezTo>
                      <a:pt x="52" y="18"/>
                      <a:pt x="53" y="18"/>
                      <a:pt x="53" y="17"/>
                    </a:cubicBezTo>
                    <a:cubicBezTo>
                      <a:pt x="53" y="17"/>
                      <a:pt x="53" y="16"/>
                      <a:pt x="53" y="16"/>
                    </a:cubicBezTo>
                    <a:cubicBezTo>
                      <a:pt x="53" y="16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2" y="14"/>
                      <a:pt x="53" y="14"/>
                      <a:pt x="53" y="14"/>
                    </a:cubicBezTo>
                    <a:cubicBezTo>
                      <a:pt x="53" y="14"/>
                      <a:pt x="54" y="14"/>
                      <a:pt x="54" y="14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2"/>
                      <a:pt x="54" y="12"/>
                      <a:pt x="54" y="11"/>
                    </a:cubicBezTo>
                    <a:cubicBezTo>
                      <a:pt x="54" y="11"/>
                      <a:pt x="54" y="10"/>
                      <a:pt x="54" y="10"/>
                    </a:cubicBezTo>
                    <a:cubicBezTo>
                      <a:pt x="54" y="10"/>
                      <a:pt x="54" y="9"/>
                      <a:pt x="54" y="9"/>
                    </a:cubicBezTo>
                    <a:cubicBezTo>
                      <a:pt x="54" y="9"/>
                      <a:pt x="53" y="9"/>
                      <a:pt x="53" y="9"/>
                    </a:cubicBezTo>
                    <a:cubicBezTo>
                      <a:pt x="52" y="9"/>
                      <a:pt x="52" y="9"/>
                      <a:pt x="52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6"/>
                      <a:pt x="53" y="6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1" y="3"/>
                      <a:pt x="51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2"/>
                      <a:pt x="49" y="2"/>
                      <a:pt x="48" y="2"/>
                    </a:cubicBezTo>
                    <a:cubicBezTo>
                      <a:pt x="48" y="2"/>
                      <a:pt x="48" y="1"/>
                      <a:pt x="48" y="1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0" y="0"/>
                      <a:pt x="39" y="1"/>
                      <a:pt x="38" y="1"/>
                    </a:cubicBezTo>
                    <a:cubicBezTo>
                      <a:pt x="38" y="1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3"/>
                    </a:cubicBezTo>
                    <a:cubicBezTo>
                      <a:pt x="38" y="3"/>
                      <a:pt x="38" y="3"/>
                      <a:pt x="37" y="4"/>
                    </a:cubicBezTo>
                    <a:cubicBezTo>
                      <a:pt x="37" y="4"/>
                      <a:pt x="37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5" y="3"/>
                      <a:pt x="35" y="4"/>
                    </a:cubicBezTo>
                    <a:cubicBezTo>
                      <a:pt x="34" y="4"/>
                      <a:pt x="34" y="5"/>
                      <a:pt x="33" y="6"/>
                    </a:cubicBezTo>
                    <a:cubicBezTo>
                      <a:pt x="33" y="6"/>
                      <a:pt x="33" y="7"/>
                      <a:pt x="33" y="7"/>
                    </a:cubicBezTo>
                    <a:close/>
                    <a:moveTo>
                      <a:pt x="36" y="9"/>
                    </a:moveTo>
                    <a:cubicBezTo>
                      <a:pt x="36" y="8"/>
                      <a:pt x="36" y="7"/>
                      <a:pt x="35" y="6"/>
                    </a:cubicBezTo>
                    <a:cubicBezTo>
                      <a:pt x="35" y="6"/>
                      <a:pt x="36" y="6"/>
                      <a:pt x="36" y="6"/>
                    </a:cubicBezTo>
                    <a:cubicBezTo>
                      <a:pt x="37" y="6"/>
                      <a:pt x="38" y="6"/>
                      <a:pt x="39" y="5"/>
                    </a:cubicBezTo>
                    <a:cubicBezTo>
                      <a:pt x="40" y="5"/>
                      <a:pt x="40" y="4"/>
                      <a:pt x="40" y="3"/>
                    </a:cubicBezTo>
                    <a:cubicBezTo>
                      <a:pt x="40" y="3"/>
                      <a:pt x="40" y="3"/>
                      <a:pt x="41" y="2"/>
                    </a:cubicBezTo>
                    <a:cubicBezTo>
                      <a:pt x="41" y="3"/>
                      <a:pt x="42" y="4"/>
                      <a:pt x="43" y="4"/>
                    </a:cubicBezTo>
                    <a:cubicBezTo>
                      <a:pt x="44" y="4"/>
                      <a:pt x="45" y="3"/>
                      <a:pt x="46" y="2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4"/>
                      <a:pt x="47" y="5"/>
                      <a:pt x="47" y="5"/>
                    </a:cubicBezTo>
                    <a:cubicBezTo>
                      <a:pt x="48" y="6"/>
                      <a:pt x="49" y="6"/>
                      <a:pt x="50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7"/>
                      <a:pt x="50" y="8"/>
                      <a:pt x="50" y="9"/>
                    </a:cubicBezTo>
                    <a:cubicBezTo>
                      <a:pt x="50" y="10"/>
                      <a:pt x="51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1" y="12"/>
                      <a:pt x="50" y="13"/>
                      <a:pt x="50" y="14"/>
                    </a:cubicBezTo>
                    <a:cubicBezTo>
                      <a:pt x="50" y="15"/>
                      <a:pt x="50" y="16"/>
                      <a:pt x="51" y="17"/>
                    </a:cubicBezTo>
                    <a:cubicBezTo>
                      <a:pt x="51" y="17"/>
                      <a:pt x="51" y="17"/>
                      <a:pt x="50" y="17"/>
                    </a:cubicBezTo>
                    <a:cubicBezTo>
                      <a:pt x="49" y="17"/>
                      <a:pt x="48" y="17"/>
                      <a:pt x="47" y="17"/>
                    </a:cubicBezTo>
                    <a:cubicBezTo>
                      <a:pt x="47" y="18"/>
                      <a:pt x="46" y="19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19"/>
                      <a:pt x="44" y="19"/>
                      <a:pt x="43" y="19"/>
                    </a:cubicBezTo>
                    <a:cubicBezTo>
                      <a:pt x="42" y="19"/>
                      <a:pt x="41" y="19"/>
                      <a:pt x="41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9"/>
                      <a:pt x="40" y="18"/>
                      <a:pt x="39" y="17"/>
                    </a:cubicBezTo>
                    <a:cubicBezTo>
                      <a:pt x="38" y="17"/>
                      <a:pt x="37" y="17"/>
                      <a:pt x="36" y="17"/>
                    </a:cubicBezTo>
                    <a:cubicBezTo>
                      <a:pt x="36" y="17"/>
                      <a:pt x="35" y="17"/>
                      <a:pt x="35" y="17"/>
                    </a:cubicBezTo>
                    <a:cubicBezTo>
                      <a:pt x="36" y="16"/>
                      <a:pt x="36" y="15"/>
                      <a:pt x="36" y="14"/>
                    </a:cubicBezTo>
                    <a:cubicBezTo>
                      <a:pt x="36" y="13"/>
                      <a:pt x="35" y="12"/>
                      <a:pt x="34" y="12"/>
                    </a:cubicBezTo>
                    <a:cubicBezTo>
                      <a:pt x="34" y="12"/>
                      <a:pt x="34" y="12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6" y="10"/>
                      <a:pt x="36" y="9"/>
                    </a:cubicBezTo>
                    <a:close/>
                    <a:moveTo>
                      <a:pt x="55" y="30"/>
                    </a:moveTo>
                    <a:cubicBezTo>
                      <a:pt x="45" y="30"/>
                      <a:pt x="37" y="38"/>
                      <a:pt x="37" y="47"/>
                    </a:cubicBezTo>
                    <a:cubicBezTo>
                      <a:pt x="37" y="57"/>
                      <a:pt x="45" y="65"/>
                      <a:pt x="55" y="65"/>
                    </a:cubicBezTo>
                    <a:cubicBezTo>
                      <a:pt x="65" y="65"/>
                      <a:pt x="73" y="57"/>
                      <a:pt x="73" y="47"/>
                    </a:cubicBezTo>
                    <a:cubicBezTo>
                      <a:pt x="73" y="38"/>
                      <a:pt x="65" y="30"/>
                      <a:pt x="55" y="30"/>
                    </a:cubicBezTo>
                    <a:close/>
                    <a:moveTo>
                      <a:pt x="55" y="63"/>
                    </a:moveTo>
                    <a:cubicBezTo>
                      <a:pt x="46" y="63"/>
                      <a:pt x="39" y="56"/>
                      <a:pt x="39" y="47"/>
                    </a:cubicBezTo>
                    <a:cubicBezTo>
                      <a:pt x="39" y="39"/>
                      <a:pt x="46" y="32"/>
                      <a:pt x="55" y="32"/>
                    </a:cubicBezTo>
                    <a:cubicBezTo>
                      <a:pt x="64" y="32"/>
                      <a:pt x="71" y="39"/>
                      <a:pt x="71" y="47"/>
                    </a:cubicBezTo>
                    <a:cubicBezTo>
                      <a:pt x="71" y="56"/>
                      <a:pt x="64" y="63"/>
                      <a:pt x="55" y="63"/>
                    </a:cubicBezTo>
                    <a:close/>
                    <a:moveTo>
                      <a:pt x="43" y="17"/>
                    </a:moveTo>
                    <a:cubicBezTo>
                      <a:pt x="46" y="17"/>
                      <a:pt x="49" y="15"/>
                      <a:pt x="49" y="11"/>
                    </a:cubicBezTo>
                    <a:cubicBezTo>
                      <a:pt x="49" y="8"/>
                      <a:pt x="46" y="5"/>
                      <a:pt x="43" y="5"/>
                    </a:cubicBezTo>
                    <a:cubicBezTo>
                      <a:pt x="40" y="5"/>
                      <a:pt x="37" y="8"/>
                      <a:pt x="37" y="11"/>
                    </a:cubicBezTo>
                    <a:cubicBezTo>
                      <a:pt x="37" y="15"/>
                      <a:pt x="40" y="17"/>
                      <a:pt x="43" y="17"/>
                    </a:cubicBezTo>
                    <a:close/>
                    <a:moveTo>
                      <a:pt x="43" y="7"/>
                    </a:moveTo>
                    <a:cubicBezTo>
                      <a:pt x="45" y="7"/>
                      <a:pt x="47" y="9"/>
                      <a:pt x="47" y="11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41" y="15"/>
                      <a:pt x="39" y="14"/>
                      <a:pt x="39" y="11"/>
                    </a:cubicBezTo>
                    <a:cubicBezTo>
                      <a:pt x="39" y="9"/>
                      <a:pt x="41" y="7"/>
                      <a:pt x="43" y="7"/>
                    </a:cubicBezTo>
                    <a:close/>
                    <a:moveTo>
                      <a:pt x="66" y="40"/>
                    </a:moveTo>
                    <a:cubicBezTo>
                      <a:pt x="66" y="41"/>
                      <a:pt x="66" y="42"/>
                      <a:pt x="66" y="43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2" y="55"/>
                      <a:pt x="52" y="55"/>
                      <a:pt x="52" y="5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7"/>
                      <a:pt x="44" y="46"/>
                      <a:pt x="45" y="45"/>
                    </a:cubicBezTo>
                    <a:cubicBezTo>
                      <a:pt x="45" y="45"/>
                      <a:pt x="46" y="45"/>
                      <a:pt x="47" y="4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4" y="40"/>
                      <a:pt x="65" y="40"/>
                      <a:pt x="66" y="40"/>
                    </a:cubicBezTo>
                    <a:close/>
                    <a:moveTo>
                      <a:pt x="27" y="35"/>
                    </a:moveTo>
                    <a:cubicBezTo>
                      <a:pt x="27" y="29"/>
                      <a:pt x="23" y="25"/>
                      <a:pt x="18" y="25"/>
                    </a:cubicBezTo>
                    <a:cubicBezTo>
                      <a:pt x="12" y="25"/>
                      <a:pt x="8" y="29"/>
                      <a:pt x="8" y="35"/>
                    </a:cubicBezTo>
                    <a:cubicBezTo>
                      <a:pt x="8" y="40"/>
                      <a:pt x="12" y="44"/>
                      <a:pt x="18" y="44"/>
                    </a:cubicBezTo>
                    <a:cubicBezTo>
                      <a:pt x="23" y="44"/>
                      <a:pt x="27" y="40"/>
                      <a:pt x="27" y="35"/>
                    </a:cubicBezTo>
                    <a:close/>
                    <a:moveTo>
                      <a:pt x="18" y="42"/>
                    </a:moveTo>
                    <a:cubicBezTo>
                      <a:pt x="14" y="42"/>
                      <a:pt x="10" y="39"/>
                      <a:pt x="10" y="35"/>
                    </a:cubicBezTo>
                    <a:cubicBezTo>
                      <a:pt x="10" y="31"/>
                      <a:pt x="14" y="27"/>
                      <a:pt x="18" y="27"/>
                    </a:cubicBezTo>
                    <a:cubicBezTo>
                      <a:pt x="22" y="27"/>
                      <a:pt x="25" y="31"/>
                      <a:pt x="25" y="35"/>
                    </a:cubicBezTo>
                    <a:cubicBezTo>
                      <a:pt x="25" y="39"/>
                      <a:pt x="22" y="42"/>
                      <a:pt x="18" y="42"/>
                    </a:cubicBezTo>
                    <a:close/>
                    <a:moveTo>
                      <a:pt x="21" y="35"/>
                    </a:moveTo>
                    <a:cubicBezTo>
                      <a:pt x="21" y="37"/>
                      <a:pt x="20" y="38"/>
                      <a:pt x="18" y="38"/>
                    </a:cubicBezTo>
                    <a:cubicBezTo>
                      <a:pt x="16" y="38"/>
                      <a:pt x="14" y="37"/>
                      <a:pt x="14" y="35"/>
                    </a:cubicBezTo>
                    <a:cubicBezTo>
                      <a:pt x="14" y="33"/>
                      <a:pt x="16" y="31"/>
                      <a:pt x="18" y="31"/>
                    </a:cubicBezTo>
                    <a:cubicBezTo>
                      <a:pt x="20" y="31"/>
                      <a:pt x="21" y="33"/>
                      <a:pt x="21" y="35"/>
                    </a:cubicBezTo>
                    <a:close/>
                    <a:moveTo>
                      <a:pt x="56" y="13"/>
                    </a:moveTo>
                    <a:cubicBezTo>
                      <a:pt x="56" y="13"/>
                      <a:pt x="56" y="12"/>
                      <a:pt x="56" y="11"/>
                    </a:cubicBezTo>
                    <a:cubicBezTo>
                      <a:pt x="56" y="11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2" y="15"/>
                      <a:pt x="66" y="23"/>
                      <a:pt x="67" y="32"/>
                    </a:cubicBezTo>
                    <a:cubicBezTo>
                      <a:pt x="66" y="31"/>
                      <a:pt x="65" y="31"/>
                      <a:pt x="63" y="30"/>
                    </a:cubicBezTo>
                    <a:cubicBezTo>
                      <a:pt x="63" y="24"/>
                      <a:pt x="60" y="18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lose/>
                    <a:moveTo>
                      <a:pt x="14" y="16"/>
                    </a:moveTo>
                    <a:cubicBezTo>
                      <a:pt x="13" y="16"/>
                      <a:pt x="12" y="16"/>
                      <a:pt x="11" y="17"/>
                    </a:cubicBezTo>
                    <a:cubicBezTo>
                      <a:pt x="16" y="9"/>
                      <a:pt x="24" y="4"/>
                      <a:pt x="34" y="3"/>
                    </a:cubicBezTo>
                    <a:cubicBezTo>
                      <a:pt x="33" y="4"/>
                      <a:pt x="32" y="4"/>
                      <a:pt x="32" y="5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25" y="7"/>
                      <a:pt x="19" y="11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4" y="16"/>
                    </a:lnTo>
                    <a:close/>
                    <a:moveTo>
                      <a:pt x="40" y="59"/>
                    </a:moveTo>
                    <a:cubicBezTo>
                      <a:pt x="41" y="60"/>
                      <a:pt x="42" y="61"/>
                      <a:pt x="43" y="62"/>
                    </a:cubicBezTo>
                    <a:cubicBezTo>
                      <a:pt x="41" y="63"/>
                      <a:pt x="39" y="63"/>
                      <a:pt x="37" y="63"/>
                    </a:cubicBezTo>
                    <a:cubicBezTo>
                      <a:pt x="28" y="63"/>
                      <a:pt x="20" y="59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6" y="53"/>
                      <a:pt x="16" y="53"/>
                    </a:cubicBezTo>
                    <a:cubicBezTo>
                      <a:pt x="17" y="53"/>
                      <a:pt x="17" y="52"/>
                      <a:pt x="17" y="52"/>
                    </a:cubicBezTo>
                    <a:cubicBezTo>
                      <a:pt x="22" y="57"/>
                      <a:pt x="29" y="60"/>
                      <a:pt x="37" y="60"/>
                    </a:cubicBezTo>
                    <a:cubicBezTo>
                      <a:pt x="38" y="60"/>
                      <a:pt x="39" y="60"/>
                      <a:pt x="4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2" name="Freeform 31">
                <a:extLst>
                  <a:ext uri="{FF2B5EF4-FFF2-40B4-BE49-F238E27FC236}">
                    <a16:creationId xmlns:a16="http://schemas.microsoft.com/office/drawing/2014/main" id="{1238E861-DDDC-4867-B953-20FEBF7596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3859" y="2556445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3" name="Freeform 14">
                <a:extLst>
                  <a:ext uri="{FF2B5EF4-FFF2-40B4-BE49-F238E27FC236}">
                    <a16:creationId xmlns:a16="http://schemas.microsoft.com/office/drawing/2014/main" id="{AE9C7C78-EEAD-4F85-84A8-4C370328B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5234" y="3401580"/>
                <a:ext cx="323634" cy="377574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4" name="Freeform 37">
                <a:extLst>
                  <a:ext uri="{FF2B5EF4-FFF2-40B4-BE49-F238E27FC236}">
                    <a16:creationId xmlns:a16="http://schemas.microsoft.com/office/drawing/2014/main" id="{FD28F269-4E0B-4370-85D0-30B359E87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1677" y="3898116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5" name="Freeform 36">
                <a:extLst>
                  <a:ext uri="{FF2B5EF4-FFF2-40B4-BE49-F238E27FC236}">
                    <a16:creationId xmlns:a16="http://schemas.microsoft.com/office/drawing/2014/main" id="{87F8AE16-4639-4C13-9C71-B26CFFCBC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8974" y="4152799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6" name="Freeform 36">
                <a:extLst>
                  <a:ext uri="{FF2B5EF4-FFF2-40B4-BE49-F238E27FC236}">
                    <a16:creationId xmlns:a16="http://schemas.microsoft.com/office/drawing/2014/main" id="{D64070FD-CA1F-4185-B58A-D583B1DC7A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36031" y="2796476"/>
                <a:ext cx="273298" cy="273300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7" name="Freeform 36">
                <a:extLst>
                  <a:ext uri="{FF2B5EF4-FFF2-40B4-BE49-F238E27FC236}">
                    <a16:creationId xmlns:a16="http://schemas.microsoft.com/office/drawing/2014/main" id="{294ED540-11D2-47B0-B6F3-3BB70626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0" y="2388009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8" name="Freeform 18">
                <a:extLst>
                  <a:ext uri="{FF2B5EF4-FFF2-40B4-BE49-F238E27FC236}">
                    <a16:creationId xmlns:a16="http://schemas.microsoft.com/office/drawing/2014/main" id="{BA628A09-52C3-46EE-AA2B-C306E4D06A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29104" y="5189859"/>
                <a:ext cx="382800" cy="36129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9" name="Freeform 24">
                <a:extLst>
                  <a:ext uri="{FF2B5EF4-FFF2-40B4-BE49-F238E27FC236}">
                    <a16:creationId xmlns:a16="http://schemas.microsoft.com/office/drawing/2014/main" id="{A9CBAC9E-10D8-4956-9781-2B318BF377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7591" y="5586353"/>
                <a:ext cx="421075" cy="444148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0" name="Freeform 34">
                <a:extLst>
                  <a:ext uri="{FF2B5EF4-FFF2-40B4-BE49-F238E27FC236}">
                    <a16:creationId xmlns:a16="http://schemas.microsoft.com/office/drawing/2014/main" id="{2311B51A-D4C0-4919-9AA1-D87F16E89B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53581" y="2975161"/>
                <a:ext cx="319061" cy="42800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id="{30F96129-C875-41E5-B739-7BB9F1AD26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5365" y="3239335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2" name="Freeform 16">
                <a:extLst>
                  <a:ext uri="{FF2B5EF4-FFF2-40B4-BE49-F238E27FC236}">
                    <a16:creationId xmlns:a16="http://schemas.microsoft.com/office/drawing/2014/main" id="{FD9466F8-3F80-487C-9C57-0BB7276389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4747" y="4260717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3" name="Freeform 31">
                <a:extLst>
                  <a:ext uri="{FF2B5EF4-FFF2-40B4-BE49-F238E27FC236}">
                    <a16:creationId xmlns:a16="http://schemas.microsoft.com/office/drawing/2014/main" id="{49558499-A281-473D-9387-2E8EC5A3C3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661" y="4817269"/>
                <a:ext cx="342426" cy="372420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0382EE0-986D-4013-B090-0AF803FA5C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1876" y="2560044"/>
                <a:ext cx="295420" cy="222001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5" name="Freeform 24">
                <a:extLst>
                  <a:ext uri="{FF2B5EF4-FFF2-40B4-BE49-F238E27FC236}">
                    <a16:creationId xmlns:a16="http://schemas.microsoft.com/office/drawing/2014/main" id="{C9B124FF-8953-4B2F-A0BB-C7E7586E57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6359" y="3087540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6" name="Freeform 30">
                <a:extLst>
                  <a:ext uri="{FF2B5EF4-FFF2-40B4-BE49-F238E27FC236}">
                    <a16:creationId xmlns:a16="http://schemas.microsoft.com/office/drawing/2014/main" id="{F9C03FBC-D6FB-4EBD-ACAF-01A50A400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7861" y="2875584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7" name="Freeform 30">
                <a:extLst>
                  <a:ext uri="{FF2B5EF4-FFF2-40B4-BE49-F238E27FC236}">
                    <a16:creationId xmlns:a16="http://schemas.microsoft.com/office/drawing/2014/main" id="{383A3E9B-A075-4183-B9D7-6722CE383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9880" y="6096357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8" name="Freeform 32">
                <a:extLst>
                  <a:ext uri="{FF2B5EF4-FFF2-40B4-BE49-F238E27FC236}">
                    <a16:creationId xmlns:a16="http://schemas.microsoft.com/office/drawing/2014/main" id="{27331D8D-F9FA-40C4-92AC-886E04EF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6410" y="6105313"/>
                <a:ext cx="366352" cy="409055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9" name="Freeform 14">
                <a:extLst>
                  <a:ext uri="{FF2B5EF4-FFF2-40B4-BE49-F238E27FC236}">
                    <a16:creationId xmlns:a16="http://schemas.microsoft.com/office/drawing/2014/main" id="{AE5FDAFB-F39E-4938-9FE6-90B464CFC9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82725" y="6349082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0" name="Freeform 41">
                <a:extLst>
                  <a:ext uri="{FF2B5EF4-FFF2-40B4-BE49-F238E27FC236}">
                    <a16:creationId xmlns:a16="http://schemas.microsoft.com/office/drawing/2014/main" id="{CD14E4E2-6319-4465-838B-2526BD6DBB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3598" y="3863781"/>
                <a:ext cx="386783" cy="373891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1" name="Freeform 17">
                <a:extLst>
                  <a:ext uri="{FF2B5EF4-FFF2-40B4-BE49-F238E27FC236}">
                    <a16:creationId xmlns:a16="http://schemas.microsoft.com/office/drawing/2014/main" id="{0136AC4A-57DB-4582-9916-E1B9223A36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31782" y="4766800"/>
                <a:ext cx="416750" cy="35301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2" name="Freeform 52">
                <a:extLst>
                  <a:ext uri="{FF2B5EF4-FFF2-40B4-BE49-F238E27FC236}">
                    <a16:creationId xmlns:a16="http://schemas.microsoft.com/office/drawing/2014/main" id="{7E059D88-C4E9-497F-B2C1-935FDEA492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293" y="4941622"/>
                <a:ext cx="503402" cy="473617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3" name="Freeform 36">
                <a:extLst>
                  <a:ext uri="{FF2B5EF4-FFF2-40B4-BE49-F238E27FC236}">
                    <a16:creationId xmlns:a16="http://schemas.microsoft.com/office/drawing/2014/main" id="{6A5ED28C-6B52-49DD-A6DE-7E48C6EFD7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7800" y="4011142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4" name="Freeform 24">
                <a:extLst>
                  <a:ext uri="{FF2B5EF4-FFF2-40B4-BE49-F238E27FC236}">
                    <a16:creationId xmlns:a16="http://schemas.microsoft.com/office/drawing/2014/main" id="{BA286176-2D73-4CD5-A09C-F02F5584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8829" y="1581445"/>
                <a:ext cx="339174" cy="357759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5" name="Freeform 115">
                <a:extLst>
                  <a:ext uri="{FF2B5EF4-FFF2-40B4-BE49-F238E27FC236}">
                    <a16:creationId xmlns:a16="http://schemas.microsoft.com/office/drawing/2014/main" id="{5E0C9FAB-B1AE-4ADC-81D4-E60C7DA1D1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73308" y="3475684"/>
                <a:ext cx="488527" cy="569946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6" name="Freeform 54">
                <a:extLst>
                  <a:ext uri="{FF2B5EF4-FFF2-40B4-BE49-F238E27FC236}">
                    <a16:creationId xmlns:a16="http://schemas.microsoft.com/office/drawing/2014/main" id="{66675ADB-146D-4FD3-9EC8-3B3C0ABDD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0621" y="5722442"/>
                <a:ext cx="387472" cy="450072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7" name="Freeform 55">
                <a:extLst>
                  <a:ext uri="{FF2B5EF4-FFF2-40B4-BE49-F238E27FC236}">
                    <a16:creationId xmlns:a16="http://schemas.microsoft.com/office/drawing/2014/main" id="{9C2B4797-A73C-48B1-8F89-9967408E0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82444" y="4255260"/>
                <a:ext cx="400364" cy="438860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8" name="Freeform 55">
                <a:extLst>
                  <a:ext uri="{FF2B5EF4-FFF2-40B4-BE49-F238E27FC236}">
                    <a16:creationId xmlns:a16="http://schemas.microsoft.com/office/drawing/2014/main" id="{5DE7F6B5-DD85-4740-B00B-43BBA1F47F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6117" y="2413026"/>
                <a:ext cx="315665" cy="346017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9" name="Freeform 119">
                <a:extLst>
                  <a:ext uri="{FF2B5EF4-FFF2-40B4-BE49-F238E27FC236}">
                    <a16:creationId xmlns:a16="http://schemas.microsoft.com/office/drawing/2014/main" id="{2A43312E-C4D6-4FF5-8686-251FF7097E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1237" y="3485094"/>
                <a:ext cx="301290" cy="301289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0" name="Freeform 36">
                <a:extLst>
                  <a:ext uri="{FF2B5EF4-FFF2-40B4-BE49-F238E27FC236}">
                    <a16:creationId xmlns:a16="http://schemas.microsoft.com/office/drawing/2014/main" id="{1C874D01-0A4B-43AE-8798-2DAD70D58F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4340" y="5512059"/>
                <a:ext cx="368224" cy="307574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1" name="Freeform 34">
                <a:extLst>
                  <a:ext uri="{FF2B5EF4-FFF2-40B4-BE49-F238E27FC236}">
                    <a16:creationId xmlns:a16="http://schemas.microsoft.com/office/drawing/2014/main" id="{8F1B2C02-EE73-418C-A914-50E93EC601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247" y="6320200"/>
                <a:ext cx="315804" cy="42363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2" name="Freeform 41">
                <a:extLst>
                  <a:ext uri="{FF2B5EF4-FFF2-40B4-BE49-F238E27FC236}">
                    <a16:creationId xmlns:a16="http://schemas.microsoft.com/office/drawing/2014/main" id="{F13301A5-F6ED-401B-9722-D036A26F0D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2947" y="6402039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3" name="Freeform 54">
                <a:extLst>
                  <a:ext uri="{FF2B5EF4-FFF2-40B4-BE49-F238E27FC236}">
                    <a16:creationId xmlns:a16="http://schemas.microsoft.com/office/drawing/2014/main" id="{6C9DF3EA-A5EB-4AE6-9A2A-6A5C72826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15450" y="3586495"/>
                <a:ext cx="304249" cy="353403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4" name="Freeform 124">
                <a:extLst>
                  <a:ext uri="{FF2B5EF4-FFF2-40B4-BE49-F238E27FC236}">
                    <a16:creationId xmlns:a16="http://schemas.microsoft.com/office/drawing/2014/main" id="{196D5819-D150-4E66-8C6B-A42ED14D88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2300" y="5458516"/>
                <a:ext cx="332792" cy="332791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5" name="Freeform 52">
                <a:extLst>
                  <a:ext uri="{FF2B5EF4-FFF2-40B4-BE49-F238E27FC236}">
                    <a16:creationId xmlns:a16="http://schemas.microsoft.com/office/drawing/2014/main" id="{5892B2D5-FBCF-4459-B03C-EF7CCAB679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4372" y="5950415"/>
                <a:ext cx="316777" cy="298034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6" name="Freeform 28">
                <a:extLst>
                  <a:ext uri="{FF2B5EF4-FFF2-40B4-BE49-F238E27FC236}">
                    <a16:creationId xmlns:a16="http://schemas.microsoft.com/office/drawing/2014/main" id="{72101BDF-B790-4AB7-953E-770512AD00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3668" y="4253054"/>
                <a:ext cx="530567" cy="430519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7" name="Freeform 36">
                <a:extLst>
                  <a:ext uri="{FF2B5EF4-FFF2-40B4-BE49-F238E27FC236}">
                    <a16:creationId xmlns:a16="http://schemas.microsoft.com/office/drawing/2014/main" id="{AE2944BF-EB90-4B3F-95BC-86DDE015D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7325" y="4290527"/>
                <a:ext cx="182021" cy="182022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8" name="Freeform 24">
                <a:extLst>
                  <a:ext uri="{FF2B5EF4-FFF2-40B4-BE49-F238E27FC236}">
                    <a16:creationId xmlns:a16="http://schemas.microsoft.com/office/drawing/2014/main" id="{A6C82E5E-6515-4BE5-813E-871BBABAD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4252" y="5497816"/>
                <a:ext cx="509068" cy="536962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9" name="Freeform 33">
                <a:extLst>
                  <a:ext uri="{FF2B5EF4-FFF2-40B4-BE49-F238E27FC236}">
                    <a16:creationId xmlns:a16="http://schemas.microsoft.com/office/drawing/2014/main" id="{ACDCF4BD-4ED3-49F1-AFAC-E2CDD26454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48290" y="3894150"/>
                <a:ext cx="326659" cy="334627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0" name="Freeform 16">
                <a:extLst>
                  <a:ext uri="{FF2B5EF4-FFF2-40B4-BE49-F238E27FC236}">
                    <a16:creationId xmlns:a16="http://schemas.microsoft.com/office/drawing/2014/main" id="{4A4F6C1E-4CC6-4817-9368-346B57742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2949" y="5273553"/>
                <a:ext cx="357957" cy="394671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1" name="Freeform 30">
                <a:extLst>
                  <a:ext uri="{FF2B5EF4-FFF2-40B4-BE49-F238E27FC236}">
                    <a16:creationId xmlns:a16="http://schemas.microsoft.com/office/drawing/2014/main" id="{2FE6DEB8-029C-4C8F-8A0F-E7AF1F057A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9023" y="5187459"/>
                <a:ext cx="380904" cy="361535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FF4B49BA-EFAC-4ECF-933E-C9178DEE53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6926" y="4698910"/>
                <a:ext cx="465660" cy="39444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3" name="Freeform 32">
                <a:extLst>
                  <a:ext uri="{FF2B5EF4-FFF2-40B4-BE49-F238E27FC236}">
                    <a16:creationId xmlns:a16="http://schemas.microsoft.com/office/drawing/2014/main" id="{F0B8EFA1-F803-43C0-86E6-6642AA86DD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20505" y="4423577"/>
                <a:ext cx="315067" cy="351792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4" name="Freeform 14">
                <a:extLst>
                  <a:ext uri="{FF2B5EF4-FFF2-40B4-BE49-F238E27FC236}">
                    <a16:creationId xmlns:a16="http://schemas.microsoft.com/office/drawing/2014/main" id="{B7DC2EF3-D552-4E40-956B-1F9D532F6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6770" y="5751080"/>
                <a:ext cx="407881" cy="475862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5" name="Freeform 59">
                <a:extLst>
                  <a:ext uri="{FF2B5EF4-FFF2-40B4-BE49-F238E27FC236}">
                    <a16:creationId xmlns:a16="http://schemas.microsoft.com/office/drawing/2014/main" id="{26C567CC-621E-4A8E-903B-5CD054E7DA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9269" y="4579197"/>
                <a:ext cx="480692" cy="311800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2 w 77"/>
                  <a:gd name="T11" fmla="*/ 46 h 48"/>
                  <a:gd name="T12" fmla="*/ 14 w 77"/>
                  <a:gd name="T13" fmla="*/ 47 h 48"/>
                  <a:gd name="T14" fmla="*/ 16 w 77"/>
                  <a:gd name="T15" fmla="*/ 48 h 48"/>
                  <a:gd name="T16" fmla="*/ 19 w 77"/>
                  <a:gd name="T17" fmla="*/ 48 h 48"/>
                  <a:gd name="T18" fmla="*/ 22 w 77"/>
                  <a:gd name="T19" fmla="*/ 47 h 48"/>
                  <a:gd name="T20" fmla="*/ 24 w 77"/>
                  <a:gd name="T21" fmla="*/ 46 h 48"/>
                  <a:gd name="T22" fmla="*/ 25 w 77"/>
                  <a:gd name="T23" fmla="*/ 43 h 48"/>
                  <a:gd name="T24" fmla="*/ 50 w 77"/>
                  <a:gd name="T25" fmla="*/ 42 h 48"/>
                  <a:gd name="T26" fmla="*/ 51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3 w 77"/>
                  <a:gd name="T37" fmla="*/ 47 h 48"/>
                  <a:gd name="T38" fmla="*/ 64 w 77"/>
                  <a:gd name="T39" fmla="*/ 46 h 48"/>
                  <a:gd name="T40" fmla="*/ 66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20 w 77"/>
                  <a:gd name="T53" fmla="*/ 43 h 48"/>
                  <a:gd name="T54" fmla="*/ 16 w 77"/>
                  <a:gd name="T55" fmla="*/ 44 h 48"/>
                  <a:gd name="T56" fmla="*/ 14 w 77"/>
                  <a:gd name="T57" fmla="*/ 42 h 48"/>
                  <a:gd name="T58" fmla="*/ 13 w 77"/>
                  <a:gd name="T59" fmla="*/ 40 h 48"/>
                  <a:gd name="T60" fmla="*/ 15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2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2 w 77"/>
                  <a:gd name="T73" fmla="*/ 12 h 48"/>
                  <a:gd name="T74" fmla="*/ 29 w 77"/>
                  <a:gd name="T75" fmla="*/ 12 h 48"/>
                  <a:gd name="T76" fmla="*/ 23 w 77"/>
                  <a:gd name="T77" fmla="*/ 33 h 48"/>
                  <a:gd name="T78" fmla="*/ 25 w 77"/>
                  <a:gd name="T79" fmla="*/ 35 h 48"/>
                  <a:gd name="T80" fmla="*/ 51 w 77"/>
                  <a:gd name="T81" fmla="*/ 35 h 48"/>
                  <a:gd name="T82" fmla="*/ 62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4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1 w 77"/>
                  <a:gd name="T97" fmla="*/ 36 h 48"/>
                  <a:gd name="T98" fmla="*/ 63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58 w 77"/>
                  <a:gd name="T105" fmla="*/ 31 h 48"/>
                  <a:gd name="T106" fmla="*/ 31 w 77"/>
                  <a:gd name="T107" fmla="*/ 32 h 48"/>
                  <a:gd name="T108" fmla="*/ 74 w 77"/>
                  <a:gd name="T109" fmla="*/ 3 h 48"/>
                  <a:gd name="T110" fmla="*/ 18 w 77"/>
                  <a:gd name="T111" fmla="*/ 29 h 48"/>
                  <a:gd name="T112" fmla="*/ 14 w 77"/>
                  <a:gd name="T113" fmla="*/ 27 h 48"/>
                  <a:gd name="T114" fmla="*/ 26 w 77"/>
                  <a:gd name="T115" fmla="*/ 13 h 48"/>
                  <a:gd name="T116" fmla="*/ 6 w 77"/>
                  <a:gd name="T117" fmla="*/ 23 h 48"/>
                  <a:gd name="T118" fmla="*/ 26 w 77"/>
                  <a:gd name="T119" fmla="*/ 25 h 48"/>
                  <a:gd name="T120" fmla="*/ 26 w 77"/>
                  <a:gd name="T121" fmla="*/ 13 h 48"/>
                  <a:gd name="T122" fmla="*/ 14 w 77"/>
                  <a:gd name="T1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0" y="9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1" y="45"/>
                    </a:cubicBezTo>
                    <a:cubicBezTo>
                      <a:pt x="11" y="45"/>
                      <a:pt x="11" y="45"/>
                      <a:pt x="11" y="46"/>
                    </a:cubicBezTo>
                    <a:cubicBezTo>
                      <a:pt x="11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8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0" y="48"/>
                      <a:pt x="21" y="48"/>
                    </a:cubicBezTo>
                    <a:cubicBezTo>
                      <a:pt x="21" y="48"/>
                      <a:pt x="21" y="48"/>
                      <a:pt x="21" y="47"/>
                    </a:cubicBezTo>
                    <a:cubicBezTo>
                      <a:pt x="21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5" y="44"/>
                    </a:cubicBezTo>
                    <a:cubicBezTo>
                      <a:pt x="25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6" y="42"/>
                      <a:pt x="26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0" y="42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1" y="44"/>
                      <a:pt x="51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2" y="45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7"/>
                    </a:cubicBezTo>
                    <a:cubicBezTo>
                      <a:pt x="53" y="47"/>
                      <a:pt x="53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5" y="48"/>
                      <a:pt x="56" y="48"/>
                      <a:pt x="56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8"/>
                      <a:pt x="58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1" y="48"/>
                      <a:pt x="61" y="48"/>
                    </a:cubicBezTo>
                    <a:cubicBezTo>
                      <a:pt x="61" y="48"/>
                      <a:pt x="61" y="48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4"/>
                    </a:cubicBezTo>
                    <a:cubicBezTo>
                      <a:pt x="65" y="44"/>
                      <a:pt x="66" y="44"/>
                      <a:pt x="66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9" y="37"/>
                      <a:pt x="9" y="39"/>
                    </a:cubicBezTo>
                    <a:close/>
                    <a:moveTo>
                      <a:pt x="22" y="41"/>
                    </a:moveTo>
                    <a:cubicBezTo>
                      <a:pt x="22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4"/>
                      <a:pt x="19" y="44"/>
                      <a:pt x="19" y="44"/>
                    </a:cubicBezTo>
                    <a:cubicBezTo>
                      <a:pt x="19" y="44"/>
                      <a:pt x="18" y="44"/>
                      <a:pt x="17" y="44"/>
                    </a:cubicBezTo>
                    <a:cubicBezTo>
                      <a:pt x="17" y="44"/>
                      <a:pt x="16" y="44"/>
                      <a:pt x="16" y="44"/>
                    </a:cubicBezTo>
                    <a:cubicBezTo>
                      <a:pt x="16" y="44"/>
                      <a:pt x="15" y="44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3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3" y="38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6"/>
                      <a:pt x="16" y="36"/>
                    </a:cubicBezTo>
                    <a:cubicBezTo>
                      <a:pt x="16" y="35"/>
                      <a:pt x="17" y="35"/>
                      <a:pt x="17" y="35"/>
                    </a:cubicBezTo>
                    <a:cubicBezTo>
                      <a:pt x="18" y="35"/>
                      <a:pt x="19" y="35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8"/>
                      <a:pt x="22" y="39"/>
                      <a:pt x="22" y="40"/>
                    </a:cubicBezTo>
                    <a:cubicBezTo>
                      <a:pt x="22" y="40"/>
                      <a:pt x="22" y="40"/>
                      <a:pt x="22" y="41"/>
                    </a:cubicBezTo>
                    <a:close/>
                    <a:moveTo>
                      <a:pt x="23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8" y="33"/>
                    </a:cubicBezTo>
                    <a:lnTo>
                      <a:pt x="23" y="33"/>
                    </a:lnTo>
                    <a:close/>
                    <a:moveTo>
                      <a:pt x="50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7"/>
                      <a:pt x="50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9" y="44"/>
                      <a:pt x="59" y="44"/>
                      <a:pt x="58" y="44"/>
                    </a:cubicBezTo>
                    <a:cubicBezTo>
                      <a:pt x="57" y="44"/>
                      <a:pt x="57" y="44"/>
                      <a:pt x="56" y="44"/>
                    </a:cubicBezTo>
                    <a:cubicBezTo>
                      <a:pt x="56" y="44"/>
                      <a:pt x="56" y="44"/>
                      <a:pt x="56" y="43"/>
                    </a:cubicBezTo>
                    <a:cubicBezTo>
                      <a:pt x="56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4" y="41"/>
                      <a:pt x="54" y="41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5"/>
                      <a:pt x="57" y="35"/>
                      <a:pt x="58" y="35"/>
                    </a:cubicBezTo>
                    <a:cubicBezTo>
                      <a:pt x="59" y="35"/>
                      <a:pt x="59" y="35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7"/>
                      <a:pt x="61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8"/>
                      <a:pt x="63" y="39"/>
                      <a:pt x="63" y="40"/>
                    </a:cubicBezTo>
                    <a:cubicBezTo>
                      <a:pt x="63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6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4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6" y="31"/>
                      <a:pt x="54" y="32"/>
                      <a:pt x="53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74" y="3"/>
                      <a:pt x="74" y="3"/>
                      <a:pt x="74" y="3"/>
                    </a:cubicBezTo>
                    <a:lnTo>
                      <a:pt x="74" y="33"/>
                    </a:lnTo>
                    <a:close/>
                    <a:moveTo>
                      <a:pt x="19" y="28"/>
                    </a:moveTo>
                    <a:cubicBezTo>
                      <a:pt x="19" y="28"/>
                      <a:pt x="18" y="29"/>
                      <a:pt x="18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19" y="28"/>
                    </a:cubicBez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6" name="Freeform 60">
                <a:extLst>
                  <a:ext uri="{FF2B5EF4-FFF2-40B4-BE49-F238E27FC236}">
                    <a16:creationId xmlns:a16="http://schemas.microsoft.com/office/drawing/2014/main" id="{74A9EA96-6087-4047-AA97-477ECEB9C3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8003" y="5898171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7" name="Freeform 60">
                <a:extLst>
                  <a:ext uri="{FF2B5EF4-FFF2-40B4-BE49-F238E27FC236}">
                    <a16:creationId xmlns:a16="http://schemas.microsoft.com/office/drawing/2014/main" id="{1B69B165-8E5B-495E-A8D2-13E15DF58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5340" y="1776226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8" name="Freeform 60">
                <a:extLst>
                  <a:ext uri="{FF2B5EF4-FFF2-40B4-BE49-F238E27FC236}">
                    <a16:creationId xmlns:a16="http://schemas.microsoft.com/office/drawing/2014/main" id="{CB212CD2-5FA9-4348-82A8-EEFE1C619A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9749" y="5244833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9" name="Freeform 64">
                <a:extLst>
                  <a:ext uri="{FF2B5EF4-FFF2-40B4-BE49-F238E27FC236}">
                    <a16:creationId xmlns:a16="http://schemas.microsoft.com/office/drawing/2014/main" id="{B9E7E824-C508-4300-91A2-9A61272CF9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1617" y="2164453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0" name="Freeform 64">
                <a:extLst>
                  <a:ext uri="{FF2B5EF4-FFF2-40B4-BE49-F238E27FC236}">
                    <a16:creationId xmlns:a16="http://schemas.microsoft.com/office/drawing/2014/main" id="{A0A9C581-7A0A-46EA-B2B5-EA5185237A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6891" y="5684387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1" name="Freeform 20">
                <a:extLst>
                  <a:ext uri="{FF2B5EF4-FFF2-40B4-BE49-F238E27FC236}">
                    <a16:creationId xmlns:a16="http://schemas.microsoft.com/office/drawing/2014/main" id="{1FA12C19-8B78-463F-8E8A-24B898E86D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6395" y="4910866"/>
                <a:ext cx="292313" cy="271182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2" name="Freeform 64">
                <a:extLst>
                  <a:ext uri="{FF2B5EF4-FFF2-40B4-BE49-F238E27FC236}">
                    <a16:creationId xmlns:a16="http://schemas.microsoft.com/office/drawing/2014/main" id="{95C4584D-05AA-4A62-B879-667D18F97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919" y="4568428"/>
                <a:ext cx="294878" cy="198746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3" name="Freeform 35">
                <a:extLst>
                  <a:ext uri="{FF2B5EF4-FFF2-40B4-BE49-F238E27FC236}">
                    <a16:creationId xmlns:a16="http://schemas.microsoft.com/office/drawing/2014/main" id="{4D3993EF-E4F2-466D-9F7E-7C29205721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42720" y="3912123"/>
                <a:ext cx="281540" cy="2690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4" name="Freeform 35">
                <a:extLst>
                  <a:ext uri="{FF2B5EF4-FFF2-40B4-BE49-F238E27FC236}">
                    <a16:creationId xmlns:a16="http://schemas.microsoft.com/office/drawing/2014/main" id="{8419C59C-9ECB-4574-B3A6-D9C1A5105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3290" y="5254807"/>
                <a:ext cx="328103" cy="3135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5" name="Freeform 33">
                <a:extLst>
                  <a:ext uri="{FF2B5EF4-FFF2-40B4-BE49-F238E27FC236}">
                    <a16:creationId xmlns:a16="http://schemas.microsoft.com/office/drawing/2014/main" id="{D15F051D-7BD6-4E96-988A-C711AC57E1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80791" y="5397488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6" name="Freeform 38">
                <a:extLst>
                  <a:ext uri="{FF2B5EF4-FFF2-40B4-BE49-F238E27FC236}">
                    <a16:creationId xmlns:a16="http://schemas.microsoft.com/office/drawing/2014/main" id="{94E22FC2-D5BC-4136-8DEF-3B080535B7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65069" y="4244772"/>
                <a:ext cx="355281" cy="316061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7" name="Freeform 64">
                <a:extLst>
                  <a:ext uri="{FF2B5EF4-FFF2-40B4-BE49-F238E27FC236}">
                    <a16:creationId xmlns:a16="http://schemas.microsoft.com/office/drawing/2014/main" id="{F02EED48-265D-468E-B0E0-DF1753140A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32991" y="4154948"/>
                <a:ext cx="278989" cy="188037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448B7B-6AFD-4D8A-A025-AF8AF43316F7}"/>
                </a:ext>
              </a:extLst>
            </p:cNvPr>
            <p:cNvSpPr/>
            <p:nvPr/>
          </p:nvSpPr>
          <p:spPr>
            <a:xfrm>
              <a:off x="2550486" y="3131333"/>
              <a:ext cx="1894607" cy="189557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A3A4190-4DA7-4DF8-BC37-DDE53974CEFD}"/>
                </a:ext>
              </a:extLst>
            </p:cNvPr>
            <p:cNvSpPr/>
            <p:nvPr/>
          </p:nvSpPr>
          <p:spPr>
            <a:xfrm>
              <a:off x="1913209" y="2494176"/>
              <a:ext cx="1274554" cy="1274313"/>
            </a:xfrm>
            <a:prstGeom prst="ellipse">
              <a:avLst/>
            </a:prstGeom>
            <a:solidFill>
              <a:schemeClr val="accent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E01226A-C545-4BF2-9289-0E733F6404F5}"/>
                </a:ext>
              </a:extLst>
            </p:cNvPr>
            <p:cNvSpPr/>
            <p:nvPr/>
          </p:nvSpPr>
          <p:spPr>
            <a:xfrm>
              <a:off x="3823715" y="2809443"/>
              <a:ext cx="959228" cy="959046"/>
            </a:xfrm>
            <a:prstGeom prst="ellipse">
              <a:avLst/>
            </a:pr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C6028AB-63FA-432D-938F-54D3CE054524}"/>
                </a:ext>
              </a:extLst>
            </p:cNvPr>
            <p:cNvSpPr/>
            <p:nvPr/>
          </p:nvSpPr>
          <p:spPr>
            <a:xfrm>
              <a:off x="4047623" y="3977783"/>
              <a:ext cx="1256005" cy="1255767"/>
            </a:xfrm>
            <a:prstGeom prst="ellipse">
              <a:avLst/>
            </a:prstGeom>
            <a:solidFill>
              <a:schemeClr val="accent4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6269E3-7163-4F27-AB8D-5B6B3DE6F574}"/>
                </a:ext>
              </a:extLst>
            </p:cNvPr>
            <p:cNvSpPr/>
            <p:nvPr/>
          </p:nvSpPr>
          <p:spPr>
            <a:xfrm>
              <a:off x="1913209" y="4405646"/>
              <a:ext cx="1138090" cy="1139198"/>
            </a:xfrm>
            <a:prstGeom prst="ellipse">
              <a:avLst/>
            </a:prstGeom>
            <a:solidFill>
              <a:schemeClr val="accent5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grpSp>
          <p:nvGrpSpPr>
            <p:cNvPr id="19" name="Group 17">
              <a:extLst>
                <a:ext uri="{FF2B5EF4-FFF2-40B4-BE49-F238E27FC236}">
                  <a16:creationId xmlns:a16="http://schemas.microsoft.com/office/drawing/2014/main" id="{430A1E02-84BF-4F22-B117-3908BCF460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6053" y="2715127"/>
              <a:ext cx="1915603" cy="1421712"/>
              <a:chOff x="3861859" y="2516133"/>
              <a:chExt cx="2368005" cy="1757473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BFDE88C-F364-4B1D-B134-997664D3CE52}"/>
                  </a:ext>
                </a:extLst>
              </p:cNvPr>
              <p:cNvSpPr/>
              <p:nvPr/>
            </p:nvSpPr>
            <p:spPr>
              <a:xfrm>
                <a:off x="4332375" y="3805164"/>
                <a:ext cx="468410" cy="468321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6700AC8-7786-433C-B3B2-1A9F1F771FE2}"/>
                  </a:ext>
                </a:extLst>
              </p:cNvPr>
              <p:cNvSpPr/>
              <p:nvPr/>
            </p:nvSpPr>
            <p:spPr>
              <a:xfrm>
                <a:off x="3862326" y="3259881"/>
                <a:ext cx="316096" cy="316035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8FF1AFFD-6D57-4BF8-8E6F-6F0D08685FFB}"/>
                  </a:ext>
                </a:extLst>
              </p:cNvPr>
              <p:cNvSpPr/>
              <p:nvPr/>
            </p:nvSpPr>
            <p:spPr>
              <a:xfrm>
                <a:off x="5842424" y="2516462"/>
                <a:ext cx="388158" cy="38808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21A4FC3-ECA3-45B3-BB87-003AD7A3C538}"/>
                  </a:ext>
                </a:extLst>
              </p:cNvPr>
              <p:cNvSpPr/>
              <p:nvPr/>
            </p:nvSpPr>
            <p:spPr>
              <a:xfrm>
                <a:off x="3919650" y="3818264"/>
                <a:ext cx="198173" cy="199773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0" name="Group 18">
              <a:extLst>
                <a:ext uri="{FF2B5EF4-FFF2-40B4-BE49-F238E27FC236}">
                  <a16:creationId xmlns:a16="http://schemas.microsoft.com/office/drawing/2014/main" id="{2DC26B5F-1718-41A5-9D69-8A1FD05E10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7022" y="2307123"/>
              <a:ext cx="1545001" cy="1407815"/>
              <a:chOff x="6335388" y="2011762"/>
              <a:chExt cx="1909878" cy="1740293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B72B5372-2EC9-49A6-8E90-25E55920BE77}"/>
                  </a:ext>
                </a:extLst>
              </p:cNvPr>
              <p:cNvSpPr/>
              <p:nvPr/>
            </p:nvSpPr>
            <p:spPr>
              <a:xfrm>
                <a:off x="6335398" y="2012105"/>
                <a:ext cx="615811" cy="615695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E2181F6-E291-422A-A12D-9BFACEC2473E}"/>
                  </a:ext>
                </a:extLst>
              </p:cNvPr>
              <p:cNvSpPr/>
              <p:nvPr/>
            </p:nvSpPr>
            <p:spPr>
              <a:xfrm>
                <a:off x="7879841" y="2996234"/>
                <a:ext cx="365228" cy="365160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6635284E-9487-4714-A048-A7037F9BDC80}"/>
                  </a:ext>
                </a:extLst>
              </p:cNvPr>
              <p:cNvSpPr/>
              <p:nvPr/>
            </p:nvSpPr>
            <p:spPr>
              <a:xfrm>
                <a:off x="7794675" y="3494030"/>
                <a:ext cx="257134" cy="258723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CFF1CAF2-0CEC-4205-A762-85438C61BB06}"/>
                  </a:ext>
                </a:extLst>
              </p:cNvPr>
              <p:cNvSpPr/>
              <p:nvPr/>
            </p:nvSpPr>
            <p:spPr>
              <a:xfrm>
                <a:off x="6402548" y="2770261"/>
                <a:ext cx="221102" cy="221061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id="{1467D48D-C9A2-4683-82E9-822BF314D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3827" y="3835757"/>
              <a:ext cx="1669620" cy="1927689"/>
              <a:chOff x="6183111" y="3901407"/>
              <a:chExt cx="2063929" cy="238294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D648B16-F233-44B1-B8D4-653A9AF61F37}"/>
                  </a:ext>
                </a:extLst>
              </p:cNvPr>
              <p:cNvSpPr/>
              <p:nvPr/>
            </p:nvSpPr>
            <p:spPr>
              <a:xfrm>
                <a:off x="6648231" y="5416441"/>
                <a:ext cx="542110" cy="54200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DA9A93C-EA27-4DAF-A21B-1821DB26798A}"/>
                  </a:ext>
                </a:extLst>
              </p:cNvPr>
              <p:cNvSpPr/>
              <p:nvPr/>
            </p:nvSpPr>
            <p:spPr>
              <a:xfrm>
                <a:off x="7313177" y="5778326"/>
                <a:ext cx="265323" cy="263635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80EC1AF-957D-4D42-AA97-326C2E38B198}"/>
                  </a:ext>
                </a:extLst>
              </p:cNvPr>
              <p:cNvSpPr/>
              <p:nvPr/>
            </p:nvSpPr>
            <p:spPr>
              <a:xfrm>
                <a:off x="7465491" y="3901765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DAC2872-8313-4CA5-9508-DFE069A9EFEA}"/>
                  </a:ext>
                </a:extLst>
              </p:cNvPr>
              <p:cNvSpPr/>
              <p:nvPr/>
            </p:nvSpPr>
            <p:spPr>
              <a:xfrm>
                <a:off x="8056737" y="5608028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E44F5E5-7863-402D-AF86-32E7012506FF}"/>
                  </a:ext>
                </a:extLst>
              </p:cNvPr>
              <p:cNvSpPr/>
              <p:nvPr/>
            </p:nvSpPr>
            <p:spPr>
              <a:xfrm>
                <a:off x="6183097" y="5897862"/>
                <a:ext cx="386520" cy="386447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2" name="Group 20">
              <a:extLst>
                <a:ext uri="{FF2B5EF4-FFF2-40B4-BE49-F238E27FC236}">
                  <a16:creationId xmlns:a16="http://schemas.microsoft.com/office/drawing/2014/main" id="{2E883B5E-97BA-4690-BD4F-81B50CD415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3954" y="4064137"/>
              <a:ext cx="1707967" cy="1841883"/>
              <a:chOff x="3822174" y="4183729"/>
              <a:chExt cx="2111333" cy="2276875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7FD0D01-CE0D-4EBB-98C2-55B206124C4E}"/>
                  </a:ext>
                </a:extLst>
              </p:cNvPr>
              <p:cNvSpPr/>
              <p:nvPr/>
            </p:nvSpPr>
            <p:spPr>
              <a:xfrm>
                <a:off x="3821377" y="4183419"/>
                <a:ext cx="637103" cy="636982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3F8E1F4E-6F09-49C0-8472-E0606CA5C78F}"/>
                  </a:ext>
                </a:extLst>
              </p:cNvPr>
              <p:cNvSpPr/>
              <p:nvPr/>
            </p:nvSpPr>
            <p:spPr>
              <a:xfrm>
                <a:off x="3886888" y="4990699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A893A35-FAC1-44D3-9384-000CFAA6FE6D}"/>
                  </a:ext>
                </a:extLst>
              </p:cNvPr>
              <p:cNvSpPr/>
              <p:nvPr/>
            </p:nvSpPr>
            <p:spPr>
              <a:xfrm>
                <a:off x="5698293" y="5534345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B51593E-3B4C-4637-9DD9-5564C6EB8932}"/>
                  </a:ext>
                </a:extLst>
              </p:cNvPr>
              <p:cNvSpPr/>
              <p:nvPr/>
            </p:nvSpPr>
            <p:spPr>
              <a:xfrm>
                <a:off x="5316686" y="5945355"/>
                <a:ext cx="515907" cy="51580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</p:grpSp>
      <p:grpSp>
        <p:nvGrpSpPr>
          <p:cNvPr id="148" name="Google Shape;5962;p73">
            <a:extLst>
              <a:ext uri="{FF2B5EF4-FFF2-40B4-BE49-F238E27FC236}">
                <a16:creationId xmlns:a16="http://schemas.microsoft.com/office/drawing/2014/main" id="{D1B5F715-BB4A-4B72-BE33-1A77F3B9AAA8}"/>
              </a:ext>
            </a:extLst>
          </p:cNvPr>
          <p:cNvGrpSpPr/>
          <p:nvPr/>
        </p:nvGrpSpPr>
        <p:grpSpPr>
          <a:xfrm>
            <a:off x="1657017" y="4294423"/>
            <a:ext cx="336199" cy="306172"/>
            <a:chOff x="-40378075" y="3267450"/>
            <a:chExt cx="317425" cy="289075"/>
          </a:xfrm>
          <a:solidFill>
            <a:schemeClr val="bg1"/>
          </a:solidFill>
        </p:grpSpPr>
        <p:sp>
          <p:nvSpPr>
            <p:cNvPr id="149" name="Google Shape;5963;p73">
              <a:extLst>
                <a:ext uri="{FF2B5EF4-FFF2-40B4-BE49-F238E27FC236}">
                  <a16:creationId xmlns:a16="http://schemas.microsoft.com/office/drawing/2014/main" id="{CD8017C8-A005-45F4-8563-D98EFF12DCA9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964;p73">
              <a:extLst>
                <a:ext uri="{FF2B5EF4-FFF2-40B4-BE49-F238E27FC236}">
                  <a16:creationId xmlns:a16="http://schemas.microsoft.com/office/drawing/2014/main" id="{6B0935B8-B51A-41B5-BC66-8F010259472B}"/>
                </a:ext>
              </a:extLst>
            </p:cNvPr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965;p73">
              <a:extLst>
                <a:ext uri="{FF2B5EF4-FFF2-40B4-BE49-F238E27FC236}">
                  <a16:creationId xmlns:a16="http://schemas.microsoft.com/office/drawing/2014/main" id="{E0408C36-D75F-42ED-8D21-1B2D4D269393}"/>
                </a:ext>
              </a:extLst>
            </p:cNvPr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966;p73">
              <a:extLst>
                <a:ext uri="{FF2B5EF4-FFF2-40B4-BE49-F238E27FC236}">
                  <a16:creationId xmlns:a16="http://schemas.microsoft.com/office/drawing/2014/main" id="{67720C3A-A25F-40C6-A490-C67DE3717334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5635;p72">
            <a:extLst>
              <a:ext uri="{FF2B5EF4-FFF2-40B4-BE49-F238E27FC236}">
                <a16:creationId xmlns:a16="http://schemas.microsoft.com/office/drawing/2014/main" id="{8582F3FB-67F7-462D-8D27-B04B8DFAC17F}"/>
              </a:ext>
            </a:extLst>
          </p:cNvPr>
          <p:cNvGrpSpPr/>
          <p:nvPr/>
        </p:nvGrpSpPr>
        <p:grpSpPr>
          <a:xfrm>
            <a:off x="1690159" y="2501113"/>
            <a:ext cx="341749" cy="354145"/>
            <a:chOff x="3357325" y="2093500"/>
            <a:chExt cx="311525" cy="322825"/>
          </a:xfrm>
          <a:solidFill>
            <a:schemeClr val="bg1"/>
          </a:solidFill>
        </p:grpSpPr>
        <p:sp>
          <p:nvSpPr>
            <p:cNvPr id="154" name="Google Shape;5636;p72">
              <a:extLst>
                <a:ext uri="{FF2B5EF4-FFF2-40B4-BE49-F238E27FC236}">
                  <a16:creationId xmlns:a16="http://schemas.microsoft.com/office/drawing/2014/main" id="{AD06A32F-4427-486A-99E4-E7AA89B4579D}"/>
                </a:ext>
              </a:extLst>
            </p:cNvPr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637;p72">
              <a:extLst>
                <a:ext uri="{FF2B5EF4-FFF2-40B4-BE49-F238E27FC236}">
                  <a16:creationId xmlns:a16="http://schemas.microsoft.com/office/drawing/2014/main" id="{B4F68090-F730-4058-80B6-CCEDEE9341CC}"/>
                </a:ext>
              </a:extLst>
            </p:cNvPr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638;p72">
              <a:extLst>
                <a:ext uri="{FF2B5EF4-FFF2-40B4-BE49-F238E27FC236}">
                  <a16:creationId xmlns:a16="http://schemas.microsoft.com/office/drawing/2014/main" id="{6AE3C2B1-D8AF-4EF8-A6DA-73E50AF196C1}"/>
                </a:ext>
              </a:extLst>
            </p:cNvPr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57" name="Google Shape;5941;p73">
            <a:extLst>
              <a:ext uri="{FF2B5EF4-FFF2-40B4-BE49-F238E27FC236}">
                <a16:creationId xmlns:a16="http://schemas.microsoft.com/office/drawing/2014/main" id="{CA4C26E0-0B57-440C-ABB9-A52863867B5C}"/>
              </a:ext>
            </a:extLst>
          </p:cNvPr>
          <p:cNvGrpSpPr/>
          <p:nvPr/>
        </p:nvGrpSpPr>
        <p:grpSpPr>
          <a:xfrm>
            <a:off x="3699004" y="3901142"/>
            <a:ext cx="399808" cy="407133"/>
            <a:chOff x="-40742750" y="3972175"/>
            <a:chExt cx="311125" cy="316825"/>
          </a:xfrm>
          <a:solidFill>
            <a:schemeClr val="bg1"/>
          </a:solidFill>
        </p:grpSpPr>
        <p:sp>
          <p:nvSpPr>
            <p:cNvPr id="158" name="Google Shape;5942;p73">
              <a:extLst>
                <a:ext uri="{FF2B5EF4-FFF2-40B4-BE49-F238E27FC236}">
                  <a16:creationId xmlns:a16="http://schemas.microsoft.com/office/drawing/2014/main" id="{E4F780B5-2952-45E7-90E4-293FC39BD67C}"/>
                </a:ext>
              </a:extLst>
            </p:cNvPr>
            <p:cNvSpPr/>
            <p:nvPr/>
          </p:nvSpPr>
          <p:spPr>
            <a:xfrm>
              <a:off x="-40699425" y="4118075"/>
              <a:ext cx="226850" cy="101625"/>
            </a:xfrm>
            <a:custGeom>
              <a:avLst/>
              <a:gdLst/>
              <a:ahLst/>
              <a:cxnLst/>
              <a:rect l="l" t="t" r="r" b="b"/>
              <a:pathLst>
                <a:path w="9074" h="4065" extrusionOk="0">
                  <a:moveTo>
                    <a:pt x="0" y="0"/>
                  </a:moveTo>
                  <a:lnTo>
                    <a:pt x="0" y="2017"/>
                  </a:lnTo>
                  <a:cubicBezTo>
                    <a:pt x="0" y="3529"/>
                    <a:pt x="2741" y="4065"/>
                    <a:pt x="4505" y="4065"/>
                  </a:cubicBezTo>
                  <a:cubicBezTo>
                    <a:pt x="6774" y="4065"/>
                    <a:pt x="9074" y="3371"/>
                    <a:pt x="9074" y="2017"/>
                  </a:cubicBezTo>
                  <a:lnTo>
                    <a:pt x="9074" y="0"/>
                  </a:lnTo>
                  <a:lnTo>
                    <a:pt x="5135" y="2237"/>
                  </a:lnTo>
                  <a:cubicBezTo>
                    <a:pt x="4953" y="2359"/>
                    <a:pt x="4748" y="2415"/>
                    <a:pt x="4546" y="2415"/>
                  </a:cubicBezTo>
                  <a:cubicBezTo>
                    <a:pt x="4330" y="2415"/>
                    <a:pt x="4117" y="2351"/>
                    <a:pt x="3938" y="2237"/>
                  </a:cubicBezTo>
                  <a:cubicBezTo>
                    <a:pt x="3623" y="2048"/>
                    <a:pt x="315" y="22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943;p73">
              <a:extLst>
                <a:ext uri="{FF2B5EF4-FFF2-40B4-BE49-F238E27FC236}">
                  <a16:creationId xmlns:a16="http://schemas.microsoft.com/office/drawing/2014/main" id="{C802BE95-7635-4278-A5AC-FA4BE89994D3}"/>
                </a:ext>
              </a:extLst>
            </p:cNvPr>
            <p:cNvSpPr/>
            <p:nvPr/>
          </p:nvSpPr>
          <p:spPr>
            <a:xfrm>
              <a:off x="-40742750" y="3972175"/>
              <a:ext cx="311125" cy="316825"/>
            </a:xfrm>
            <a:custGeom>
              <a:avLst/>
              <a:gdLst/>
              <a:ahLst/>
              <a:cxnLst/>
              <a:rect l="l" t="t" r="r" b="b"/>
              <a:pathLst>
                <a:path w="12445" h="12673" extrusionOk="0">
                  <a:moveTo>
                    <a:pt x="6254" y="0"/>
                  </a:moveTo>
                  <a:cubicBezTo>
                    <a:pt x="6183" y="0"/>
                    <a:pt x="6112" y="24"/>
                    <a:pt x="6049" y="71"/>
                  </a:cubicBezTo>
                  <a:lnTo>
                    <a:pt x="284" y="3379"/>
                  </a:lnTo>
                  <a:cubicBezTo>
                    <a:pt x="0" y="3537"/>
                    <a:pt x="0" y="3915"/>
                    <a:pt x="284" y="4072"/>
                  </a:cubicBezTo>
                  <a:lnTo>
                    <a:pt x="6049" y="7380"/>
                  </a:lnTo>
                  <a:cubicBezTo>
                    <a:pt x="6112" y="7427"/>
                    <a:pt x="6183" y="7451"/>
                    <a:pt x="6254" y="7451"/>
                  </a:cubicBezTo>
                  <a:cubicBezTo>
                    <a:pt x="6325" y="7451"/>
                    <a:pt x="6396" y="7427"/>
                    <a:pt x="6459" y="7380"/>
                  </a:cubicBezTo>
                  <a:cubicBezTo>
                    <a:pt x="11374" y="4545"/>
                    <a:pt x="11626" y="4419"/>
                    <a:pt x="11626" y="4419"/>
                  </a:cubicBezTo>
                  <a:lnTo>
                    <a:pt x="11626" y="12263"/>
                  </a:lnTo>
                  <a:cubicBezTo>
                    <a:pt x="11657" y="12515"/>
                    <a:pt x="11846" y="12673"/>
                    <a:pt x="12035" y="12673"/>
                  </a:cubicBezTo>
                  <a:cubicBezTo>
                    <a:pt x="12287" y="12673"/>
                    <a:pt x="12445" y="12452"/>
                    <a:pt x="12445" y="12263"/>
                  </a:cubicBezTo>
                  <a:lnTo>
                    <a:pt x="12445" y="3726"/>
                  </a:lnTo>
                  <a:cubicBezTo>
                    <a:pt x="12445" y="3568"/>
                    <a:pt x="12319" y="3411"/>
                    <a:pt x="12256" y="3379"/>
                  </a:cubicBezTo>
                  <a:lnTo>
                    <a:pt x="6459" y="71"/>
                  </a:lnTo>
                  <a:cubicBezTo>
                    <a:pt x="6396" y="24"/>
                    <a:pt x="6325" y="0"/>
                    <a:pt x="6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E655B00-7559-4B9F-BD79-4A214BC5E36C}"/>
              </a:ext>
            </a:extLst>
          </p:cNvPr>
          <p:cNvGrpSpPr/>
          <p:nvPr/>
        </p:nvGrpSpPr>
        <p:grpSpPr>
          <a:xfrm>
            <a:off x="2556816" y="3351479"/>
            <a:ext cx="478674" cy="484795"/>
            <a:chOff x="3712511" y="5228892"/>
            <a:chExt cx="754799" cy="764450"/>
          </a:xfrm>
        </p:grpSpPr>
        <p:grpSp>
          <p:nvGrpSpPr>
            <p:cNvPr id="161" name="Google Shape;5922;p73">
              <a:extLst>
                <a:ext uri="{FF2B5EF4-FFF2-40B4-BE49-F238E27FC236}">
                  <a16:creationId xmlns:a16="http://schemas.microsoft.com/office/drawing/2014/main" id="{A2AD27F5-B258-4E2A-A7DB-CC6EEEA59E2D}"/>
                </a:ext>
              </a:extLst>
            </p:cNvPr>
            <p:cNvGrpSpPr/>
            <p:nvPr/>
          </p:nvGrpSpPr>
          <p:grpSpPr>
            <a:xfrm>
              <a:off x="3712511" y="5228892"/>
              <a:ext cx="754799" cy="764450"/>
              <a:chOff x="-42617300" y="3587775"/>
              <a:chExt cx="306950" cy="310875"/>
            </a:xfrm>
            <a:solidFill>
              <a:schemeClr val="bg1"/>
            </a:solidFill>
          </p:grpSpPr>
          <p:sp>
            <p:nvSpPr>
              <p:cNvPr id="166" name="Google Shape;5923;p73">
                <a:extLst>
                  <a:ext uri="{FF2B5EF4-FFF2-40B4-BE49-F238E27FC236}">
                    <a16:creationId xmlns:a16="http://schemas.microsoft.com/office/drawing/2014/main" id="{8AB17179-49AE-4811-8C4E-0926D33C2A06}"/>
                  </a:ext>
                </a:extLst>
              </p:cNvPr>
              <p:cNvSpPr/>
              <p:nvPr/>
            </p:nvSpPr>
            <p:spPr>
              <a:xfrm>
                <a:off x="-42617300" y="3587775"/>
                <a:ext cx="306950" cy="310875"/>
              </a:xfrm>
              <a:custGeom>
                <a:avLst/>
                <a:gdLst/>
                <a:ahLst/>
                <a:cxnLst/>
                <a:rect l="l" t="t" r="r" b="b"/>
                <a:pathLst>
                  <a:path w="12278" h="12435" extrusionOk="0">
                    <a:moveTo>
                      <a:pt x="5905" y="860"/>
                    </a:moveTo>
                    <a:cubicBezTo>
                      <a:pt x="6421" y="860"/>
                      <a:pt x="6926" y="1412"/>
                      <a:pt x="7341" y="2467"/>
                    </a:cubicBezTo>
                    <a:cubicBezTo>
                      <a:pt x="6837" y="2593"/>
                      <a:pt x="6365" y="2782"/>
                      <a:pt x="5892" y="3003"/>
                    </a:cubicBezTo>
                    <a:cubicBezTo>
                      <a:pt x="5419" y="2782"/>
                      <a:pt x="4947" y="2593"/>
                      <a:pt x="4443" y="2467"/>
                    </a:cubicBezTo>
                    <a:cubicBezTo>
                      <a:pt x="4893" y="1381"/>
                      <a:pt x="5404" y="860"/>
                      <a:pt x="5905" y="860"/>
                    </a:cubicBezTo>
                    <a:close/>
                    <a:moveTo>
                      <a:pt x="4191" y="3255"/>
                    </a:moveTo>
                    <a:cubicBezTo>
                      <a:pt x="4443" y="3349"/>
                      <a:pt x="4632" y="3381"/>
                      <a:pt x="4884" y="3475"/>
                    </a:cubicBezTo>
                    <a:cubicBezTo>
                      <a:pt x="4726" y="3538"/>
                      <a:pt x="4600" y="3601"/>
                      <a:pt x="4443" y="3696"/>
                    </a:cubicBezTo>
                    <a:cubicBezTo>
                      <a:pt x="4285" y="3790"/>
                      <a:pt x="4159" y="3853"/>
                      <a:pt x="4002" y="3948"/>
                    </a:cubicBezTo>
                    <a:cubicBezTo>
                      <a:pt x="4096" y="3727"/>
                      <a:pt x="4159" y="3507"/>
                      <a:pt x="4191" y="3255"/>
                    </a:cubicBezTo>
                    <a:close/>
                    <a:moveTo>
                      <a:pt x="7625" y="3318"/>
                    </a:moveTo>
                    <a:cubicBezTo>
                      <a:pt x="7688" y="3507"/>
                      <a:pt x="7751" y="3727"/>
                      <a:pt x="7782" y="3979"/>
                    </a:cubicBezTo>
                    <a:cubicBezTo>
                      <a:pt x="7499" y="3790"/>
                      <a:pt x="7247" y="3633"/>
                      <a:pt x="6963" y="3507"/>
                    </a:cubicBezTo>
                    <a:cubicBezTo>
                      <a:pt x="7184" y="3412"/>
                      <a:pt x="7404" y="3349"/>
                      <a:pt x="7625" y="3318"/>
                    </a:cubicBezTo>
                    <a:close/>
                    <a:moveTo>
                      <a:pt x="2611" y="3034"/>
                    </a:moveTo>
                    <a:cubicBezTo>
                      <a:pt x="2846" y="3034"/>
                      <a:pt x="3110" y="3054"/>
                      <a:pt x="3403" y="3097"/>
                    </a:cubicBezTo>
                    <a:cubicBezTo>
                      <a:pt x="3309" y="3570"/>
                      <a:pt x="3183" y="4042"/>
                      <a:pt x="3151" y="4609"/>
                    </a:cubicBezTo>
                    <a:cubicBezTo>
                      <a:pt x="2742" y="4924"/>
                      <a:pt x="2363" y="5240"/>
                      <a:pt x="1954" y="5586"/>
                    </a:cubicBezTo>
                    <a:cubicBezTo>
                      <a:pt x="712" y="4068"/>
                      <a:pt x="945" y="3034"/>
                      <a:pt x="2611" y="3034"/>
                    </a:cubicBezTo>
                    <a:close/>
                    <a:moveTo>
                      <a:pt x="9301" y="3075"/>
                    </a:moveTo>
                    <a:cubicBezTo>
                      <a:pt x="10879" y="3075"/>
                      <a:pt x="11079" y="4102"/>
                      <a:pt x="9862" y="5618"/>
                    </a:cubicBezTo>
                    <a:cubicBezTo>
                      <a:pt x="9515" y="5271"/>
                      <a:pt x="9137" y="4924"/>
                      <a:pt x="8696" y="4641"/>
                    </a:cubicBezTo>
                    <a:cubicBezTo>
                      <a:pt x="8601" y="4137"/>
                      <a:pt x="8538" y="3601"/>
                      <a:pt x="8412" y="3160"/>
                    </a:cubicBezTo>
                    <a:cubicBezTo>
                      <a:pt x="8746" y="3102"/>
                      <a:pt x="9042" y="3075"/>
                      <a:pt x="9301" y="3075"/>
                    </a:cubicBezTo>
                    <a:close/>
                    <a:moveTo>
                      <a:pt x="8822" y="5744"/>
                    </a:moveTo>
                    <a:cubicBezTo>
                      <a:pt x="9011" y="5901"/>
                      <a:pt x="9169" y="6059"/>
                      <a:pt x="9326" y="6216"/>
                    </a:cubicBezTo>
                    <a:cubicBezTo>
                      <a:pt x="9169" y="6374"/>
                      <a:pt x="8980" y="6531"/>
                      <a:pt x="8822" y="6689"/>
                    </a:cubicBezTo>
                    <a:lnTo>
                      <a:pt x="8822" y="5744"/>
                    </a:lnTo>
                    <a:close/>
                    <a:moveTo>
                      <a:pt x="3025" y="5775"/>
                    </a:moveTo>
                    <a:lnTo>
                      <a:pt x="3025" y="6720"/>
                    </a:lnTo>
                    <a:cubicBezTo>
                      <a:pt x="2836" y="6563"/>
                      <a:pt x="2679" y="6405"/>
                      <a:pt x="2521" y="6248"/>
                    </a:cubicBezTo>
                    <a:cubicBezTo>
                      <a:pt x="2679" y="6090"/>
                      <a:pt x="2868" y="5933"/>
                      <a:pt x="3025" y="5775"/>
                    </a:cubicBezTo>
                    <a:close/>
                    <a:moveTo>
                      <a:pt x="5892" y="3885"/>
                    </a:moveTo>
                    <a:cubicBezTo>
                      <a:pt x="6617" y="4200"/>
                      <a:pt x="7278" y="4609"/>
                      <a:pt x="7908" y="5082"/>
                    </a:cubicBezTo>
                    <a:cubicBezTo>
                      <a:pt x="8003" y="5838"/>
                      <a:pt x="8003" y="6626"/>
                      <a:pt x="7908" y="7413"/>
                    </a:cubicBezTo>
                    <a:cubicBezTo>
                      <a:pt x="7278" y="7823"/>
                      <a:pt x="6585" y="8232"/>
                      <a:pt x="5892" y="8579"/>
                    </a:cubicBezTo>
                    <a:cubicBezTo>
                      <a:pt x="5545" y="8421"/>
                      <a:pt x="5230" y="8232"/>
                      <a:pt x="4884" y="8043"/>
                    </a:cubicBezTo>
                    <a:cubicBezTo>
                      <a:pt x="4537" y="7823"/>
                      <a:pt x="4191" y="7634"/>
                      <a:pt x="3876" y="7413"/>
                    </a:cubicBezTo>
                    <a:cubicBezTo>
                      <a:pt x="3844" y="6657"/>
                      <a:pt x="3844" y="5870"/>
                      <a:pt x="3876" y="5082"/>
                    </a:cubicBezTo>
                    <a:cubicBezTo>
                      <a:pt x="4191" y="4830"/>
                      <a:pt x="4537" y="4641"/>
                      <a:pt x="4884" y="4452"/>
                    </a:cubicBezTo>
                    <a:cubicBezTo>
                      <a:pt x="5230" y="4263"/>
                      <a:pt x="5577" y="4042"/>
                      <a:pt x="5892" y="3885"/>
                    </a:cubicBezTo>
                    <a:close/>
                    <a:moveTo>
                      <a:pt x="4033" y="8516"/>
                    </a:moveTo>
                    <a:cubicBezTo>
                      <a:pt x="4159" y="8579"/>
                      <a:pt x="4317" y="8674"/>
                      <a:pt x="4474" y="8737"/>
                    </a:cubicBezTo>
                    <a:cubicBezTo>
                      <a:pt x="4632" y="8831"/>
                      <a:pt x="4758" y="8894"/>
                      <a:pt x="4915" y="8989"/>
                    </a:cubicBezTo>
                    <a:cubicBezTo>
                      <a:pt x="4663" y="9052"/>
                      <a:pt x="4474" y="9146"/>
                      <a:pt x="4254" y="9178"/>
                    </a:cubicBezTo>
                    <a:cubicBezTo>
                      <a:pt x="4159" y="8926"/>
                      <a:pt x="4096" y="8737"/>
                      <a:pt x="4033" y="8516"/>
                    </a:cubicBezTo>
                    <a:close/>
                    <a:moveTo>
                      <a:pt x="7782" y="8516"/>
                    </a:moveTo>
                    <a:cubicBezTo>
                      <a:pt x="7751" y="8737"/>
                      <a:pt x="7688" y="8989"/>
                      <a:pt x="7625" y="9178"/>
                    </a:cubicBezTo>
                    <a:cubicBezTo>
                      <a:pt x="7404" y="9083"/>
                      <a:pt x="7184" y="9052"/>
                      <a:pt x="6963" y="8989"/>
                    </a:cubicBezTo>
                    <a:cubicBezTo>
                      <a:pt x="7278" y="8831"/>
                      <a:pt x="7499" y="8674"/>
                      <a:pt x="7782" y="8516"/>
                    </a:cubicBezTo>
                    <a:close/>
                    <a:moveTo>
                      <a:pt x="1954" y="6846"/>
                    </a:moveTo>
                    <a:cubicBezTo>
                      <a:pt x="2300" y="7193"/>
                      <a:pt x="2710" y="7571"/>
                      <a:pt x="3151" y="7823"/>
                    </a:cubicBezTo>
                    <a:cubicBezTo>
                      <a:pt x="3214" y="8358"/>
                      <a:pt x="3309" y="8863"/>
                      <a:pt x="3403" y="9335"/>
                    </a:cubicBezTo>
                    <a:cubicBezTo>
                      <a:pt x="3090" y="9388"/>
                      <a:pt x="2806" y="9414"/>
                      <a:pt x="2555" y="9414"/>
                    </a:cubicBezTo>
                    <a:cubicBezTo>
                      <a:pt x="1015" y="9414"/>
                      <a:pt x="681" y="8445"/>
                      <a:pt x="1954" y="6846"/>
                    </a:cubicBezTo>
                    <a:close/>
                    <a:moveTo>
                      <a:pt x="9925" y="6846"/>
                    </a:moveTo>
                    <a:lnTo>
                      <a:pt x="9925" y="6846"/>
                    </a:lnTo>
                    <a:cubicBezTo>
                      <a:pt x="11167" y="8392"/>
                      <a:pt x="10934" y="9430"/>
                      <a:pt x="9267" y="9430"/>
                    </a:cubicBezTo>
                    <a:cubicBezTo>
                      <a:pt x="9032" y="9430"/>
                      <a:pt x="8768" y="9410"/>
                      <a:pt x="8475" y="9367"/>
                    </a:cubicBezTo>
                    <a:cubicBezTo>
                      <a:pt x="8538" y="8894"/>
                      <a:pt x="8664" y="8390"/>
                      <a:pt x="8727" y="7823"/>
                    </a:cubicBezTo>
                    <a:cubicBezTo>
                      <a:pt x="9137" y="7508"/>
                      <a:pt x="9515" y="7193"/>
                      <a:pt x="9925" y="6846"/>
                    </a:cubicBezTo>
                    <a:close/>
                    <a:moveTo>
                      <a:pt x="5924" y="9461"/>
                    </a:moveTo>
                    <a:cubicBezTo>
                      <a:pt x="6396" y="9650"/>
                      <a:pt x="6869" y="9839"/>
                      <a:pt x="7404" y="9965"/>
                    </a:cubicBezTo>
                    <a:cubicBezTo>
                      <a:pt x="6962" y="11056"/>
                      <a:pt x="6440" y="11607"/>
                      <a:pt x="5922" y="11607"/>
                    </a:cubicBezTo>
                    <a:cubicBezTo>
                      <a:pt x="5408" y="11607"/>
                      <a:pt x="4898" y="11064"/>
                      <a:pt x="4474" y="9965"/>
                    </a:cubicBezTo>
                    <a:cubicBezTo>
                      <a:pt x="4978" y="9839"/>
                      <a:pt x="5451" y="9650"/>
                      <a:pt x="5924" y="9461"/>
                    </a:cubicBezTo>
                    <a:close/>
                    <a:moveTo>
                      <a:pt x="5931" y="1"/>
                    </a:moveTo>
                    <a:cubicBezTo>
                      <a:pt x="5817" y="1"/>
                      <a:pt x="5699" y="14"/>
                      <a:pt x="5577" y="41"/>
                    </a:cubicBezTo>
                    <a:cubicBezTo>
                      <a:pt x="4632" y="262"/>
                      <a:pt x="4002" y="1333"/>
                      <a:pt x="3655" y="2278"/>
                    </a:cubicBezTo>
                    <a:cubicBezTo>
                      <a:pt x="3326" y="2223"/>
                      <a:pt x="2973" y="2187"/>
                      <a:pt x="2624" y="2187"/>
                    </a:cubicBezTo>
                    <a:cubicBezTo>
                      <a:pt x="1770" y="2187"/>
                      <a:pt x="939" y="2404"/>
                      <a:pt x="536" y="3097"/>
                    </a:cubicBezTo>
                    <a:cubicBezTo>
                      <a:pt x="1" y="4074"/>
                      <a:pt x="662" y="5334"/>
                      <a:pt x="1387" y="6216"/>
                    </a:cubicBezTo>
                    <a:cubicBezTo>
                      <a:pt x="788" y="6972"/>
                      <a:pt x="158" y="8043"/>
                      <a:pt x="379" y="8926"/>
                    </a:cubicBezTo>
                    <a:cubicBezTo>
                      <a:pt x="599" y="9650"/>
                      <a:pt x="1166" y="10028"/>
                      <a:pt x="1922" y="10186"/>
                    </a:cubicBezTo>
                    <a:cubicBezTo>
                      <a:pt x="2157" y="10241"/>
                      <a:pt x="2410" y="10266"/>
                      <a:pt x="2668" y="10266"/>
                    </a:cubicBezTo>
                    <a:cubicBezTo>
                      <a:pt x="2998" y="10266"/>
                      <a:pt x="3337" y="10225"/>
                      <a:pt x="3655" y="10154"/>
                    </a:cubicBezTo>
                    <a:cubicBezTo>
                      <a:pt x="4221" y="11678"/>
                      <a:pt x="5076" y="12434"/>
                      <a:pt x="5929" y="12434"/>
                    </a:cubicBezTo>
                    <a:cubicBezTo>
                      <a:pt x="6786" y="12434"/>
                      <a:pt x="7639" y="11670"/>
                      <a:pt x="8192" y="10154"/>
                    </a:cubicBezTo>
                    <a:cubicBezTo>
                      <a:pt x="8550" y="10215"/>
                      <a:pt x="8882" y="10243"/>
                      <a:pt x="9186" y="10243"/>
                    </a:cubicBezTo>
                    <a:cubicBezTo>
                      <a:pt x="11589" y="10243"/>
                      <a:pt x="12278" y="8453"/>
                      <a:pt x="10460" y="6216"/>
                    </a:cubicBezTo>
                    <a:cubicBezTo>
                      <a:pt x="12272" y="4014"/>
                      <a:pt x="11618" y="2182"/>
                      <a:pt x="9217" y="2182"/>
                    </a:cubicBezTo>
                    <a:cubicBezTo>
                      <a:pt x="8904" y="2182"/>
                      <a:pt x="8562" y="2213"/>
                      <a:pt x="8192" y="2278"/>
                    </a:cubicBezTo>
                    <a:cubicBezTo>
                      <a:pt x="7765" y="1139"/>
                      <a:pt x="7004" y="1"/>
                      <a:pt x="5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924;p73">
                <a:extLst>
                  <a:ext uri="{FF2B5EF4-FFF2-40B4-BE49-F238E27FC236}">
                    <a16:creationId xmlns:a16="http://schemas.microsoft.com/office/drawing/2014/main" id="{B6782922-8EC7-477A-863F-0F69922A778F}"/>
                  </a:ext>
                </a:extLst>
              </p:cNvPr>
              <p:cNvSpPr/>
              <p:nvPr/>
            </p:nvSpPr>
            <p:spPr>
              <a:xfrm>
                <a:off x="-42500725" y="3712425"/>
                <a:ext cx="63025" cy="62275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2491" extrusionOk="0">
                    <a:moveTo>
                      <a:pt x="1313" y="0"/>
                    </a:moveTo>
                    <a:cubicBezTo>
                      <a:pt x="1295" y="0"/>
                      <a:pt x="1278" y="1"/>
                      <a:pt x="1261" y="1"/>
                    </a:cubicBezTo>
                    <a:cubicBezTo>
                      <a:pt x="599" y="1"/>
                      <a:pt x="0" y="569"/>
                      <a:pt x="63" y="1230"/>
                    </a:cubicBezTo>
                    <a:cubicBezTo>
                      <a:pt x="0" y="1955"/>
                      <a:pt x="567" y="2490"/>
                      <a:pt x="1261" y="2490"/>
                    </a:cubicBezTo>
                    <a:cubicBezTo>
                      <a:pt x="1954" y="2490"/>
                      <a:pt x="2521" y="1955"/>
                      <a:pt x="2489" y="1230"/>
                    </a:cubicBezTo>
                    <a:cubicBezTo>
                      <a:pt x="2489" y="585"/>
                      <a:pt x="1980" y="0"/>
                      <a:pt x="1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5530;p72">
              <a:extLst>
                <a:ext uri="{FF2B5EF4-FFF2-40B4-BE49-F238E27FC236}">
                  <a16:creationId xmlns:a16="http://schemas.microsoft.com/office/drawing/2014/main" id="{98999534-A996-491D-AAA8-E3C7B25121DE}"/>
                </a:ext>
              </a:extLst>
            </p:cNvPr>
            <p:cNvGrpSpPr/>
            <p:nvPr/>
          </p:nvGrpSpPr>
          <p:grpSpPr>
            <a:xfrm>
              <a:off x="3993399" y="5535200"/>
              <a:ext cx="167666" cy="167640"/>
              <a:chOff x="2705691" y="881461"/>
              <a:chExt cx="481900" cy="481825"/>
            </a:xfrm>
            <a:solidFill>
              <a:schemeClr val="bg1"/>
            </a:solidFill>
          </p:grpSpPr>
          <p:sp>
            <p:nvSpPr>
              <p:cNvPr id="164" name="Google Shape;5531;p72">
                <a:extLst>
                  <a:ext uri="{FF2B5EF4-FFF2-40B4-BE49-F238E27FC236}">
                    <a16:creationId xmlns:a16="http://schemas.microsoft.com/office/drawing/2014/main" id="{015F944D-3AB3-402F-8046-4F9325389252}"/>
                  </a:ext>
                </a:extLst>
              </p:cNvPr>
              <p:cNvSpPr/>
              <p:nvPr/>
            </p:nvSpPr>
            <p:spPr>
              <a:xfrm>
                <a:off x="2705691" y="881461"/>
                <a:ext cx="481900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6" h="19273" extrusionOk="0">
                    <a:moveTo>
                      <a:pt x="9600" y="4592"/>
                    </a:moveTo>
                    <a:cubicBezTo>
                      <a:pt x="12403" y="4592"/>
                      <a:pt x="14683" y="6872"/>
                      <a:pt x="14683" y="9675"/>
                    </a:cubicBezTo>
                    <a:cubicBezTo>
                      <a:pt x="14683" y="12476"/>
                      <a:pt x="12403" y="14755"/>
                      <a:pt x="9600" y="14755"/>
                    </a:cubicBezTo>
                    <a:cubicBezTo>
                      <a:pt x="6799" y="14755"/>
                      <a:pt x="4520" y="12476"/>
                      <a:pt x="4520" y="9675"/>
                    </a:cubicBezTo>
                    <a:cubicBezTo>
                      <a:pt x="4520" y="6872"/>
                      <a:pt x="6799" y="4592"/>
                      <a:pt x="9600" y="4592"/>
                    </a:cubicBezTo>
                    <a:close/>
                    <a:moveTo>
                      <a:pt x="8471" y="0"/>
                    </a:moveTo>
                    <a:cubicBezTo>
                      <a:pt x="8212" y="0"/>
                      <a:pt x="7986" y="175"/>
                      <a:pt x="7923" y="428"/>
                    </a:cubicBezTo>
                    <a:lnTo>
                      <a:pt x="7691" y="1427"/>
                    </a:lnTo>
                    <a:cubicBezTo>
                      <a:pt x="6778" y="1635"/>
                      <a:pt x="5908" y="1993"/>
                      <a:pt x="5116" y="2490"/>
                    </a:cubicBezTo>
                    <a:lnTo>
                      <a:pt x="4300" y="2002"/>
                    </a:lnTo>
                    <a:cubicBezTo>
                      <a:pt x="4210" y="1949"/>
                      <a:pt x="4110" y="1922"/>
                      <a:pt x="4010" y="1922"/>
                    </a:cubicBezTo>
                    <a:cubicBezTo>
                      <a:pt x="3864" y="1922"/>
                      <a:pt x="3719" y="1978"/>
                      <a:pt x="3611" y="2087"/>
                    </a:cubicBezTo>
                    <a:lnTo>
                      <a:pt x="2015" y="3683"/>
                    </a:lnTo>
                    <a:cubicBezTo>
                      <a:pt x="1831" y="3866"/>
                      <a:pt x="1798" y="4153"/>
                      <a:pt x="1930" y="4372"/>
                    </a:cubicBezTo>
                    <a:lnTo>
                      <a:pt x="2418" y="5188"/>
                    </a:lnTo>
                    <a:cubicBezTo>
                      <a:pt x="1921" y="5980"/>
                      <a:pt x="1563" y="6851"/>
                      <a:pt x="1355" y="7766"/>
                    </a:cubicBezTo>
                    <a:lnTo>
                      <a:pt x="431" y="7995"/>
                    </a:lnTo>
                    <a:cubicBezTo>
                      <a:pt x="178" y="8058"/>
                      <a:pt x="0" y="8284"/>
                      <a:pt x="3" y="8546"/>
                    </a:cubicBezTo>
                    <a:lnTo>
                      <a:pt x="3" y="10804"/>
                    </a:lnTo>
                    <a:cubicBezTo>
                      <a:pt x="0" y="11060"/>
                      <a:pt x="178" y="11286"/>
                      <a:pt x="428" y="11349"/>
                    </a:cubicBezTo>
                    <a:lnTo>
                      <a:pt x="1352" y="11581"/>
                    </a:lnTo>
                    <a:cubicBezTo>
                      <a:pt x="1560" y="12494"/>
                      <a:pt x="1921" y="13364"/>
                      <a:pt x="2418" y="14159"/>
                    </a:cubicBezTo>
                    <a:lnTo>
                      <a:pt x="1927" y="14972"/>
                    </a:lnTo>
                    <a:cubicBezTo>
                      <a:pt x="1795" y="15195"/>
                      <a:pt x="1831" y="15478"/>
                      <a:pt x="2012" y="15662"/>
                    </a:cubicBezTo>
                    <a:lnTo>
                      <a:pt x="3611" y="17261"/>
                    </a:lnTo>
                    <a:cubicBezTo>
                      <a:pt x="3720" y="17368"/>
                      <a:pt x="3864" y="17424"/>
                      <a:pt x="4011" y="17424"/>
                    </a:cubicBezTo>
                    <a:cubicBezTo>
                      <a:pt x="4110" y="17424"/>
                      <a:pt x="4210" y="17398"/>
                      <a:pt x="4300" y="17345"/>
                    </a:cubicBezTo>
                    <a:lnTo>
                      <a:pt x="5113" y="16854"/>
                    </a:lnTo>
                    <a:cubicBezTo>
                      <a:pt x="5908" y="17351"/>
                      <a:pt x="6778" y="17712"/>
                      <a:pt x="7691" y="17920"/>
                    </a:cubicBezTo>
                    <a:lnTo>
                      <a:pt x="7923" y="18844"/>
                    </a:lnTo>
                    <a:cubicBezTo>
                      <a:pt x="7983" y="19094"/>
                      <a:pt x="8212" y="19272"/>
                      <a:pt x="8471" y="19272"/>
                    </a:cubicBezTo>
                    <a:lnTo>
                      <a:pt x="10729" y="19272"/>
                    </a:lnTo>
                    <a:cubicBezTo>
                      <a:pt x="10988" y="19272"/>
                      <a:pt x="11214" y="19097"/>
                      <a:pt x="11277" y="18844"/>
                    </a:cubicBezTo>
                    <a:lnTo>
                      <a:pt x="11509" y="17920"/>
                    </a:lnTo>
                    <a:cubicBezTo>
                      <a:pt x="12421" y="17712"/>
                      <a:pt x="13292" y="17354"/>
                      <a:pt x="14084" y="16857"/>
                    </a:cubicBezTo>
                    <a:lnTo>
                      <a:pt x="14900" y="17345"/>
                    </a:lnTo>
                    <a:cubicBezTo>
                      <a:pt x="14989" y="17399"/>
                      <a:pt x="15090" y="17425"/>
                      <a:pt x="15190" y="17425"/>
                    </a:cubicBezTo>
                    <a:cubicBezTo>
                      <a:pt x="15336" y="17425"/>
                      <a:pt x="15480" y="17369"/>
                      <a:pt x="15589" y="17261"/>
                    </a:cubicBezTo>
                    <a:lnTo>
                      <a:pt x="17185" y="15665"/>
                    </a:lnTo>
                    <a:cubicBezTo>
                      <a:pt x="17369" y="15481"/>
                      <a:pt x="17402" y="15195"/>
                      <a:pt x="17270" y="14975"/>
                    </a:cubicBezTo>
                    <a:lnTo>
                      <a:pt x="16782" y="14159"/>
                    </a:lnTo>
                    <a:cubicBezTo>
                      <a:pt x="17279" y="13367"/>
                      <a:pt x="17637" y="12497"/>
                      <a:pt x="17845" y="11584"/>
                    </a:cubicBezTo>
                    <a:lnTo>
                      <a:pt x="18844" y="11352"/>
                    </a:lnTo>
                    <a:cubicBezTo>
                      <a:pt x="19097" y="11289"/>
                      <a:pt x="19275" y="11063"/>
                      <a:pt x="19275" y="10804"/>
                    </a:cubicBezTo>
                    <a:lnTo>
                      <a:pt x="19275" y="8546"/>
                    </a:lnTo>
                    <a:cubicBezTo>
                      <a:pt x="19275" y="8287"/>
                      <a:pt x="19097" y="8061"/>
                      <a:pt x="18847" y="7998"/>
                    </a:cubicBezTo>
                    <a:lnTo>
                      <a:pt x="17848" y="7766"/>
                    </a:lnTo>
                    <a:cubicBezTo>
                      <a:pt x="17640" y="6854"/>
                      <a:pt x="17279" y="5983"/>
                      <a:pt x="16782" y="5188"/>
                    </a:cubicBezTo>
                    <a:lnTo>
                      <a:pt x="17273" y="4375"/>
                    </a:lnTo>
                    <a:cubicBezTo>
                      <a:pt x="17405" y="4153"/>
                      <a:pt x="17369" y="3869"/>
                      <a:pt x="17188" y="3686"/>
                    </a:cubicBezTo>
                    <a:lnTo>
                      <a:pt x="15589" y="2090"/>
                    </a:lnTo>
                    <a:cubicBezTo>
                      <a:pt x="15480" y="1980"/>
                      <a:pt x="15335" y="1923"/>
                      <a:pt x="15188" y="1923"/>
                    </a:cubicBezTo>
                    <a:cubicBezTo>
                      <a:pt x="15089" y="1923"/>
                      <a:pt x="14989" y="1949"/>
                      <a:pt x="14900" y="2002"/>
                    </a:cubicBezTo>
                    <a:lnTo>
                      <a:pt x="14087" y="2493"/>
                    </a:lnTo>
                    <a:cubicBezTo>
                      <a:pt x="13292" y="1996"/>
                      <a:pt x="12421" y="1635"/>
                      <a:pt x="11509" y="1427"/>
                    </a:cubicBezTo>
                    <a:lnTo>
                      <a:pt x="11277" y="428"/>
                    </a:lnTo>
                    <a:cubicBezTo>
                      <a:pt x="11217" y="178"/>
                      <a:pt x="10988" y="0"/>
                      <a:pt x="107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5" name="Google Shape;5532;p72">
                <a:extLst>
                  <a:ext uri="{FF2B5EF4-FFF2-40B4-BE49-F238E27FC236}">
                    <a16:creationId xmlns:a16="http://schemas.microsoft.com/office/drawing/2014/main" id="{6D2E9CA2-09E6-436D-8037-EC8F0B1D770E}"/>
                  </a:ext>
                </a:extLst>
              </p:cNvPr>
              <p:cNvSpPr/>
              <p:nvPr/>
            </p:nvSpPr>
            <p:spPr>
              <a:xfrm>
                <a:off x="2839070" y="1024483"/>
                <a:ext cx="205474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5" y="1129"/>
                    </a:moveTo>
                    <a:cubicBezTo>
                      <a:pt x="4629" y="1129"/>
                      <a:pt x="4996" y="1199"/>
                      <a:pt x="5346" y="1343"/>
                    </a:cubicBezTo>
                    <a:cubicBezTo>
                      <a:pt x="6400" y="1780"/>
                      <a:pt x="7089" y="2810"/>
                      <a:pt x="7089" y="3954"/>
                    </a:cubicBezTo>
                    <a:cubicBezTo>
                      <a:pt x="7086" y="5511"/>
                      <a:pt x="5825" y="6773"/>
                      <a:pt x="4265" y="6776"/>
                    </a:cubicBezTo>
                    <a:cubicBezTo>
                      <a:pt x="3124" y="6776"/>
                      <a:pt x="2094" y="6089"/>
                      <a:pt x="1657" y="5032"/>
                    </a:cubicBezTo>
                    <a:cubicBezTo>
                      <a:pt x="1221" y="3978"/>
                      <a:pt x="1461" y="2765"/>
                      <a:pt x="2268" y="1958"/>
                    </a:cubicBezTo>
                    <a:cubicBezTo>
                      <a:pt x="2808" y="1416"/>
                      <a:pt x="3530" y="1129"/>
                      <a:pt x="4265" y="1129"/>
                    </a:cubicBezTo>
                    <a:close/>
                    <a:moveTo>
                      <a:pt x="4265" y="0"/>
                    </a:moveTo>
                    <a:cubicBezTo>
                      <a:pt x="2666" y="0"/>
                      <a:pt x="1227" y="964"/>
                      <a:pt x="612" y="2440"/>
                    </a:cubicBezTo>
                    <a:cubicBezTo>
                      <a:pt x="1" y="3918"/>
                      <a:pt x="341" y="5616"/>
                      <a:pt x="1470" y="6749"/>
                    </a:cubicBezTo>
                    <a:cubicBezTo>
                      <a:pt x="2226" y="7504"/>
                      <a:pt x="3237" y="7905"/>
                      <a:pt x="4265" y="7905"/>
                    </a:cubicBezTo>
                    <a:cubicBezTo>
                      <a:pt x="4774" y="7905"/>
                      <a:pt x="5288" y="7806"/>
                      <a:pt x="5777" y="7604"/>
                    </a:cubicBezTo>
                    <a:cubicBezTo>
                      <a:pt x="7255" y="6993"/>
                      <a:pt x="8219" y="5550"/>
                      <a:pt x="8219" y="3954"/>
                    </a:cubicBezTo>
                    <a:cubicBezTo>
                      <a:pt x="8216" y="1771"/>
                      <a:pt x="6448" y="3"/>
                      <a:pt x="42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68" name="Google Shape;6638;p74">
            <a:extLst>
              <a:ext uri="{FF2B5EF4-FFF2-40B4-BE49-F238E27FC236}">
                <a16:creationId xmlns:a16="http://schemas.microsoft.com/office/drawing/2014/main" id="{A2ED7B4F-2D11-4991-99EE-15CF33A001D0}"/>
              </a:ext>
            </a:extLst>
          </p:cNvPr>
          <p:cNvGrpSpPr/>
          <p:nvPr/>
        </p:nvGrpSpPr>
        <p:grpSpPr>
          <a:xfrm>
            <a:off x="3385516" y="2653880"/>
            <a:ext cx="348700" cy="348700"/>
            <a:chOff x="3497300" y="3227275"/>
            <a:chExt cx="296175" cy="296175"/>
          </a:xfrm>
          <a:solidFill>
            <a:schemeClr val="bg1"/>
          </a:solidFill>
        </p:grpSpPr>
        <p:sp>
          <p:nvSpPr>
            <p:cNvPr id="169" name="Google Shape;6639;p74">
              <a:extLst>
                <a:ext uri="{FF2B5EF4-FFF2-40B4-BE49-F238E27FC236}">
                  <a16:creationId xmlns:a16="http://schemas.microsoft.com/office/drawing/2014/main" id="{0D44509A-65BD-4937-8970-F54B33F419D8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40;p74">
              <a:extLst>
                <a:ext uri="{FF2B5EF4-FFF2-40B4-BE49-F238E27FC236}">
                  <a16:creationId xmlns:a16="http://schemas.microsoft.com/office/drawing/2014/main" id="{2A99AEAD-1AC2-499C-B27D-0AB0A90EF891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641;p74">
              <a:extLst>
                <a:ext uri="{FF2B5EF4-FFF2-40B4-BE49-F238E27FC236}">
                  <a16:creationId xmlns:a16="http://schemas.microsoft.com/office/drawing/2014/main" id="{082B5F2C-D21D-46C7-A12E-30F48F309E03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642;p74">
              <a:extLst>
                <a:ext uri="{FF2B5EF4-FFF2-40B4-BE49-F238E27FC236}">
                  <a16:creationId xmlns:a16="http://schemas.microsoft.com/office/drawing/2014/main" id="{9EA4D5EC-1651-45A2-B1D6-9B809E83B6BD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643;p74">
              <a:extLst>
                <a:ext uri="{FF2B5EF4-FFF2-40B4-BE49-F238E27FC236}">
                  <a16:creationId xmlns:a16="http://schemas.microsoft.com/office/drawing/2014/main" id="{E0AF2F87-53B6-4E17-B272-C1F4EC949A52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644;p74">
              <a:extLst>
                <a:ext uri="{FF2B5EF4-FFF2-40B4-BE49-F238E27FC236}">
                  <a16:creationId xmlns:a16="http://schemas.microsoft.com/office/drawing/2014/main" id="{353D8AA1-CB29-4346-A0C7-BC1A24D15FD9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645;p74">
              <a:extLst>
                <a:ext uri="{FF2B5EF4-FFF2-40B4-BE49-F238E27FC236}">
                  <a16:creationId xmlns:a16="http://schemas.microsoft.com/office/drawing/2014/main" id="{072A445D-8598-4030-B1C9-7CBA97D5C431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646;p74">
              <a:extLst>
                <a:ext uri="{FF2B5EF4-FFF2-40B4-BE49-F238E27FC236}">
                  <a16:creationId xmlns:a16="http://schemas.microsoft.com/office/drawing/2014/main" id="{CEEA6A1D-FCA4-4028-ABA3-6C66172C6A33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606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Komple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6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364540D-10B1-473A-89BC-A06DB3D34B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005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Tanpa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EC3E06-8D25-454E-A53F-C61B0509F402}"/>
              </a:ext>
            </a:extLst>
          </p:cNvPr>
          <p:cNvSpPr/>
          <p:nvPr/>
        </p:nvSpPr>
        <p:spPr>
          <a:xfrm>
            <a:off x="0" y="5997677"/>
            <a:ext cx="11310257" cy="860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C78EE9AC-0BAA-4117-BFD6-2E81D6C85A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9660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Tanpa Footer &amp; No Hl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1071716"/>
            <a:ext cx="12192000" cy="5786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556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Polo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138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mbatas B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E20D613-B0A0-4FF0-B82B-0DC9D2AAB63C}"/>
              </a:ext>
            </a:extLst>
          </p:cNvPr>
          <p:cNvGrpSpPr/>
          <p:nvPr/>
        </p:nvGrpSpPr>
        <p:grpSpPr>
          <a:xfrm>
            <a:off x="0" y="1801161"/>
            <a:ext cx="12192000" cy="847460"/>
            <a:chOff x="0" y="1801161"/>
            <a:chExt cx="12192000" cy="847460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3CF00ABA-91D2-4091-9180-FB2477E859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1271392-F732-4E97-AC87-FF7CBA1E48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E410BD3-7F8B-4750-ABFE-EF319F8DEB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2CFCAA2B-5156-49CF-8E7C-AA04EE7BF58A}"/>
              </a:ext>
            </a:extLst>
          </p:cNvPr>
          <p:cNvSpPr/>
          <p:nvPr/>
        </p:nvSpPr>
        <p:spPr>
          <a:xfrm>
            <a:off x="0" y="2701559"/>
            <a:ext cx="12192000" cy="194064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38D01B-72B0-41CE-B496-391B2EB9EC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1400" y="3251270"/>
            <a:ext cx="10096500" cy="849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JUDUL SUB-BAHASAN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6DC489FB-7391-4592-85B6-6344A56825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573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9D7A75D-BCA5-4398-B2E0-9CE2ED16C7BC}"/>
              </a:ext>
            </a:extLst>
          </p:cNvPr>
          <p:cNvSpPr/>
          <p:nvPr/>
        </p:nvSpPr>
        <p:spPr>
          <a:xfrm>
            <a:off x="5794408" y="2287675"/>
            <a:ext cx="721895" cy="721895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61D4536-7C3A-4659-B9BC-6236E540AF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04543" y="2418322"/>
            <a:ext cx="1101623" cy="471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6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D77688-9720-4AE3-891E-546DC858FEA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6482" y="250599"/>
            <a:ext cx="720147" cy="6601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CBA2E0-6545-49B4-B1B1-F940ABB25F65}"/>
              </a:ext>
            </a:extLst>
          </p:cNvPr>
          <p:cNvSpPr txBox="1"/>
          <p:nvPr/>
        </p:nvSpPr>
        <p:spPr>
          <a:xfrm>
            <a:off x="6027085" y="6382080"/>
            <a:ext cx="5628344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spc="300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 </a:t>
            </a:r>
            <a:r>
              <a:rPr lang="id-ID" sz="1000" b="1" spc="300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KEMENTERIAN PPN/</a:t>
            </a:r>
            <a:r>
              <a:rPr lang="en-US" sz="1000" b="1" spc="300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BAPPENA</a:t>
            </a:r>
            <a:r>
              <a:rPr lang="id-ID" sz="1000" b="1" spc="300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S </a:t>
            </a:r>
            <a:r>
              <a:rPr lang="id-ID" sz="1000" b="1" spc="3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| </a:t>
            </a:r>
            <a:r>
              <a:rPr lang="en-US" sz="1000" b="1" spc="3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202</a:t>
            </a:r>
            <a:r>
              <a:rPr lang="id-ID" sz="1000" b="1" spc="3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  <a:endParaRPr lang="en-US" sz="1000" b="1" spc="6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9B58FA7-1E1C-460D-A035-62C129BDFE79}"/>
              </a:ext>
            </a:extLst>
          </p:cNvPr>
          <p:cNvSpPr/>
          <p:nvPr/>
        </p:nvSpPr>
        <p:spPr>
          <a:xfrm>
            <a:off x="11419370" y="6266398"/>
            <a:ext cx="365125" cy="3651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B2FD62-1187-44CF-9696-FE7121586E40}"/>
              </a:ext>
            </a:extLst>
          </p:cNvPr>
          <p:cNvCxnSpPr>
            <a:cxnSpLocks/>
          </p:cNvCxnSpPr>
          <p:nvPr/>
        </p:nvCxnSpPr>
        <p:spPr>
          <a:xfrm flipH="1">
            <a:off x="1246823" y="6332397"/>
            <a:ext cx="994228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8C9931F8-91DD-49D4-9678-E7D05034EA6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82742" y="6082138"/>
            <a:ext cx="964081" cy="54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0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38.png"/><Relationship Id="rId21" Type="http://schemas.openxmlformats.org/officeDocument/2006/relationships/image" Target="../media/image41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image" Target="../media/image39.sv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chart" Target="../charts/chart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75075-AFFA-894F-A60B-0F0B488A6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1728" y="1663463"/>
            <a:ext cx="6359424" cy="1176229"/>
          </a:xfrm>
        </p:spPr>
        <p:txBody>
          <a:bodyPr/>
          <a:lstStyle/>
          <a:p>
            <a:r>
              <a:rPr lang="en-US" sz="4000" dirty="0"/>
              <a:t>ARAH PENGEMBANGAN PROGRAM PUSBINDIKLATREN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C695F4-82F3-4F9B-889A-2F2BE8617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1728" y="3124416"/>
            <a:ext cx="6359424" cy="515317"/>
          </a:xfrm>
        </p:spPr>
        <p:txBody>
          <a:bodyPr/>
          <a:lstStyle/>
          <a:p>
            <a:r>
              <a:rPr lang="id-ID" dirty="0"/>
              <a:t>Pusat Pembinaan, Pendidikan dan Pelatihan Perencana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798EB4-901D-4384-8CCD-22134F528D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53732" y="3997835"/>
            <a:ext cx="2511324" cy="347407"/>
          </a:xfrm>
        </p:spPr>
        <p:txBody>
          <a:bodyPr/>
          <a:lstStyle/>
          <a:p>
            <a:r>
              <a:rPr lang="id-ID" dirty="0"/>
              <a:t>Jakarta, Januari 2022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B50DF80-DC60-1547-935A-DD6CD0DFF21F}"/>
              </a:ext>
            </a:extLst>
          </p:cNvPr>
          <p:cNvSpPr txBox="1">
            <a:spLocks/>
          </p:cNvSpPr>
          <p:nvPr/>
        </p:nvSpPr>
        <p:spPr>
          <a:xfrm>
            <a:off x="1524000" y="5275316"/>
            <a:ext cx="9144000" cy="515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10000"/>
              </a:lnSpc>
            </a:pP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Bahan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Paparan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Rapar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Kerja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Pimpinan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Bappenas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44C3A95-D2E7-41E3-8B33-0842ECC465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53787" r="5680" b="23461"/>
          <a:stretch/>
        </p:blipFill>
        <p:spPr>
          <a:xfrm>
            <a:off x="134238" y="54366"/>
            <a:ext cx="3717875" cy="3943469"/>
          </a:xfrm>
        </p:spPr>
      </p:pic>
    </p:spTree>
    <p:extLst>
      <p:ext uri="{BB962C8B-B14F-4D97-AF65-F5344CB8AC3E}">
        <p14:creationId xmlns:p14="http://schemas.microsoft.com/office/powerpoint/2010/main" val="3056258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E393F-9D22-4283-9104-494D59C52F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10</a:t>
            </a:fld>
            <a:endParaRPr lang="en-US" sz="10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7C4FDD-6A0D-437B-83A4-40404357C874}"/>
              </a:ext>
            </a:extLst>
          </p:cNvPr>
          <p:cNvSpPr txBox="1">
            <a:spLocks/>
          </p:cNvSpPr>
          <p:nvPr/>
        </p:nvSpPr>
        <p:spPr>
          <a:xfrm>
            <a:off x="613228" y="3980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dirty="0" err="1"/>
              <a:t>Jumlah</a:t>
            </a:r>
            <a:r>
              <a:rPr lang="en-US" dirty="0"/>
              <a:t> Alumni</a:t>
            </a:r>
          </a:p>
          <a:p>
            <a:r>
              <a:rPr lang="en-US" sz="1800" dirty="0"/>
              <a:t>(</a:t>
            </a:r>
            <a:r>
              <a:rPr lang="en-US" sz="1800" dirty="0" err="1"/>
              <a:t>Berdasarkan</a:t>
            </a:r>
            <a:r>
              <a:rPr lang="en-US" sz="1800" dirty="0"/>
              <a:t> </a:t>
            </a:r>
            <a:r>
              <a:rPr lang="en-US" sz="1800" dirty="0" err="1"/>
              <a:t>Tahun</a:t>
            </a:r>
            <a:r>
              <a:rPr lang="en-US" sz="1800" dirty="0"/>
              <a:t> </a:t>
            </a:r>
            <a:r>
              <a:rPr lang="en-US" sz="1800" dirty="0" err="1"/>
              <a:t>Kelulusan</a:t>
            </a:r>
            <a:r>
              <a:rPr lang="en-US" sz="1800" dirty="0"/>
              <a:t>)</a:t>
            </a:r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D34E3FC-75E8-4949-BEF8-9B4A742C4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590008"/>
              </p:ext>
            </p:extLst>
          </p:nvPr>
        </p:nvGraphicFramePr>
        <p:xfrm>
          <a:off x="440872" y="1272693"/>
          <a:ext cx="11310255" cy="471126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582238">
                  <a:extLst>
                    <a:ext uri="{9D8B030D-6E8A-4147-A177-3AD203B41FA5}">
                      <a16:colId xmlns:a16="http://schemas.microsoft.com/office/drawing/2014/main" val="259839459"/>
                    </a:ext>
                  </a:extLst>
                </a:gridCol>
                <a:gridCol w="1223010">
                  <a:extLst>
                    <a:ext uri="{9D8B030D-6E8A-4147-A177-3AD203B41FA5}">
                      <a16:colId xmlns:a16="http://schemas.microsoft.com/office/drawing/2014/main" val="2828588113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2339582492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008754692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207163203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767541796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211664159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807583055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21133335"/>
                    </a:ext>
                  </a:extLst>
                </a:gridCol>
                <a:gridCol w="778822">
                  <a:extLst>
                    <a:ext uri="{9D8B030D-6E8A-4147-A177-3AD203B41FA5}">
                      <a16:colId xmlns:a16="http://schemas.microsoft.com/office/drawing/2014/main" val="2819828002"/>
                    </a:ext>
                  </a:extLst>
                </a:gridCol>
                <a:gridCol w="1028205">
                  <a:extLst>
                    <a:ext uri="{9D8B030D-6E8A-4147-A177-3AD203B41FA5}">
                      <a16:colId xmlns:a16="http://schemas.microsoft.com/office/drawing/2014/main" val="11003973"/>
                    </a:ext>
                  </a:extLst>
                </a:gridCol>
              </a:tblGrid>
              <a:tr h="18931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PROGRAM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TAHUN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JUMLAH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285449"/>
                  </a:ext>
                </a:extLst>
              </a:tr>
              <a:tr h="20073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2000-2013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2014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2015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2016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2017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2018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2019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2020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2021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278849"/>
                  </a:ext>
                </a:extLst>
              </a:tr>
              <a:tr h="557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S2/S3 DALAM NEGERI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3.790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305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114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398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267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251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261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230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259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5.875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460290272"/>
                  </a:ext>
                </a:extLst>
              </a:tr>
              <a:tr h="4623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S2/S3 LUAR NEGERI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1.239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72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126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96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247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43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1.851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578069074"/>
                  </a:ext>
                </a:extLst>
              </a:tr>
              <a:tr h="309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>
                          <a:effectLst/>
                        </a:rPr>
                        <a:t>S2 LINKAGE</a:t>
                      </a:r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       1.341 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104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120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98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112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110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120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93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104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2.202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3159965868"/>
                  </a:ext>
                </a:extLst>
              </a:tr>
              <a:tr h="1893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JUMLAH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9.928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930950"/>
                  </a:ext>
                </a:extLst>
              </a:tr>
              <a:tr h="89152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PELATIHAN JFP (</a:t>
                      </a:r>
                      <a:r>
                        <a:rPr lang="en-ID" sz="1400" b="1" u="none" strike="noStrike" dirty="0" err="1">
                          <a:effectLst/>
                        </a:rPr>
                        <a:t>Pertama</a:t>
                      </a:r>
                      <a:r>
                        <a:rPr lang="en-ID" sz="1400" b="1" u="none" strike="noStrike" dirty="0">
                          <a:effectLst/>
                        </a:rPr>
                        <a:t>, Muda, Madya Utama)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2.836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499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501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535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510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521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423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559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201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6.585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1468477639"/>
                  </a:ext>
                </a:extLst>
              </a:tr>
              <a:tr h="4623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PELATIHAN SUBSTANTIF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3.455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783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532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575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676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769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1.252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1.019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       1.493 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10.554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2259656190"/>
                  </a:ext>
                </a:extLst>
              </a:tr>
              <a:tr h="3735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PELATIHAN BAHASA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356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135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258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253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124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176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1.302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2528912546"/>
                  </a:ext>
                </a:extLst>
              </a:tr>
              <a:tr h="557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PELATIHAN </a:t>
                      </a:r>
                      <a:r>
                        <a:rPr lang="en-ID" sz="1400" b="1" u="none" strike="noStrike" dirty="0" err="1">
                          <a:effectLst/>
                        </a:rPr>
                        <a:t>ToT</a:t>
                      </a:r>
                      <a:r>
                        <a:rPr lang="en-ID" sz="1400" b="1" u="none" strike="noStrike" dirty="0">
                          <a:effectLst/>
                        </a:rPr>
                        <a:t> dan MAGANG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558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148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 dirty="0">
                          <a:effectLst/>
                        </a:rPr>
                        <a:t>127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84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131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297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142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0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u="none" strike="noStrike">
                          <a:effectLst/>
                        </a:rPr>
                        <a:t>82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   1.569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/>
                </a:tc>
                <a:extLst>
                  <a:ext uri="{0D108BD9-81ED-4DB2-BD59-A6C34878D82A}">
                    <a16:rowId xmlns:a16="http://schemas.microsoft.com/office/drawing/2014/main" val="4207667662"/>
                  </a:ext>
                </a:extLst>
              </a:tr>
              <a:tr h="162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JUMLAH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>
                          <a:effectLst/>
                        </a:rPr>
                        <a:t> </a:t>
                      </a:r>
                      <a:endParaRPr lang="en-ID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400" u="none" strike="noStrike" dirty="0">
                          <a:effectLst/>
                        </a:rPr>
                        <a:t> </a:t>
                      </a:r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20.010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37069"/>
                  </a:ext>
                </a:extLst>
              </a:tr>
              <a:tr h="189317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JUMLAH TOTAL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400" b="1" u="none" strike="noStrike" dirty="0">
                          <a:effectLst/>
                        </a:rPr>
                        <a:t>    29.938 </a:t>
                      </a:r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9" marR="5849" marT="584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971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709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67EA9-77AC-481A-ADA4-5CEB4688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Catatan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Program </a:t>
            </a:r>
            <a:r>
              <a:rPr lang="en-US" dirty="0" err="1"/>
              <a:t>Diklat</a:t>
            </a:r>
            <a:r>
              <a:rPr lang="en-US" dirty="0"/>
              <a:t> dan JFP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35E9D-563E-460E-ADE7-53B06BA39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473" y="6384955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9F984C8-D3F7-48B8-A838-4B1579BA41EE}"/>
              </a:ext>
            </a:extLst>
          </p:cNvPr>
          <p:cNvSpPr/>
          <p:nvPr/>
        </p:nvSpPr>
        <p:spPr>
          <a:xfrm>
            <a:off x="765345" y="1560636"/>
            <a:ext cx="7725969" cy="4626155"/>
          </a:xfrm>
          <a:custGeom>
            <a:avLst/>
            <a:gdLst>
              <a:gd name="connsiteX0" fmla="*/ 3285389 w 7725969"/>
              <a:gd name="connsiteY0" fmla="*/ 0 h 5336276"/>
              <a:gd name="connsiteX1" fmla="*/ 7725969 w 7725969"/>
              <a:gd name="connsiteY1" fmla="*/ 5336276 h 5336276"/>
              <a:gd name="connsiteX2" fmla="*/ 869121 w 7725969"/>
              <a:gd name="connsiteY2" fmla="*/ 5336276 h 5336276"/>
              <a:gd name="connsiteX3" fmla="*/ 0 w 7725969"/>
              <a:gd name="connsiteY3" fmla="*/ 4291846 h 5336276"/>
              <a:gd name="connsiteX4" fmla="*/ 3285389 w 7725969"/>
              <a:gd name="connsiteY4" fmla="*/ 4291846 h 533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5969" h="5336276">
                <a:moveTo>
                  <a:pt x="3285389" y="0"/>
                </a:moveTo>
                <a:lnTo>
                  <a:pt x="7725969" y="5336276"/>
                </a:lnTo>
                <a:lnTo>
                  <a:pt x="869121" y="5336276"/>
                </a:lnTo>
                <a:lnTo>
                  <a:pt x="0" y="4291846"/>
                </a:lnTo>
                <a:lnTo>
                  <a:pt x="3285389" y="42918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CC5630-DEA2-42D5-AF5C-AD50E5685BE4}"/>
              </a:ext>
            </a:extLst>
          </p:cNvPr>
          <p:cNvSpPr/>
          <p:nvPr/>
        </p:nvSpPr>
        <p:spPr>
          <a:xfrm>
            <a:off x="765344" y="1521725"/>
            <a:ext cx="3289110" cy="4292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280160" rIns="274320" rtlCol="0" anchor="t"/>
          <a:lstStyle/>
          <a:p>
            <a:endParaRPr lang="en-US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1490803-6B25-4FE3-BEFF-B552AA2CB603}"/>
              </a:ext>
            </a:extLst>
          </p:cNvPr>
          <p:cNvSpPr/>
          <p:nvPr/>
        </p:nvSpPr>
        <p:spPr>
          <a:xfrm>
            <a:off x="4480083" y="1560635"/>
            <a:ext cx="7563171" cy="4626155"/>
          </a:xfrm>
          <a:custGeom>
            <a:avLst/>
            <a:gdLst>
              <a:gd name="connsiteX0" fmla="*/ 3285389 w 7563171"/>
              <a:gd name="connsiteY0" fmla="*/ 0 h 5336276"/>
              <a:gd name="connsiteX1" fmla="*/ 7563171 w 7563171"/>
              <a:gd name="connsiteY1" fmla="*/ 5140641 h 5336276"/>
              <a:gd name="connsiteX2" fmla="*/ 7563171 w 7563171"/>
              <a:gd name="connsiteY2" fmla="*/ 5336276 h 5336276"/>
              <a:gd name="connsiteX3" fmla="*/ 869121 w 7563171"/>
              <a:gd name="connsiteY3" fmla="*/ 5336276 h 5336276"/>
              <a:gd name="connsiteX4" fmla="*/ 0 w 7563171"/>
              <a:gd name="connsiteY4" fmla="*/ 4291846 h 5336276"/>
              <a:gd name="connsiteX5" fmla="*/ 3285389 w 7563171"/>
              <a:gd name="connsiteY5" fmla="*/ 4291846 h 533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63171" h="5336276">
                <a:moveTo>
                  <a:pt x="3285389" y="0"/>
                </a:moveTo>
                <a:lnTo>
                  <a:pt x="7563171" y="5140641"/>
                </a:lnTo>
                <a:lnTo>
                  <a:pt x="7563171" y="5336276"/>
                </a:lnTo>
                <a:lnTo>
                  <a:pt x="869121" y="5336276"/>
                </a:lnTo>
                <a:lnTo>
                  <a:pt x="0" y="4291846"/>
                </a:lnTo>
                <a:lnTo>
                  <a:pt x="3285389" y="42918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E8E6A6-7AFB-42AA-BDCD-D31D8CC284AF}"/>
              </a:ext>
            </a:extLst>
          </p:cNvPr>
          <p:cNvSpPr/>
          <p:nvPr/>
        </p:nvSpPr>
        <p:spPr>
          <a:xfrm>
            <a:off x="4480081" y="1521725"/>
            <a:ext cx="3289110" cy="42922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280160" rIns="274320" rtlCol="0" anchor="t"/>
          <a:lstStyle/>
          <a:p>
            <a:pPr marL="273050" indent="-273050"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F51A192-2237-4900-B4CB-BEABB41CAC82}"/>
              </a:ext>
            </a:extLst>
          </p:cNvPr>
          <p:cNvSpPr/>
          <p:nvPr/>
        </p:nvSpPr>
        <p:spPr>
          <a:xfrm>
            <a:off x="8072565" y="1449421"/>
            <a:ext cx="4032988" cy="4776280"/>
          </a:xfrm>
          <a:custGeom>
            <a:avLst/>
            <a:gdLst>
              <a:gd name="connsiteX0" fmla="*/ 3285389 w 4032988"/>
              <a:gd name="connsiteY0" fmla="*/ 0 h 5336276"/>
              <a:gd name="connsiteX1" fmla="*/ 4032988 w 4032988"/>
              <a:gd name="connsiteY1" fmla="*/ 898394 h 5336276"/>
              <a:gd name="connsiteX2" fmla="*/ 4032988 w 4032988"/>
              <a:gd name="connsiteY2" fmla="*/ 5336276 h 5336276"/>
              <a:gd name="connsiteX3" fmla="*/ 869122 w 4032988"/>
              <a:gd name="connsiteY3" fmla="*/ 5336276 h 5336276"/>
              <a:gd name="connsiteX4" fmla="*/ 0 w 4032988"/>
              <a:gd name="connsiteY4" fmla="*/ 4291846 h 5336276"/>
              <a:gd name="connsiteX5" fmla="*/ 3285389 w 4032988"/>
              <a:gd name="connsiteY5" fmla="*/ 4291846 h 533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2988" h="5336276">
                <a:moveTo>
                  <a:pt x="3285389" y="0"/>
                </a:moveTo>
                <a:lnTo>
                  <a:pt x="4032988" y="898394"/>
                </a:lnTo>
                <a:lnTo>
                  <a:pt x="4032988" y="5336276"/>
                </a:lnTo>
                <a:lnTo>
                  <a:pt x="869122" y="5336276"/>
                </a:lnTo>
                <a:lnTo>
                  <a:pt x="0" y="4291846"/>
                </a:lnTo>
                <a:lnTo>
                  <a:pt x="3285389" y="42918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D368A7-9DAA-4E34-B0C8-ED130062A010}"/>
              </a:ext>
            </a:extLst>
          </p:cNvPr>
          <p:cNvSpPr/>
          <p:nvPr/>
        </p:nvSpPr>
        <p:spPr>
          <a:xfrm>
            <a:off x="8159012" y="1521725"/>
            <a:ext cx="3289110" cy="42922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280160" rIns="274320" rtlCol="0" anchor="t"/>
          <a:lstStyle/>
          <a:p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870D9F0-DC81-4D1D-8389-8EDBDA329236}"/>
              </a:ext>
            </a:extLst>
          </p:cNvPr>
          <p:cNvSpPr/>
          <p:nvPr/>
        </p:nvSpPr>
        <p:spPr>
          <a:xfrm>
            <a:off x="771368" y="5803567"/>
            <a:ext cx="4159977" cy="383224"/>
          </a:xfrm>
          <a:custGeom>
            <a:avLst/>
            <a:gdLst>
              <a:gd name="connsiteX0" fmla="*/ 3283086 w 4159977"/>
              <a:gd name="connsiteY0" fmla="*/ 0 h 1054434"/>
              <a:gd name="connsiteX1" fmla="*/ 4159977 w 4159977"/>
              <a:gd name="connsiteY1" fmla="*/ 1054434 h 1054434"/>
              <a:gd name="connsiteX2" fmla="*/ 868260 w 4159977"/>
              <a:gd name="connsiteY2" fmla="*/ 1054434 h 1054434"/>
              <a:gd name="connsiteX3" fmla="*/ 0 w 4159977"/>
              <a:gd name="connsiteY3" fmla="*/ 10379 h 1054434"/>
              <a:gd name="connsiteX4" fmla="*/ 3283087 w 4159977"/>
              <a:gd name="connsiteY4" fmla="*/ 10379 h 1054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9977" h="1054434">
                <a:moveTo>
                  <a:pt x="3283086" y="0"/>
                </a:moveTo>
                <a:lnTo>
                  <a:pt x="4159977" y="1054434"/>
                </a:lnTo>
                <a:lnTo>
                  <a:pt x="868260" y="1054434"/>
                </a:lnTo>
                <a:lnTo>
                  <a:pt x="0" y="10379"/>
                </a:lnTo>
                <a:lnTo>
                  <a:pt x="3283087" y="1037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1E918D1-09CF-4368-8A53-797EFBCC145C}"/>
              </a:ext>
            </a:extLst>
          </p:cNvPr>
          <p:cNvSpPr/>
          <p:nvPr/>
        </p:nvSpPr>
        <p:spPr>
          <a:xfrm>
            <a:off x="4480083" y="5803567"/>
            <a:ext cx="4159975" cy="383224"/>
          </a:xfrm>
          <a:custGeom>
            <a:avLst/>
            <a:gdLst>
              <a:gd name="connsiteX0" fmla="*/ 3283085 w 4159975"/>
              <a:gd name="connsiteY0" fmla="*/ 0 h 1054434"/>
              <a:gd name="connsiteX1" fmla="*/ 4159975 w 4159975"/>
              <a:gd name="connsiteY1" fmla="*/ 1054434 h 1054434"/>
              <a:gd name="connsiteX2" fmla="*/ 868259 w 4159975"/>
              <a:gd name="connsiteY2" fmla="*/ 1054434 h 1054434"/>
              <a:gd name="connsiteX3" fmla="*/ 0 w 4159975"/>
              <a:gd name="connsiteY3" fmla="*/ 10380 h 1054434"/>
              <a:gd name="connsiteX4" fmla="*/ 3283085 w 4159975"/>
              <a:gd name="connsiteY4" fmla="*/ 10379 h 1054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9975" h="1054434">
                <a:moveTo>
                  <a:pt x="3283085" y="0"/>
                </a:moveTo>
                <a:lnTo>
                  <a:pt x="4159975" y="1054434"/>
                </a:lnTo>
                <a:lnTo>
                  <a:pt x="868259" y="1054434"/>
                </a:lnTo>
                <a:lnTo>
                  <a:pt x="0" y="10380"/>
                </a:lnTo>
                <a:lnTo>
                  <a:pt x="3283085" y="1037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32D1FF-E771-40AC-8D59-0B55A086699B}"/>
              </a:ext>
            </a:extLst>
          </p:cNvPr>
          <p:cNvSpPr/>
          <p:nvPr/>
        </p:nvSpPr>
        <p:spPr>
          <a:xfrm>
            <a:off x="8159013" y="5842479"/>
            <a:ext cx="4032987" cy="383224"/>
          </a:xfrm>
          <a:custGeom>
            <a:avLst/>
            <a:gdLst>
              <a:gd name="connsiteX0" fmla="*/ 3283087 w 4032987"/>
              <a:gd name="connsiteY0" fmla="*/ 0 h 1054433"/>
              <a:gd name="connsiteX1" fmla="*/ 4032987 w 4032987"/>
              <a:gd name="connsiteY1" fmla="*/ 901733 h 1054433"/>
              <a:gd name="connsiteX2" fmla="*/ 4032987 w 4032987"/>
              <a:gd name="connsiteY2" fmla="*/ 1054433 h 1054433"/>
              <a:gd name="connsiteX3" fmla="*/ 868259 w 4032987"/>
              <a:gd name="connsiteY3" fmla="*/ 1054433 h 1054433"/>
              <a:gd name="connsiteX4" fmla="*/ 0 w 4032987"/>
              <a:gd name="connsiteY4" fmla="*/ 10379 h 1054433"/>
              <a:gd name="connsiteX5" fmla="*/ 3283087 w 4032987"/>
              <a:gd name="connsiteY5" fmla="*/ 10378 h 105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2987" h="1054433">
                <a:moveTo>
                  <a:pt x="3283087" y="0"/>
                </a:moveTo>
                <a:lnTo>
                  <a:pt x="4032987" y="901733"/>
                </a:lnTo>
                <a:lnTo>
                  <a:pt x="4032987" y="1054433"/>
                </a:lnTo>
                <a:lnTo>
                  <a:pt x="868259" y="1054433"/>
                </a:lnTo>
                <a:lnTo>
                  <a:pt x="0" y="10379"/>
                </a:lnTo>
                <a:lnTo>
                  <a:pt x="3283087" y="1037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29DBD5C-051A-45EF-8CD2-FE523B8E9947}"/>
              </a:ext>
            </a:extLst>
          </p:cNvPr>
          <p:cNvSpPr/>
          <p:nvPr/>
        </p:nvSpPr>
        <p:spPr>
          <a:xfrm>
            <a:off x="1053539" y="1796415"/>
            <a:ext cx="2712720" cy="78018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cap="all" dirty="0">
                <a:solidFill>
                  <a:prstClr val="black"/>
                </a:solidFill>
              </a:rPr>
              <a:t>Program Pendidikan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9736AC-693D-4C08-A041-12AF50DFFFD2}"/>
              </a:ext>
            </a:extLst>
          </p:cNvPr>
          <p:cNvSpPr/>
          <p:nvPr/>
        </p:nvSpPr>
        <p:spPr>
          <a:xfrm>
            <a:off x="4768276" y="1796415"/>
            <a:ext cx="2712720" cy="78018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cap="all" dirty="0">
                <a:solidFill>
                  <a:prstClr val="black"/>
                </a:solidFill>
              </a:rPr>
              <a:t>Program </a:t>
            </a:r>
            <a:r>
              <a:rPr lang="en-US" sz="2000" b="1" cap="all" dirty="0" err="1">
                <a:solidFill>
                  <a:prstClr val="black"/>
                </a:solidFill>
              </a:rPr>
              <a:t>Pelatihan</a:t>
            </a:r>
            <a:endParaRPr lang="en-US" sz="2000" b="1" cap="all" dirty="0">
              <a:solidFill>
                <a:prstClr val="black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583057-2ED8-444B-BDDB-315562010A66}"/>
              </a:ext>
            </a:extLst>
          </p:cNvPr>
          <p:cNvSpPr/>
          <p:nvPr/>
        </p:nvSpPr>
        <p:spPr>
          <a:xfrm>
            <a:off x="8447207" y="1796415"/>
            <a:ext cx="2712720" cy="78018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cap="all" dirty="0" err="1">
                <a:solidFill>
                  <a:prstClr val="black"/>
                </a:solidFill>
              </a:rPr>
              <a:t>Pembinaan</a:t>
            </a:r>
            <a:r>
              <a:rPr lang="en-US" sz="2000" b="1" cap="all" dirty="0">
                <a:solidFill>
                  <a:prstClr val="black"/>
                </a:solidFill>
              </a:rPr>
              <a:t> &amp; </a:t>
            </a:r>
            <a:r>
              <a:rPr lang="en-US" sz="2000" b="1" cap="all" dirty="0" err="1">
                <a:solidFill>
                  <a:prstClr val="black"/>
                </a:solidFill>
              </a:rPr>
              <a:t>Pengembangan</a:t>
            </a:r>
            <a:r>
              <a:rPr lang="en-US" sz="2000" b="1" cap="all" dirty="0">
                <a:solidFill>
                  <a:prstClr val="black"/>
                </a:solidFill>
              </a:rPr>
              <a:t> JFP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C1598B-7A47-4C54-8AC8-F6BA3B8D9C32}"/>
              </a:ext>
            </a:extLst>
          </p:cNvPr>
          <p:cNvSpPr txBox="1"/>
          <p:nvPr/>
        </p:nvSpPr>
        <p:spPr>
          <a:xfrm>
            <a:off x="835997" y="2670880"/>
            <a:ext cx="30489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Ketidaktepatan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waktu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Kelulusan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Pertimbangan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kenaikan</a:t>
            </a:r>
            <a:r>
              <a:rPr lang="en-US" sz="1600" dirty="0">
                <a:solidFill>
                  <a:schemeClr val="tx1"/>
                </a:solidFill>
              </a:rPr>
              <a:t> allowance </a:t>
            </a: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Himbauan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kepada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karyasiswa</a:t>
            </a:r>
            <a:r>
              <a:rPr lang="en-US" sz="1600" dirty="0">
                <a:solidFill>
                  <a:schemeClr val="tx1"/>
                </a:solidFill>
              </a:rPr>
              <a:t> untuk </a:t>
            </a:r>
            <a:r>
              <a:rPr lang="en-US" sz="1600" dirty="0" err="1">
                <a:solidFill>
                  <a:schemeClr val="tx1"/>
                </a:solidFill>
              </a:rPr>
              <a:t>berada</a:t>
            </a:r>
            <a:r>
              <a:rPr lang="en-US" sz="1600" dirty="0">
                <a:solidFill>
                  <a:schemeClr val="tx1"/>
                </a:solidFill>
              </a:rPr>
              <a:t> di </a:t>
            </a:r>
            <a:r>
              <a:rPr lang="en-US" sz="1600" dirty="0" err="1">
                <a:solidFill>
                  <a:schemeClr val="tx1"/>
                </a:solidFill>
              </a:rPr>
              <a:t>lokasi</a:t>
            </a:r>
            <a:r>
              <a:rPr lang="en-US" sz="1600" dirty="0">
                <a:solidFill>
                  <a:schemeClr val="tx1"/>
                </a:solidFill>
              </a:rPr>
              <a:t> universitas </a:t>
            </a:r>
            <a:r>
              <a:rPr lang="en-US" sz="1600" dirty="0" err="1">
                <a:solidFill>
                  <a:schemeClr val="tx1"/>
                </a:solidFill>
              </a:rPr>
              <a:t>berada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Pertimbangan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perkuliahan</a:t>
            </a:r>
            <a:r>
              <a:rPr lang="en-US" sz="1600" dirty="0">
                <a:solidFill>
                  <a:schemeClr val="tx1"/>
                </a:solidFill>
              </a:rPr>
              <a:t> hybrid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1EC90D-0F02-4572-9E2D-9B031E5A0924}"/>
              </a:ext>
            </a:extLst>
          </p:cNvPr>
          <p:cNvSpPr txBox="1"/>
          <p:nvPr/>
        </p:nvSpPr>
        <p:spPr>
          <a:xfrm>
            <a:off x="4489735" y="2573237"/>
            <a:ext cx="332267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Kesesuaian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materi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kebutuhan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Kualitas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pemateri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Timing pelaksanaan </a:t>
            </a:r>
            <a:r>
              <a:rPr lang="en-US" sz="1600" dirty="0" err="1">
                <a:solidFill>
                  <a:schemeClr val="tx1"/>
                </a:solidFill>
              </a:rPr>
              <a:t>cenderung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menumpuk</a:t>
            </a:r>
            <a:r>
              <a:rPr lang="en-US" sz="1600" dirty="0">
                <a:solidFill>
                  <a:schemeClr val="tx1"/>
                </a:solidFill>
              </a:rPr>
              <a:t> di </a:t>
            </a:r>
            <a:r>
              <a:rPr lang="en-US" sz="1600" dirty="0" err="1">
                <a:solidFill>
                  <a:schemeClr val="tx1"/>
                </a:solidFill>
              </a:rPr>
              <a:t>akhir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tahun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Keterlibatan</a:t>
            </a:r>
            <a:r>
              <a:rPr lang="en-US" sz="1600" dirty="0">
                <a:solidFill>
                  <a:schemeClr val="tx1"/>
                </a:solidFill>
              </a:rPr>
              <a:t> K/L </a:t>
            </a:r>
            <a:r>
              <a:rPr lang="en-US" sz="1600" dirty="0" err="1">
                <a:solidFill>
                  <a:schemeClr val="tx1"/>
                </a:solidFill>
              </a:rPr>
              <a:t>dalam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penyusunan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kurikulum</a:t>
            </a:r>
            <a:endParaRPr lang="en-US" sz="16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Ketepatan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dalam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pemilihan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peserta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marL="273050" indent="-273050">
              <a:buAutoNum type="arabicPeriod"/>
            </a:pPr>
            <a:r>
              <a:rPr lang="en-US" sz="1600" dirty="0" err="1">
                <a:solidFill>
                  <a:schemeClr val="tx1"/>
                </a:solidFill>
              </a:rPr>
              <a:t>Pertimbangan</a:t>
            </a:r>
            <a:r>
              <a:rPr lang="en-US" sz="1600" dirty="0">
                <a:solidFill>
                  <a:schemeClr val="tx1"/>
                </a:solidFill>
              </a:rPr>
              <a:t> pelaksanaan </a:t>
            </a:r>
            <a:r>
              <a:rPr lang="en-US" sz="1600" dirty="0" err="1">
                <a:solidFill>
                  <a:schemeClr val="tx1"/>
                </a:solidFill>
              </a:rPr>
              <a:t>secara</a:t>
            </a:r>
            <a:r>
              <a:rPr lang="en-US" sz="1600" dirty="0">
                <a:solidFill>
                  <a:schemeClr val="tx1"/>
                </a:solidFill>
              </a:rPr>
              <a:t> hybrid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3AC7BA-8E49-4E04-A308-9165698D2729}"/>
              </a:ext>
            </a:extLst>
          </p:cNvPr>
          <p:cNvSpPr txBox="1"/>
          <p:nvPr/>
        </p:nvSpPr>
        <p:spPr>
          <a:xfrm>
            <a:off x="8194818" y="2704308"/>
            <a:ext cx="3161185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0" indent="-273050">
              <a:buAutoNum type="arabicPeriod"/>
            </a:pPr>
            <a:r>
              <a:rPr lang="en-US" sz="1400" dirty="0" err="1">
                <a:solidFill>
                  <a:schemeClr val="tx1"/>
                </a:solidFill>
              </a:rPr>
              <a:t>Adaptasi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kebijakan</a:t>
            </a:r>
            <a:r>
              <a:rPr lang="en-US" sz="1400" dirty="0">
                <a:solidFill>
                  <a:schemeClr val="tx1"/>
                </a:solidFill>
              </a:rPr>
              <a:t> dan </a:t>
            </a:r>
            <a:r>
              <a:rPr lang="en-US" sz="1400" dirty="0" err="1">
                <a:solidFill>
                  <a:schemeClr val="tx1"/>
                </a:solidFill>
              </a:rPr>
              <a:t>regulasi</a:t>
            </a:r>
            <a:r>
              <a:rPr lang="en-US" sz="1400" dirty="0">
                <a:solidFill>
                  <a:schemeClr val="tx1"/>
                </a:solidFill>
              </a:rPr>
              <a:t> yang </a:t>
            </a:r>
            <a:r>
              <a:rPr lang="en-US" sz="1400" dirty="0" err="1">
                <a:solidFill>
                  <a:schemeClr val="tx1"/>
                </a:solidFill>
              </a:rPr>
              <a:t>dituntut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cepat</a:t>
            </a:r>
            <a:r>
              <a:rPr lang="en-US" sz="1400" dirty="0">
                <a:solidFill>
                  <a:schemeClr val="tx1"/>
                </a:solidFill>
              </a:rPr>
              <a:t> oleh </a:t>
            </a:r>
            <a:r>
              <a:rPr lang="en-US" sz="1400" dirty="0" err="1">
                <a:solidFill>
                  <a:schemeClr val="tx1"/>
                </a:solidFill>
              </a:rPr>
              <a:t>Kemenpan</a:t>
            </a:r>
            <a:r>
              <a:rPr lang="en-US" sz="1400" dirty="0">
                <a:solidFill>
                  <a:schemeClr val="tx1"/>
                </a:solidFill>
              </a:rPr>
              <a:t> dan RB</a:t>
            </a:r>
          </a:p>
          <a:p>
            <a:pPr marL="273050" indent="-273050">
              <a:buAutoNum type="arabicPeriod"/>
            </a:pPr>
            <a:r>
              <a:rPr lang="en-US" sz="1400" dirty="0" err="1">
                <a:solidFill>
                  <a:schemeClr val="tx1"/>
                </a:solidFill>
              </a:rPr>
              <a:t>Perlunya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komunikasi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dengan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Kemendagri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selaku</a:t>
            </a:r>
            <a:r>
              <a:rPr lang="en-US" sz="1400" dirty="0">
                <a:solidFill>
                  <a:schemeClr val="tx1"/>
                </a:solidFill>
              </a:rPr>
              <a:t> Pembina </a:t>
            </a:r>
            <a:r>
              <a:rPr lang="en-US" sz="1400" dirty="0" err="1">
                <a:solidFill>
                  <a:schemeClr val="tx1"/>
                </a:solidFill>
              </a:rPr>
              <a:t>Pemda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pasca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penyetaraan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jabatan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adminsitrasi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jabatan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fungsional</a:t>
            </a:r>
            <a:endParaRPr lang="en-US" sz="1400" dirty="0">
              <a:solidFill>
                <a:schemeClr val="tx1"/>
              </a:solidFill>
            </a:endParaRPr>
          </a:p>
          <a:p>
            <a:pPr marL="273050" indent="-273050">
              <a:buAutoNum type="arabicPeriod"/>
            </a:pPr>
            <a:r>
              <a:rPr lang="en-US" sz="1400" dirty="0" err="1">
                <a:solidFill>
                  <a:schemeClr val="tx1"/>
                </a:solidFill>
              </a:rPr>
              <a:t>Penyesuaian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kompetensi</a:t>
            </a:r>
            <a:r>
              <a:rPr lang="en-US" sz="1400" dirty="0">
                <a:solidFill>
                  <a:schemeClr val="tx1"/>
                </a:solidFill>
              </a:rPr>
              <a:t> dan strategi </a:t>
            </a:r>
            <a:r>
              <a:rPr lang="en-US" sz="1400" dirty="0" err="1">
                <a:solidFill>
                  <a:schemeClr val="tx1"/>
                </a:solidFill>
              </a:rPr>
              <a:t>pengembangan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kompetensi</a:t>
            </a:r>
            <a:r>
              <a:rPr lang="en-US" sz="1400" dirty="0">
                <a:solidFill>
                  <a:schemeClr val="tx1"/>
                </a:solidFill>
              </a:rPr>
              <a:t> JFP</a:t>
            </a:r>
          </a:p>
          <a:p>
            <a:pPr marL="273050" indent="-273050">
              <a:buAutoNum type="arabicPeriod"/>
            </a:pPr>
            <a:r>
              <a:rPr lang="en-US" sz="1400" dirty="0" err="1">
                <a:solidFill>
                  <a:schemeClr val="tx1"/>
                </a:solidFill>
              </a:rPr>
              <a:t>Memaksimalkan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fungsi</a:t>
            </a:r>
            <a:r>
              <a:rPr lang="en-US" sz="1400" dirty="0">
                <a:solidFill>
                  <a:schemeClr val="tx1"/>
                </a:solidFill>
              </a:rPr>
              <a:t> IT </a:t>
            </a:r>
            <a:r>
              <a:rPr lang="en-US" sz="1400" dirty="0" err="1">
                <a:solidFill>
                  <a:schemeClr val="tx1"/>
                </a:solidFill>
              </a:rPr>
              <a:t>dalam</a:t>
            </a:r>
            <a:r>
              <a:rPr lang="en-US" sz="1400" dirty="0">
                <a:solidFill>
                  <a:schemeClr val="tx1"/>
                </a:solidFill>
              </a:rPr>
              <a:t> pelaksanaan </a:t>
            </a:r>
            <a:r>
              <a:rPr lang="en-US" sz="1400" dirty="0" err="1">
                <a:solidFill>
                  <a:schemeClr val="tx1"/>
                </a:solidFill>
              </a:rPr>
              <a:t>pelayanan</a:t>
            </a:r>
            <a:r>
              <a:rPr lang="en-US" sz="1400" dirty="0">
                <a:solidFill>
                  <a:schemeClr val="tx1"/>
                </a:solidFill>
              </a:rPr>
              <a:t> dan </a:t>
            </a:r>
            <a:r>
              <a:rPr lang="en-US" sz="1400" dirty="0" err="1">
                <a:solidFill>
                  <a:schemeClr val="tx1"/>
                </a:solidFill>
              </a:rPr>
              <a:t>pembinaan</a:t>
            </a:r>
            <a:r>
              <a:rPr lang="en-US" sz="1400" dirty="0">
                <a:solidFill>
                  <a:schemeClr val="tx1"/>
                </a:solidFill>
              </a:rPr>
              <a:t> JFP</a:t>
            </a:r>
          </a:p>
          <a:p>
            <a:pPr marL="273050" indent="-273050"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8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73753-91DA-4A98-BFC2-BC205F9F5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Anggaran </a:t>
            </a:r>
            <a:r>
              <a:rPr lang="en-US" dirty="0" err="1"/>
              <a:t>Pusbindiklatren</a:t>
            </a:r>
            <a:br>
              <a:rPr lang="en-US" dirty="0"/>
            </a:br>
            <a:r>
              <a:rPr lang="en-US" dirty="0" err="1"/>
              <a:t>Tahun</a:t>
            </a:r>
            <a:r>
              <a:rPr lang="en-US" dirty="0"/>
              <a:t> 2019-2022 dan </a:t>
            </a:r>
            <a:r>
              <a:rPr lang="en-US" dirty="0" err="1"/>
              <a:t>Proyeksi</a:t>
            </a:r>
            <a:r>
              <a:rPr lang="en-US" dirty="0"/>
              <a:t> 2023-2025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5A746-EF81-4689-9585-8C2B5BF9CD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918236-54ED-4CA3-BAFD-C0A247B17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621691"/>
              </p:ext>
            </p:extLst>
          </p:nvPr>
        </p:nvGraphicFramePr>
        <p:xfrm>
          <a:off x="67962" y="1043187"/>
          <a:ext cx="12056075" cy="4600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469">
                  <a:extLst>
                    <a:ext uri="{9D8B030D-6E8A-4147-A177-3AD203B41FA5}">
                      <a16:colId xmlns:a16="http://schemas.microsoft.com/office/drawing/2014/main" val="3173851141"/>
                    </a:ext>
                  </a:extLst>
                </a:gridCol>
                <a:gridCol w="1115910">
                  <a:extLst>
                    <a:ext uri="{9D8B030D-6E8A-4147-A177-3AD203B41FA5}">
                      <a16:colId xmlns:a16="http://schemas.microsoft.com/office/drawing/2014/main" val="433157819"/>
                    </a:ext>
                  </a:extLst>
                </a:gridCol>
                <a:gridCol w="1099751">
                  <a:extLst>
                    <a:ext uri="{9D8B030D-6E8A-4147-A177-3AD203B41FA5}">
                      <a16:colId xmlns:a16="http://schemas.microsoft.com/office/drawing/2014/main" val="3764248101"/>
                    </a:ext>
                  </a:extLst>
                </a:gridCol>
                <a:gridCol w="1062681">
                  <a:extLst>
                    <a:ext uri="{9D8B030D-6E8A-4147-A177-3AD203B41FA5}">
                      <a16:colId xmlns:a16="http://schemas.microsoft.com/office/drawing/2014/main" val="1661805850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3910823511"/>
                    </a:ext>
                  </a:extLst>
                </a:gridCol>
                <a:gridCol w="1161535">
                  <a:extLst>
                    <a:ext uri="{9D8B030D-6E8A-4147-A177-3AD203B41FA5}">
                      <a16:colId xmlns:a16="http://schemas.microsoft.com/office/drawing/2014/main" val="285107808"/>
                    </a:ext>
                  </a:extLst>
                </a:gridCol>
                <a:gridCol w="617838">
                  <a:extLst>
                    <a:ext uri="{9D8B030D-6E8A-4147-A177-3AD203B41FA5}">
                      <a16:colId xmlns:a16="http://schemas.microsoft.com/office/drawing/2014/main" val="4223257926"/>
                    </a:ext>
                  </a:extLst>
                </a:gridCol>
                <a:gridCol w="1087395">
                  <a:extLst>
                    <a:ext uri="{9D8B030D-6E8A-4147-A177-3AD203B41FA5}">
                      <a16:colId xmlns:a16="http://schemas.microsoft.com/office/drawing/2014/main" val="685433364"/>
                    </a:ext>
                  </a:extLst>
                </a:gridCol>
                <a:gridCol w="531340">
                  <a:extLst>
                    <a:ext uri="{9D8B030D-6E8A-4147-A177-3AD203B41FA5}">
                      <a16:colId xmlns:a16="http://schemas.microsoft.com/office/drawing/2014/main" val="3679159676"/>
                    </a:ext>
                  </a:extLst>
                </a:gridCol>
                <a:gridCol w="1050325">
                  <a:extLst>
                    <a:ext uri="{9D8B030D-6E8A-4147-A177-3AD203B41FA5}">
                      <a16:colId xmlns:a16="http://schemas.microsoft.com/office/drawing/2014/main" val="1686251128"/>
                    </a:ext>
                  </a:extLst>
                </a:gridCol>
                <a:gridCol w="556054">
                  <a:extLst>
                    <a:ext uri="{9D8B030D-6E8A-4147-A177-3AD203B41FA5}">
                      <a16:colId xmlns:a16="http://schemas.microsoft.com/office/drawing/2014/main" val="392647601"/>
                    </a:ext>
                  </a:extLst>
                </a:gridCol>
                <a:gridCol w="1061948">
                  <a:extLst>
                    <a:ext uri="{9D8B030D-6E8A-4147-A177-3AD203B41FA5}">
                      <a16:colId xmlns:a16="http://schemas.microsoft.com/office/drawing/2014/main" val="2809848223"/>
                    </a:ext>
                  </a:extLst>
                </a:gridCol>
                <a:gridCol w="484705">
                  <a:extLst>
                    <a:ext uri="{9D8B030D-6E8A-4147-A177-3AD203B41FA5}">
                      <a16:colId xmlns:a16="http://schemas.microsoft.com/office/drawing/2014/main" val="1017043385"/>
                    </a:ext>
                  </a:extLst>
                </a:gridCol>
              </a:tblGrid>
              <a:tr h="1800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KEGIATAN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1200" u="none" strike="noStrike" dirty="0">
                          <a:effectLst/>
                        </a:rPr>
                        <a:t>TAHUN 2019</a:t>
                      </a:r>
                    </a:p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ANGGARAN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1200" u="none" strike="noStrike" dirty="0">
                          <a:effectLst/>
                        </a:rPr>
                        <a:t>TAHUN 2020</a:t>
                      </a:r>
                    </a:p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ANGGARAN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1200" u="none" strike="noStrike" dirty="0">
                          <a:effectLst/>
                        </a:rPr>
                        <a:t>TAHUN 2021</a:t>
                      </a:r>
                    </a:p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ANGGARAN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TAHUN 2022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u="none" strike="noStrike" dirty="0">
                          <a:effectLst/>
                        </a:rPr>
                        <a:t>TAHUN 2023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300" u="none" strike="noStrike" dirty="0">
                          <a:effectLst/>
                        </a:rPr>
                        <a:t>TAHUN 2023</a:t>
                      </a:r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200" u="none" strike="noStrike" dirty="0">
                          <a:effectLst/>
                        </a:rPr>
                        <a:t>TAHUN 2024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TAHUN 2025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</a:rPr>
                        <a:t>Sumber Dana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313298"/>
                  </a:ext>
                </a:extLst>
              </a:tr>
              <a:tr h="322882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RO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Target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Anggaran</a:t>
                      </a:r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Target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Anggaran</a:t>
                      </a:r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Target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Anggaran</a:t>
                      </a:r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Target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Anggaran</a:t>
                      </a:r>
                      <a:r>
                        <a:rPr lang="en-ID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ID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1179"/>
                  </a:ext>
                </a:extLst>
              </a:tr>
              <a:tr h="322882"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ID" sz="1200" u="none" strike="noStrike" dirty="0">
                          <a:effectLst/>
                        </a:rPr>
                        <a:t>Program </a:t>
                      </a:r>
                      <a:r>
                        <a:rPr lang="en-ID" sz="1200" u="none" strike="noStrike" dirty="0" err="1">
                          <a:effectLst/>
                        </a:rPr>
                        <a:t>Penyelenggaraan</a:t>
                      </a:r>
                      <a:r>
                        <a:rPr lang="en-ID" sz="1200" u="none" strike="noStrike" dirty="0">
                          <a:effectLst/>
                        </a:rPr>
                        <a:t> Pendidikan dan </a:t>
                      </a:r>
                      <a:r>
                        <a:rPr lang="en-ID" sz="1200" u="none" strike="noStrike" dirty="0" err="1">
                          <a:effectLst/>
                        </a:rPr>
                        <a:t>Pelatihan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30.280.641.843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31.871.829.000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20.652.640.000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55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16.506.780.000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14.701.800.000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20.799.700.000</a:t>
                      </a: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21.562.000.000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940512471"/>
                  </a:ext>
                </a:extLst>
              </a:tr>
              <a:tr h="3536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103.193.300.000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133.550.725.000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1200" u="none" strike="noStrike" dirty="0">
                          <a:effectLst/>
                        </a:rPr>
                        <a:t>45.282.182.000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21.321.798.000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PLN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320669210"/>
                  </a:ext>
                </a:extLst>
              </a:tr>
              <a:tr h="18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-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-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780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9.655.200.000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12.650.000.000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765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13.070.000.000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16.120.000.000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328346281"/>
                  </a:ext>
                </a:extLst>
              </a:tr>
              <a:tr h="1563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760484"/>
                  </a:ext>
                </a:extLst>
              </a:tr>
              <a:tr h="3104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7.195.332.157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17.166.938.000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8.501.421.000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3.021.998.000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RMP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274621418"/>
                  </a:ext>
                </a:extLst>
              </a:tr>
              <a:tr h="798435">
                <a:tc>
                  <a:txBody>
                    <a:bodyPr/>
                    <a:lstStyle/>
                    <a:p>
                      <a:pPr algn="l" fontAlgn="ctr"/>
                      <a:r>
                        <a:rPr lang="en-ID" sz="1200" u="none" strike="noStrike" dirty="0" err="1">
                          <a:effectLst/>
                        </a:rPr>
                        <a:t>Pemantauan</a:t>
                      </a:r>
                      <a:r>
                        <a:rPr lang="en-ID" sz="1200" u="none" strike="noStrike" dirty="0">
                          <a:effectLst/>
                        </a:rPr>
                        <a:t>, </a:t>
                      </a:r>
                      <a:r>
                        <a:rPr lang="en-ID" sz="1200" u="none" strike="noStrike" dirty="0" err="1">
                          <a:effectLst/>
                        </a:rPr>
                        <a:t>Pengendalian</a:t>
                      </a:r>
                      <a:r>
                        <a:rPr lang="en-ID" sz="1200" u="none" strike="noStrike" dirty="0">
                          <a:effectLst/>
                        </a:rPr>
                        <a:t> dan </a:t>
                      </a:r>
                      <a:r>
                        <a:rPr lang="en-ID" sz="1200" u="none" strike="noStrike" dirty="0" err="1">
                          <a:effectLst/>
                        </a:rPr>
                        <a:t>Evaluasi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Pelaksanaan</a:t>
                      </a:r>
                      <a:r>
                        <a:rPr lang="en-ID" sz="1200" u="none" strike="noStrike" dirty="0">
                          <a:effectLst/>
                        </a:rPr>
                        <a:t> Pendidikan dan </a:t>
                      </a:r>
                      <a:r>
                        <a:rPr lang="en-ID" sz="1200" u="none" strike="noStrike" dirty="0" err="1">
                          <a:effectLst/>
                        </a:rPr>
                        <a:t>Pelatihan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156.000.000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208.914.440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211.459.592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348.050.071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88661180"/>
                  </a:ext>
                </a:extLst>
              </a:tr>
              <a:tr h="3228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1200" u="none" strike="noStrike" dirty="0" err="1">
                          <a:effectLst/>
                        </a:rPr>
                        <a:t>Pembinaan</a:t>
                      </a:r>
                      <a:r>
                        <a:rPr lang="en-ID" sz="1200" u="none" strike="noStrike" dirty="0">
                          <a:effectLst/>
                        </a:rPr>
                        <a:t> dan </a:t>
                      </a:r>
                      <a:r>
                        <a:rPr lang="en-ID" sz="1200" u="none" strike="noStrike" dirty="0" err="1">
                          <a:effectLst/>
                        </a:rPr>
                        <a:t>Pengembangan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Jabatan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Fungsional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Perencana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1.916.130.000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4.631.965.000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23.939.050.000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1.900.640.000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2.280.768.000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2.508.844.800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2.759.729.280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1965249437"/>
                  </a:ext>
                </a:extLst>
              </a:tr>
              <a:tr h="3228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13.880.385.000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16.151.750.000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 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RMP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404029620"/>
                  </a:ext>
                </a:extLst>
              </a:tr>
              <a:tr h="3228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1200" u="none" strike="noStrike" dirty="0" err="1">
                          <a:effectLst/>
                        </a:rPr>
                        <a:t>Perencanaan</a:t>
                      </a:r>
                      <a:r>
                        <a:rPr lang="en-ID" sz="1200" u="none" strike="noStrike" dirty="0">
                          <a:effectLst/>
                        </a:rPr>
                        <a:t>, </a:t>
                      </a:r>
                      <a:r>
                        <a:rPr lang="en-ID" sz="1200" u="none" strike="noStrike" dirty="0" err="1">
                          <a:effectLst/>
                        </a:rPr>
                        <a:t>Persiapan</a:t>
                      </a:r>
                      <a:r>
                        <a:rPr lang="en-ID" sz="1200" u="none" strike="noStrike" dirty="0">
                          <a:effectLst/>
                        </a:rPr>
                        <a:t>, </a:t>
                      </a:r>
                      <a:r>
                        <a:rPr lang="en-ID" sz="1200" u="none" strike="noStrike" dirty="0" err="1">
                          <a:effectLst/>
                        </a:rPr>
                        <a:t>Pengembangan</a:t>
                      </a:r>
                      <a:r>
                        <a:rPr lang="en-ID" sz="1200" u="none" strike="noStrike" dirty="0">
                          <a:effectLst/>
                        </a:rPr>
                        <a:t>, </a:t>
                      </a:r>
                      <a:r>
                        <a:rPr lang="en-ID" sz="1200" u="none" strike="noStrike" dirty="0" err="1">
                          <a:effectLst/>
                        </a:rPr>
                        <a:t>Publikasi</a:t>
                      </a:r>
                      <a:r>
                        <a:rPr lang="en-ID" sz="1200" u="none" strike="noStrike" dirty="0">
                          <a:effectLst/>
                        </a:rPr>
                        <a:t> dan </a:t>
                      </a:r>
                      <a:r>
                        <a:rPr lang="en-ID" sz="1200" u="none" strike="noStrike" dirty="0" err="1">
                          <a:effectLst/>
                        </a:rPr>
                        <a:t>Informasi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serta</a:t>
                      </a:r>
                      <a:r>
                        <a:rPr lang="en-ID" sz="1200" u="none" strike="noStrike" dirty="0">
                          <a:effectLst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</a:rPr>
                        <a:t>Evaluasi</a:t>
                      </a:r>
                      <a:r>
                        <a:rPr lang="en-ID" sz="1200" u="none" strike="noStrike" dirty="0">
                          <a:effectLst/>
                        </a:rPr>
                        <a:t> Program (PPK, Tim IT, </a:t>
                      </a:r>
                      <a:r>
                        <a:rPr lang="en-ID" sz="1200" u="none" strike="noStrike" dirty="0" err="1">
                          <a:effectLst/>
                        </a:rPr>
                        <a:t>Adm</a:t>
                      </a:r>
                      <a:r>
                        <a:rPr lang="en-ID" sz="1200" u="none" strike="noStrike" dirty="0">
                          <a:effectLst/>
                        </a:rPr>
                        <a:t> Pusat)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10.865.685.000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21.830.110.000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33.906.889.000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</a:rPr>
                        <a:t> 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12.903.420.000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13.092.717.560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13.167.615.608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13.943.602.649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RM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938030305"/>
                  </a:ext>
                </a:extLst>
              </a:tr>
              <a:tr h="4755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19.122.500.000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12.273.898.000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17.507.818.000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200" u="none" strike="noStrike" dirty="0">
                          <a:effectLst/>
                        </a:rPr>
                        <a:t>10.632.000.000 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</a:rPr>
                        <a:t>PLN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27572188"/>
                  </a:ext>
                </a:extLst>
              </a:tr>
              <a:tr h="35366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b="1" u="none" strike="noStrike" dirty="0">
                          <a:effectLst/>
                        </a:rPr>
                        <a:t>JUMLAH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1200" u="none" strike="noStrike" dirty="0">
                          <a:effectLst/>
                        </a:rPr>
                        <a:t>186.453.974.000 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1200" u="none" strike="noStrike" dirty="0">
                          <a:effectLst/>
                        </a:rPr>
                        <a:t>237.477.215.000 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1200" u="none" strike="noStrike" dirty="0">
                          <a:effectLst/>
                        </a:rPr>
                        <a:t>149.790.000.000 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1200" u="none" strike="noStrike" dirty="0">
                          <a:effectLst/>
                        </a:rPr>
                        <a:t>76.097.796.000 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45.234.200.000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49.757.620.000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54.733.382.000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07143325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46D4F1C-D1A6-45C7-BB6B-FE70E3C3E8AD}"/>
              </a:ext>
            </a:extLst>
          </p:cNvPr>
          <p:cNvSpPr/>
          <p:nvPr/>
        </p:nvSpPr>
        <p:spPr>
          <a:xfrm>
            <a:off x="4991099" y="1066476"/>
            <a:ext cx="1727200" cy="4576762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0B5BF0-DA50-4708-84BD-6E7AAF4E71A4}"/>
              </a:ext>
            </a:extLst>
          </p:cNvPr>
          <p:cNvSpPr txBox="1"/>
          <p:nvPr/>
        </p:nvSpPr>
        <p:spPr>
          <a:xfrm>
            <a:off x="1174431" y="5643238"/>
            <a:ext cx="10301289" cy="900246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r>
              <a:rPr lang="en-ID" sz="1050" u="none" strike="noStrike" dirty="0" err="1">
                <a:effectLst/>
              </a:rPr>
              <a:t>Asumsi</a:t>
            </a:r>
            <a:r>
              <a:rPr lang="en-ID" sz="1050" u="none" strike="noStrike" dirty="0">
                <a:effectLst/>
              </a:rPr>
              <a:t> </a:t>
            </a:r>
            <a:r>
              <a:rPr lang="en-ID" sz="1050" u="none" strike="noStrike" dirty="0" err="1">
                <a:effectLst/>
              </a:rPr>
              <a:t>Proyeksi</a:t>
            </a:r>
            <a:r>
              <a:rPr lang="en-ID" sz="1050" u="none" strike="noStrike" dirty="0">
                <a:effectLst/>
              </a:rPr>
              <a:t>: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1050" u="none" strike="noStrike" dirty="0" err="1">
                <a:effectLst/>
              </a:rPr>
              <a:t>kenaikan</a:t>
            </a:r>
            <a:r>
              <a:rPr lang="en-ID" sz="1050" u="none" strike="noStrike" dirty="0">
                <a:effectLst/>
              </a:rPr>
              <a:t> 10% </a:t>
            </a:r>
            <a:r>
              <a:rPr lang="en-ID" sz="1050" u="none" strike="noStrike" dirty="0" err="1">
                <a:effectLst/>
              </a:rPr>
              <a:t>dari</a:t>
            </a:r>
            <a:r>
              <a:rPr lang="en-ID" sz="1050" u="none" strike="noStrike" dirty="0">
                <a:effectLst/>
              </a:rPr>
              <a:t> RM </a:t>
            </a:r>
            <a:r>
              <a:rPr lang="en-ID" sz="1050" u="none" strike="noStrike" dirty="0" err="1">
                <a:effectLst/>
              </a:rPr>
              <a:t>tahun</a:t>
            </a:r>
            <a:r>
              <a:rPr lang="en-ID" sz="1050" u="none" strike="noStrike" dirty="0">
                <a:effectLst/>
              </a:rPr>
              <a:t> </a:t>
            </a:r>
            <a:r>
              <a:rPr lang="en-ID" sz="1050" u="none" strike="noStrike" dirty="0" err="1">
                <a:effectLst/>
              </a:rPr>
              <a:t>sebelumnya</a:t>
            </a:r>
            <a:r>
              <a:rPr lang="en-ID" sz="1050" u="none" strike="noStrike" dirty="0">
                <a:effectLst/>
              </a:rPr>
              <a:t>;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1050" u="none" strike="noStrike" dirty="0" err="1">
                <a:effectLst/>
              </a:rPr>
              <a:t>Tidak</a:t>
            </a:r>
            <a:r>
              <a:rPr lang="en-ID" sz="1050" u="none" strike="noStrike" dirty="0">
                <a:effectLst/>
              </a:rPr>
              <a:t> </a:t>
            </a:r>
            <a:r>
              <a:rPr lang="en-ID" sz="1050" u="none" strike="noStrike" dirty="0" err="1">
                <a:effectLst/>
              </a:rPr>
              <a:t>ada</a:t>
            </a:r>
            <a:r>
              <a:rPr lang="en-ID" sz="1050" u="none" strike="noStrike" dirty="0">
                <a:effectLst/>
              </a:rPr>
              <a:t> refocussing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1050" dirty="0" err="1"/>
              <a:t>Sumber</a:t>
            </a:r>
            <a:r>
              <a:rPr lang="en-ID" sz="1050" dirty="0"/>
              <a:t> dana </a:t>
            </a:r>
            <a:r>
              <a:rPr lang="en-ID" sz="1050" dirty="0" err="1"/>
              <a:t>hanya</a:t>
            </a:r>
            <a:r>
              <a:rPr lang="en-ID" sz="1050" dirty="0"/>
              <a:t> RM, </a:t>
            </a:r>
            <a:r>
              <a:rPr lang="en-ID" sz="1050" dirty="0" err="1"/>
              <a:t>tidak</a:t>
            </a:r>
            <a:r>
              <a:rPr lang="en-ID" sz="1050" dirty="0"/>
              <a:t> </a:t>
            </a:r>
            <a:r>
              <a:rPr lang="en-ID" sz="1050" dirty="0" err="1"/>
              <a:t>ada</a:t>
            </a:r>
            <a:r>
              <a:rPr lang="en-ID" sz="1050" dirty="0"/>
              <a:t> </a:t>
            </a:r>
            <a:r>
              <a:rPr lang="en-ID" sz="1050" dirty="0" err="1"/>
              <a:t>pinjaman</a:t>
            </a:r>
            <a:endParaRPr lang="en-ID" sz="1050" dirty="0"/>
          </a:p>
          <a:p>
            <a:endParaRPr lang="en-ID" sz="105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050" b="1" dirty="0" err="1"/>
              <a:t>Tahun</a:t>
            </a:r>
            <a:r>
              <a:rPr lang="en-ID" sz="1050" b="1" dirty="0"/>
              <a:t> 2022 </a:t>
            </a:r>
            <a:r>
              <a:rPr lang="en-ID" sz="1050" b="1" dirty="0" err="1"/>
              <a:t>belum</a:t>
            </a:r>
            <a:r>
              <a:rPr lang="en-ID" sz="1050" b="1" dirty="0"/>
              <a:t> </a:t>
            </a:r>
            <a:r>
              <a:rPr lang="en-ID" sz="1050" b="1" dirty="0" err="1"/>
              <a:t>termasuk</a:t>
            </a:r>
            <a:r>
              <a:rPr lang="en-ID" sz="1050" b="1" dirty="0"/>
              <a:t> dana co funding EDP training dan Angkatan </a:t>
            </a:r>
            <a:r>
              <a:rPr lang="en-ID" sz="1050" b="1" dirty="0" err="1"/>
              <a:t>baru</a:t>
            </a:r>
            <a:r>
              <a:rPr lang="en-ID" sz="1050" b="1" dirty="0"/>
              <a:t> program double degree CQU-UB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050" b="1" dirty="0" err="1"/>
              <a:t>Tahun</a:t>
            </a:r>
            <a:r>
              <a:rPr lang="en-ID" sz="105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ID" sz="1050" dirty="0"/>
          </a:p>
          <a:p>
            <a:endParaRPr lang="en-ID" sz="105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D" sz="1050" dirty="0"/>
              <a:t>Angka target </a:t>
            </a:r>
            <a:r>
              <a:rPr lang="en-ID" sz="1050" dirty="0" err="1"/>
              <a:t>peserta</a:t>
            </a:r>
            <a:r>
              <a:rPr lang="en-ID" sz="1050" dirty="0"/>
              <a:t> </a:t>
            </a:r>
            <a:r>
              <a:rPr lang="en-ID" sz="1050" dirty="0" err="1"/>
              <a:t>tahun</a:t>
            </a:r>
            <a:r>
              <a:rPr lang="en-ID" sz="1050" dirty="0"/>
              <a:t> 2023-2025 </a:t>
            </a:r>
            <a:r>
              <a:rPr lang="en-ID" sz="1050" dirty="0" err="1"/>
              <a:t>merupakan</a:t>
            </a:r>
            <a:r>
              <a:rPr lang="en-ID" sz="1050" dirty="0"/>
              <a:t> target program </a:t>
            </a:r>
            <a:r>
              <a:rPr lang="en-ID" sz="1050" dirty="0" err="1"/>
              <a:t>dalam</a:t>
            </a:r>
            <a:r>
              <a:rPr lang="en-ID" sz="1050" dirty="0"/>
              <a:t> negeri</a:t>
            </a:r>
          </a:p>
        </p:txBody>
      </p:sp>
    </p:spTree>
    <p:extLst>
      <p:ext uri="{BB962C8B-B14F-4D97-AF65-F5344CB8AC3E}">
        <p14:creationId xmlns:p14="http://schemas.microsoft.com/office/powerpoint/2010/main" val="2692547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sz="3200" dirty="0"/>
              <a:t>RENCANA PENGEMBANGAN PUSBINDIKLATREN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255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Manual Input 10">
            <a:extLst>
              <a:ext uri="{FF2B5EF4-FFF2-40B4-BE49-F238E27FC236}">
                <a16:creationId xmlns:a16="http://schemas.microsoft.com/office/drawing/2014/main" id="{07C5D863-51B4-46E9-8DFD-4B530C977BB2}"/>
              </a:ext>
            </a:extLst>
          </p:cNvPr>
          <p:cNvSpPr/>
          <p:nvPr/>
        </p:nvSpPr>
        <p:spPr>
          <a:xfrm>
            <a:off x="-20726" y="2519920"/>
            <a:ext cx="12212726" cy="340368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7"/>
              <a:gd name="connsiteY0" fmla="*/ 4280 h 10000"/>
              <a:gd name="connsiteX1" fmla="*/ 10017 w 10017"/>
              <a:gd name="connsiteY1" fmla="*/ 0 h 10000"/>
              <a:gd name="connsiteX2" fmla="*/ 10017 w 10017"/>
              <a:gd name="connsiteY2" fmla="*/ 10000 h 10000"/>
              <a:gd name="connsiteX3" fmla="*/ 17 w 10017"/>
              <a:gd name="connsiteY3" fmla="*/ 10000 h 10000"/>
              <a:gd name="connsiteX4" fmla="*/ 0 w 10017"/>
              <a:gd name="connsiteY4" fmla="*/ 4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7" h="10000">
                <a:moveTo>
                  <a:pt x="0" y="4280"/>
                </a:moveTo>
                <a:lnTo>
                  <a:pt x="10017" y="0"/>
                </a:lnTo>
                <a:lnTo>
                  <a:pt x="10017" y="10000"/>
                </a:lnTo>
                <a:lnTo>
                  <a:pt x="17" y="10000"/>
                </a:lnTo>
                <a:cubicBezTo>
                  <a:pt x="11" y="8093"/>
                  <a:pt x="6" y="6187"/>
                  <a:pt x="0" y="428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559D2-4353-4342-AFBF-C9903CC70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4403"/>
            <a:ext cx="10515600" cy="48396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Peran </a:t>
            </a:r>
            <a:r>
              <a:rPr lang="en-US" dirty="0" err="1"/>
              <a:t>Pusbindiklatren</a:t>
            </a:r>
            <a:r>
              <a:rPr lang="en-US" dirty="0"/>
              <a:t> </a:t>
            </a:r>
            <a:r>
              <a:rPr lang="en-US" dirty="0" err="1"/>
              <a:t>Bappenas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64DF9F-94D0-004C-BE9A-D257F59275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032" y="692157"/>
            <a:ext cx="8817935" cy="51025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1FCBD5-C13D-B141-BFD5-75F0A507F41B}"/>
              </a:ext>
            </a:extLst>
          </p:cNvPr>
          <p:cNvSpPr txBox="1"/>
          <p:nvPr/>
        </p:nvSpPr>
        <p:spPr>
          <a:xfrm>
            <a:off x="4561799" y="5988161"/>
            <a:ext cx="3068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err="1"/>
              <a:t>Sumber</a:t>
            </a:r>
            <a:r>
              <a:rPr lang="en-US" sz="1200" b="1" i="1" dirty="0"/>
              <a:t>: </a:t>
            </a:r>
            <a:r>
              <a:rPr lang="en-US" sz="1200" i="1" dirty="0" err="1"/>
              <a:t>Renstra</a:t>
            </a:r>
            <a:r>
              <a:rPr lang="en-US" sz="1200" i="1" dirty="0"/>
              <a:t> </a:t>
            </a:r>
            <a:r>
              <a:rPr lang="en-US" sz="1200" i="1" dirty="0" err="1"/>
              <a:t>Bappenas</a:t>
            </a:r>
            <a:r>
              <a:rPr lang="en-US" sz="1200" i="1" dirty="0"/>
              <a:t> 2020-2024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6DC283C-5B3E-45E0-A938-9F4281243D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14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417CCC-3DA0-7E43-8FF9-6FEA0C53BAE7}"/>
              </a:ext>
            </a:extLst>
          </p:cNvPr>
          <p:cNvSpPr/>
          <p:nvPr/>
        </p:nvSpPr>
        <p:spPr>
          <a:xfrm>
            <a:off x="6344356" y="3725333"/>
            <a:ext cx="4160611" cy="1682045"/>
          </a:xfrm>
          <a:prstGeom prst="rect">
            <a:avLst/>
          </a:prstGeom>
          <a:noFill/>
          <a:ln w="539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44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4F628-47E1-45EB-B8A0-AE6F4A55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Peran Ideal </a:t>
            </a:r>
            <a:r>
              <a:rPr lang="en-US" sz="2400" dirty="0" err="1"/>
              <a:t>Pusbindiklatren</a:t>
            </a:r>
            <a:r>
              <a:rPr lang="en-US" sz="2400" dirty="0"/>
              <a:t> : </a:t>
            </a:r>
            <a:r>
              <a:rPr lang="en-US" sz="2400" dirty="0" err="1"/>
              <a:t>Pengelolaan</a:t>
            </a:r>
            <a:r>
              <a:rPr lang="en-US" sz="2400" dirty="0"/>
              <a:t> </a:t>
            </a:r>
            <a:br>
              <a:rPr lang="id-ID" sz="2400" dirty="0"/>
            </a:br>
            <a:r>
              <a:rPr lang="en-US" sz="2400" dirty="0"/>
              <a:t>SDM Pembangunan?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5B32A9-0785-4D8C-ADC1-FC379C548B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15</a:t>
            </a:fld>
            <a:endParaRPr lang="en-US" sz="1000" dirty="0"/>
          </a:p>
        </p:txBody>
      </p:sp>
      <p:sp>
        <p:nvSpPr>
          <p:cNvPr id="28" name="Striped Right Arrow 18">
            <a:extLst>
              <a:ext uri="{FF2B5EF4-FFF2-40B4-BE49-F238E27FC236}">
                <a16:creationId xmlns:a16="http://schemas.microsoft.com/office/drawing/2014/main" id="{CB876DF0-C043-46C7-8B8E-2EF7F76B6DFD}"/>
              </a:ext>
            </a:extLst>
          </p:cNvPr>
          <p:cNvSpPr/>
          <p:nvPr/>
        </p:nvSpPr>
        <p:spPr bwMode="auto">
          <a:xfrm>
            <a:off x="99186" y="1633694"/>
            <a:ext cx="9959346" cy="4464169"/>
          </a:xfrm>
          <a:prstGeom prst="stripedRightArrow">
            <a:avLst>
              <a:gd name="adj1" fmla="val 72266"/>
              <a:gd name="adj2" fmla="val 26428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>
              <a:defRPr/>
            </a:pPr>
            <a:endParaRPr lang="en-US" sz="1400" b="1" dirty="0">
              <a:solidFill>
                <a:srgbClr val="C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8843EE3-2C0C-461D-8A97-55F43E24D890}"/>
              </a:ext>
            </a:extLst>
          </p:cNvPr>
          <p:cNvSpPr/>
          <p:nvPr/>
        </p:nvSpPr>
        <p:spPr bwMode="auto">
          <a:xfrm>
            <a:off x="4096139" y="1074839"/>
            <a:ext cx="4307504" cy="149879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t"/>
          <a:lstStyle/>
          <a:p>
            <a:pPr marL="179388" algn="ctr">
              <a:defRPr/>
            </a:pPr>
            <a:r>
              <a:rPr lang="en-US" sz="1600" b="1" dirty="0">
                <a:solidFill>
                  <a:schemeClr val="bg1"/>
                </a:solidFill>
              </a:rPr>
              <a:t>MANAJEMEN PEMBANGUNAN NASIONAL</a:t>
            </a:r>
          </a:p>
          <a:p>
            <a:pPr marL="179388">
              <a:defRPr/>
            </a:pPr>
            <a:endParaRPr lang="en-US" sz="1600" b="1" dirty="0">
              <a:solidFill>
                <a:schemeClr val="bg1"/>
              </a:solidFill>
            </a:endParaRPr>
          </a:p>
          <a:p>
            <a:pPr marL="179388">
              <a:defRPr/>
            </a:pP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22B65F-7BC3-4E09-B2B5-8597312E1A28}"/>
              </a:ext>
            </a:extLst>
          </p:cNvPr>
          <p:cNvSpPr/>
          <p:nvPr/>
        </p:nvSpPr>
        <p:spPr bwMode="auto">
          <a:xfrm>
            <a:off x="4096139" y="2952905"/>
            <a:ext cx="4269092" cy="1498798"/>
          </a:xfrm>
          <a:prstGeom prst="rect">
            <a:avLst/>
          </a:prstGeom>
          <a:solidFill>
            <a:srgbClr val="5BD7D4"/>
          </a:solidFill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marL="358775" indent="-179388">
              <a:lnSpc>
                <a:spcPct val="114000"/>
              </a:lnSpc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1" dirty="0" err="1">
                <a:solidFill>
                  <a:schemeClr val="tx1"/>
                </a:solidFill>
              </a:rPr>
              <a:t>Penetapan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tujuan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dan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sasaran</a:t>
            </a:r>
            <a:endParaRPr lang="en-US" sz="1400" b="1" dirty="0">
              <a:solidFill>
                <a:schemeClr val="tx1"/>
              </a:solidFill>
            </a:endParaRPr>
          </a:p>
          <a:p>
            <a:pPr marL="358775" indent="-179388">
              <a:lnSpc>
                <a:spcPct val="114000"/>
              </a:lnSpc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1" dirty="0" err="1">
                <a:solidFill>
                  <a:schemeClr val="tx1"/>
                </a:solidFill>
              </a:rPr>
              <a:t>Penetapan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durasi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waktu</a:t>
            </a:r>
            <a:endParaRPr lang="en-US" sz="1400" b="1" dirty="0">
              <a:solidFill>
                <a:schemeClr val="tx1"/>
              </a:solidFill>
            </a:endParaRPr>
          </a:p>
          <a:p>
            <a:pPr marL="358775" indent="-179388">
              <a:lnSpc>
                <a:spcPct val="114000"/>
              </a:lnSpc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1" dirty="0" err="1">
                <a:solidFill>
                  <a:schemeClr val="tx1"/>
                </a:solidFill>
              </a:rPr>
              <a:t>Metode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dan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strategi</a:t>
            </a:r>
            <a:endParaRPr lang="en-US" sz="1400" b="1" dirty="0">
              <a:solidFill>
                <a:schemeClr val="tx1"/>
              </a:solidFill>
            </a:endParaRPr>
          </a:p>
          <a:p>
            <a:pPr marL="358775" indent="-179388">
              <a:lnSpc>
                <a:spcPct val="114000"/>
              </a:lnSpc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1" dirty="0" err="1">
                <a:solidFill>
                  <a:schemeClr val="tx1"/>
                </a:solidFill>
              </a:rPr>
              <a:t>Pengelolaan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Sumber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Daya</a:t>
            </a:r>
            <a:r>
              <a:rPr lang="en-US" sz="1400" b="1" dirty="0">
                <a:solidFill>
                  <a:schemeClr val="tx1"/>
                </a:solidFill>
              </a:rPr>
              <a:t>: SDA, </a:t>
            </a:r>
            <a:r>
              <a:rPr lang="en-US" sz="1400" b="1" dirty="0" err="1">
                <a:solidFill>
                  <a:schemeClr val="tx1"/>
                </a:solidFill>
              </a:rPr>
              <a:t>Anggaran</a:t>
            </a:r>
            <a:r>
              <a:rPr lang="en-US" sz="1400" b="1" dirty="0">
                <a:solidFill>
                  <a:schemeClr val="tx1"/>
                </a:solidFill>
              </a:rPr>
              <a:t>, </a:t>
            </a:r>
            <a:r>
              <a:rPr lang="en-US" sz="1400" b="1" dirty="0" err="1">
                <a:solidFill>
                  <a:schemeClr val="tx1"/>
                </a:solidFill>
              </a:rPr>
              <a:t>Teknologi</a:t>
            </a:r>
            <a:r>
              <a:rPr lang="en-US" sz="1400" b="1" dirty="0">
                <a:solidFill>
                  <a:schemeClr val="tx1"/>
                </a:solidFill>
              </a:rPr>
              <a:t>, dan </a:t>
            </a:r>
            <a:r>
              <a:rPr lang="en-US" sz="1400" b="1" dirty="0">
                <a:solidFill>
                  <a:srgbClr val="C00000"/>
                </a:solidFill>
              </a:rPr>
              <a:t>SDM </a:t>
            </a:r>
            <a:r>
              <a:rPr lang="en-US" sz="1400" b="1" dirty="0" err="1">
                <a:solidFill>
                  <a:srgbClr val="C00000"/>
                </a:solidFill>
              </a:rPr>
              <a:t>Pencana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en-US" sz="1400" b="1" dirty="0">
                <a:solidFill>
                  <a:schemeClr val="tx1"/>
                </a:solidFill>
              </a:rPr>
              <a:t>&amp; </a:t>
            </a:r>
            <a:r>
              <a:rPr lang="en-US" sz="1400" b="1" dirty="0">
                <a:solidFill>
                  <a:srgbClr val="C00000"/>
                </a:solidFill>
              </a:rPr>
              <a:t>Pembangunan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FA06244-434A-4E42-892B-26964C21AB83}"/>
              </a:ext>
            </a:extLst>
          </p:cNvPr>
          <p:cNvSpPr/>
          <p:nvPr/>
        </p:nvSpPr>
        <p:spPr bwMode="auto">
          <a:xfrm>
            <a:off x="5585360" y="1643597"/>
            <a:ext cx="946824" cy="5137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900" b="1" dirty="0">
                <a:solidFill>
                  <a:schemeClr val="tx2">
                    <a:lumMod val="75000"/>
                  </a:schemeClr>
                </a:solidFill>
              </a:rPr>
              <a:t>PELAKSANAAN  PEMBANGUNAN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FB7A33A-9C41-4F4A-9DF9-B65D1E4E67CD}"/>
              </a:ext>
            </a:extLst>
          </p:cNvPr>
          <p:cNvSpPr/>
          <p:nvPr/>
        </p:nvSpPr>
        <p:spPr bwMode="auto">
          <a:xfrm>
            <a:off x="7511096" y="1659094"/>
            <a:ext cx="854134" cy="5137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900" b="1" dirty="0">
                <a:solidFill>
                  <a:schemeClr val="tx2">
                    <a:lumMod val="75000"/>
                  </a:schemeClr>
                </a:solidFill>
              </a:rPr>
              <a:t>PENGAWASAN PEMBANGUNAN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695ECC-E9CC-455E-BF4A-5012A385437C}"/>
              </a:ext>
            </a:extLst>
          </p:cNvPr>
          <p:cNvSpPr/>
          <p:nvPr/>
        </p:nvSpPr>
        <p:spPr>
          <a:xfrm>
            <a:off x="4176953" y="3905810"/>
            <a:ext cx="4102925" cy="464389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2956240-613E-4CA5-A7B3-310AF0652B11}"/>
              </a:ext>
            </a:extLst>
          </p:cNvPr>
          <p:cNvSpPr/>
          <p:nvPr/>
        </p:nvSpPr>
        <p:spPr>
          <a:xfrm>
            <a:off x="4096138" y="4689235"/>
            <a:ext cx="4269092" cy="1115102"/>
          </a:xfrm>
          <a:prstGeom prst="rect">
            <a:avLst/>
          </a:prstGeom>
          <a:solidFill>
            <a:srgbClr val="FFDA6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Unsur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Sumber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Daya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Manusia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diperlukan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dalam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seluruh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aspek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pembangunan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namun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hingga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saat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ini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masih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belum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ada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identifikasi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perencanaan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kebutuhan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dan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pengembangan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SDM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untuk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mendukung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50000"/>
                  </a:schemeClr>
                </a:solidFill>
              </a:rPr>
              <a:t>pencapaian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 Pembangunan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1367BA8-A047-4403-B851-91C3417D5B6D}"/>
              </a:ext>
            </a:extLst>
          </p:cNvPr>
          <p:cNvSpPr/>
          <p:nvPr/>
        </p:nvSpPr>
        <p:spPr bwMode="auto">
          <a:xfrm>
            <a:off x="4213857" y="1633695"/>
            <a:ext cx="1328035" cy="5137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900" b="1" dirty="0">
                <a:solidFill>
                  <a:schemeClr val="tx2">
                    <a:lumMod val="75000"/>
                  </a:schemeClr>
                </a:solidFill>
              </a:rPr>
              <a:t>PERENCANAAN</a:t>
            </a:r>
            <a:r>
              <a:rPr lang="id-ID" sz="900" b="1" dirty="0">
                <a:solidFill>
                  <a:schemeClr val="tx2">
                    <a:lumMod val="75000"/>
                  </a:schemeClr>
                </a:solidFill>
              </a:rPr>
              <a:t> &amp; PENGANGGARAN</a:t>
            </a:r>
            <a:r>
              <a:rPr lang="en-US" sz="900" b="1" dirty="0">
                <a:solidFill>
                  <a:schemeClr val="tx2">
                    <a:lumMod val="75000"/>
                  </a:schemeClr>
                </a:solidFill>
              </a:rPr>
              <a:t> PEMBANGUNAN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3F38461-09E3-493A-B347-3CB1168FD0E2}"/>
              </a:ext>
            </a:extLst>
          </p:cNvPr>
          <p:cNvSpPr/>
          <p:nvPr/>
        </p:nvSpPr>
        <p:spPr bwMode="auto">
          <a:xfrm>
            <a:off x="6601246" y="1643596"/>
            <a:ext cx="854507" cy="5137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900" b="1" dirty="0">
                <a:solidFill>
                  <a:schemeClr val="tx2">
                    <a:lumMod val="75000"/>
                  </a:schemeClr>
                </a:solidFill>
              </a:rPr>
              <a:t>MONEV  PEMBANGUNAN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C78CBCD-BEFF-4049-9ECD-F1F333FC8506}"/>
              </a:ext>
            </a:extLst>
          </p:cNvPr>
          <p:cNvCxnSpPr>
            <a:cxnSpLocks/>
            <a:stCxn id="33" idx="2"/>
            <a:endCxn id="34" idx="0"/>
          </p:cNvCxnSpPr>
          <p:nvPr/>
        </p:nvCxnSpPr>
        <p:spPr>
          <a:xfrm>
            <a:off x="6228416" y="4370199"/>
            <a:ext cx="2269" cy="31903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ight Arrow 31">
            <a:extLst>
              <a:ext uri="{FF2B5EF4-FFF2-40B4-BE49-F238E27FC236}">
                <a16:creationId xmlns:a16="http://schemas.microsoft.com/office/drawing/2014/main" id="{47C9E004-EB8F-4BCE-9B46-89C04B34568E}"/>
              </a:ext>
            </a:extLst>
          </p:cNvPr>
          <p:cNvSpPr/>
          <p:nvPr/>
        </p:nvSpPr>
        <p:spPr>
          <a:xfrm rot="5400000">
            <a:off x="4622584" y="2338400"/>
            <a:ext cx="697422" cy="531587"/>
          </a:xfrm>
          <a:prstGeom prst="rightArrow">
            <a:avLst>
              <a:gd name="adj1" fmla="val 63596"/>
              <a:gd name="adj2" fmla="val 52079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2C6565F-AA6B-457C-AEE5-A48EBBAE122C}"/>
              </a:ext>
            </a:extLst>
          </p:cNvPr>
          <p:cNvSpPr/>
          <p:nvPr/>
        </p:nvSpPr>
        <p:spPr>
          <a:xfrm>
            <a:off x="4168686" y="1541862"/>
            <a:ext cx="1373206" cy="697422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40CAA35-B8E0-4D7F-A4D6-26502DF37AA2}"/>
              </a:ext>
            </a:extLst>
          </p:cNvPr>
          <p:cNvGrpSpPr/>
          <p:nvPr/>
        </p:nvGrpSpPr>
        <p:grpSpPr>
          <a:xfrm>
            <a:off x="10058532" y="553145"/>
            <a:ext cx="1965958" cy="5598583"/>
            <a:chOff x="10040603" y="952118"/>
            <a:chExt cx="1965958" cy="5598583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AD8952D-4AA2-4084-AB3E-4EFC2BE40921}"/>
                </a:ext>
              </a:extLst>
            </p:cNvPr>
            <p:cNvSpPr/>
            <p:nvPr/>
          </p:nvSpPr>
          <p:spPr>
            <a:xfrm>
              <a:off x="10040603" y="963005"/>
              <a:ext cx="1902583" cy="5580000"/>
            </a:xfrm>
            <a:prstGeom prst="rect">
              <a:avLst/>
            </a:prstGeom>
            <a:noFill/>
            <a:ln w="28575">
              <a:solidFill>
                <a:srgbClr val="F277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26C636F-E268-4AA7-BF45-9E1F92DB30D1}"/>
                </a:ext>
              </a:extLst>
            </p:cNvPr>
            <p:cNvSpPr/>
            <p:nvPr/>
          </p:nvSpPr>
          <p:spPr>
            <a:xfrm>
              <a:off x="10119245" y="3410053"/>
              <a:ext cx="1522660" cy="30290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177800" indent="-85725">
                <a:lnSpc>
                  <a:spcPts val="1100"/>
                </a:lnSpc>
                <a:spcAft>
                  <a:spcPts val="600"/>
                </a:spcAft>
              </a:pPr>
              <a:endParaRPr lang="en-US" sz="1100" b="1" dirty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endParaRP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cs typeface="Calibri" pitchFamily="34" charset="0"/>
                </a:rPr>
                <a:t>VISI RPJP 2025</a:t>
              </a:r>
              <a:endParaRPr lang="id-ID" sz="1200" b="1" dirty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endParaRP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Pembangunan SDM berkualitas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Perekonomian domestik berorientasi dan berdaya saing global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Penguasaan, pengembangan dan pemanfaatan iptek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 err="1">
                  <a:cs typeface="Calibri" pitchFamily="34" charset="0"/>
                </a:rPr>
                <a:t>P</a:t>
              </a:r>
              <a:r>
                <a:rPr lang="en-US" sz="1000" b="1" dirty="0">
                  <a:cs typeface="Calibri" pitchFamily="34" charset="0"/>
                </a:rPr>
                <a:t>e</a:t>
              </a:r>
              <a:r>
                <a:rPr lang="id-ID" sz="1000" b="1" dirty="0" err="1">
                  <a:cs typeface="Calibri" pitchFamily="34" charset="0"/>
                </a:rPr>
                <a:t>mbangunan</a:t>
              </a:r>
              <a:r>
                <a:rPr lang="id-ID" sz="1000" b="1" dirty="0">
                  <a:cs typeface="Calibri" pitchFamily="34" charset="0"/>
                </a:rPr>
                <a:t> sarana dan prasarana yang memadai dan maju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Reformasi hukum dan birokrasi</a:t>
              </a:r>
              <a:endParaRPr lang="en-GB" sz="1000" b="1" dirty="0">
                <a:cs typeface="Calibri" pitchFamily="34" charset="0"/>
              </a:endParaRP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endParaRPr lang="id-ID" sz="1000" b="1" dirty="0">
                <a:cs typeface="Calibri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BE913E6-7337-4CA8-B6AF-A6EC8E013197}"/>
                </a:ext>
              </a:extLst>
            </p:cNvPr>
            <p:cNvSpPr/>
            <p:nvPr/>
          </p:nvSpPr>
          <p:spPr>
            <a:xfrm>
              <a:off x="10119245" y="1085555"/>
              <a:ext cx="1522660" cy="2233945"/>
            </a:xfrm>
            <a:prstGeom prst="rect">
              <a:avLst/>
            </a:prstGeom>
            <a:solidFill>
              <a:srgbClr val="FBD9BD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87313" indent="4763">
                <a:lnSpc>
                  <a:spcPts val="1100"/>
                </a:lnSpc>
                <a:spcAft>
                  <a:spcPts val="600"/>
                </a:spcAft>
              </a:pPr>
              <a:br>
                <a:rPr lang="id-ID" sz="1200" b="1" dirty="0">
                  <a:solidFill>
                    <a:schemeClr val="accent6">
                      <a:lumMod val="75000"/>
                    </a:schemeClr>
                  </a:solidFill>
                  <a:cs typeface="Calibri" pitchFamily="34" charset="0"/>
                </a:rPr>
              </a:b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cs typeface="Calibri" pitchFamily="34" charset="0"/>
                </a:rPr>
                <a:t>VISI INDONESIA </a:t>
              </a:r>
              <a:r>
                <a:rPr lang="id-ID" sz="1200" b="1" dirty="0">
                  <a:solidFill>
                    <a:schemeClr val="accent6">
                      <a:lumMod val="75000"/>
                    </a:schemeClr>
                  </a:solidFill>
                  <a:cs typeface="Calibri" pitchFamily="34" charset="0"/>
                </a:rPr>
                <a:t>2045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Pembangunan SDM dan penguasaan </a:t>
              </a:r>
              <a:r>
                <a:rPr lang="en-US" sz="1000" b="1" dirty="0" err="1">
                  <a:cs typeface="Calibri" pitchFamily="34" charset="0"/>
                </a:rPr>
                <a:t>I</a:t>
              </a:r>
              <a:r>
                <a:rPr lang="id-ID" sz="1000" b="1" dirty="0">
                  <a:cs typeface="Calibri" pitchFamily="34" charset="0"/>
                </a:rPr>
                <a:t>ptek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Pembangunan ekonomi berkelanjutan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000" b="1" dirty="0">
                  <a:cs typeface="Calibri" pitchFamily="34" charset="0"/>
                </a:rPr>
                <a:t>Pemerataan pembangunan</a:t>
              </a:r>
            </a:p>
            <a:p>
              <a:pPr marL="177800" indent="-85725">
                <a:lnSpc>
                  <a:spcPts val="11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000" b="1" dirty="0" err="1">
                  <a:cs typeface="Calibri" pitchFamily="34" charset="0"/>
                </a:rPr>
                <a:t>Ketahanan</a:t>
              </a:r>
              <a:r>
                <a:rPr lang="en-US" sz="1000" b="1" dirty="0">
                  <a:cs typeface="Calibri" pitchFamily="34" charset="0"/>
                </a:rPr>
                <a:t> </a:t>
              </a:r>
              <a:r>
                <a:rPr lang="en-US" sz="1000" b="1" dirty="0" err="1">
                  <a:cs typeface="Calibri" pitchFamily="34" charset="0"/>
                </a:rPr>
                <a:t>nasional</a:t>
              </a:r>
              <a:r>
                <a:rPr lang="en-US" sz="1000" b="1" dirty="0">
                  <a:cs typeface="Calibri" pitchFamily="34" charset="0"/>
                </a:rPr>
                <a:t> dan tata </a:t>
              </a:r>
              <a:r>
                <a:rPr lang="en-US" sz="1000" b="1" dirty="0" err="1">
                  <a:cs typeface="Calibri" pitchFamily="34" charset="0"/>
                </a:rPr>
                <a:t>kelola</a:t>
              </a:r>
              <a:r>
                <a:rPr lang="en-US" sz="1000" b="1" dirty="0">
                  <a:cs typeface="Calibri" pitchFamily="34" charset="0"/>
                </a:rPr>
                <a:t> </a:t>
              </a:r>
              <a:r>
                <a:rPr lang="en-US" sz="1000" b="1" dirty="0" err="1">
                  <a:cs typeface="Calibri" pitchFamily="34" charset="0"/>
                </a:rPr>
                <a:t>kepemerintahan</a:t>
              </a:r>
              <a:endParaRPr lang="en-US" sz="1000" b="1" dirty="0">
                <a:cs typeface="Calibri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972EB86-CB6A-415B-9417-9E3058B91F12}"/>
                </a:ext>
              </a:extLst>
            </p:cNvPr>
            <p:cNvSpPr txBox="1"/>
            <p:nvPr/>
          </p:nvSpPr>
          <p:spPr>
            <a:xfrm rot="16200000">
              <a:off x="9022603" y="3566744"/>
              <a:ext cx="5598583" cy="369332"/>
            </a:xfrm>
            <a:prstGeom prst="rect">
              <a:avLst/>
            </a:prstGeom>
            <a:solidFill>
              <a:srgbClr val="F2771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spc="600" dirty="0">
                  <a:solidFill>
                    <a:schemeClr val="bg1"/>
                  </a:solidFill>
                </a:rPr>
                <a:t>VISI PEMBANGUNAN</a:t>
              </a:r>
            </a:p>
          </p:txBody>
        </p:sp>
      </p:grpSp>
      <p:pic>
        <p:nvPicPr>
          <p:cNvPr id="46" name="Content Placeholder 6">
            <a:extLst>
              <a:ext uri="{FF2B5EF4-FFF2-40B4-BE49-F238E27FC236}">
                <a16:creationId xmlns:a16="http://schemas.microsoft.com/office/drawing/2014/main" id="{A50D8ACC-ED2B-4654-BD9B-300B8EEE32E0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303" y="1074839"/>
            <a:ext cx="2611524" cy="149879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2556FF5E-5073-4523-8E25-E17653F74F9F}"/>
              </a:ext>
            </a:extLst>
          </p:cNvPr>
          <p:cNvSpPr txBox="1"/>
          <p:nvPr/>
        </p:nvSpPr>
        <p:spPr>
          <a:xfrm>
            <a:off x="972894" y="2624003"/>
            <a:ext cx="26859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/>
            <a:r>
              <a:rPr lang="en-US" altLang="en-US" sz="1200" b="1" dirty="0">
                <a:solidFill>
                  <a:srgbClr val="1E403C"/>
                </a:solidFill>
              </a:rPr>
              <a:t>Indonesia </a:t>
            </a:r>
            <a:r>
              <a:rPr lang="en-US" altLang="en-US" sz="1200" b="1" dirty="0" err="1">
                <a:solidFill>
                  <a:srgbClr val="1E403C"/>
                </a:solidFill>
              </a:rPr>
              <a:t>Kekurangan</a:t>
            </a:r>
            <a:r>
              <a:rPr lang="en-US" altLang="en-US" sz="1200" b="1" dirty="0">
                <a:solidFill>
                  <a:srgbClr val="1E403C"/>
                </a:solidFill>
              </a:rPr>
              <a:t> </a:t>
            </a:r>
            <a:r>
              <a:rPr lang="en-US" altLang="en-US" sz="1200" b="1" dirty="0" err="1">
                <a:solidFill>
                  <a:srgbClr val="1E403C"/>
                </a:solidFill>
              </a:rPr>
              <a:t>Insinyur</a:t>
            </a:r>
            <a:r>
              <a:rPr lang="en-US" altLang="en-US" sz="1200" b="1" dirty="0">
                <a:solidFill>
                  <a:srgbClr val="1E403C"/>
                </a:solidFill>
              </a:rPr>
              <a:t> dan </a:t>
            </a:r>
            <a:r>
              <a:rPr lang="en-ID" sz="1200" b="1" dirty="0">
                <a:solidFill>
                  <a:srgbClr val="1E403C"/>
                </a:solidFill>
              </a:rPr>
              <a:t>Tenaga Ahli STEM. </a:t>
            </a:r>
            <a:endParaRPr lang="en-US" altLang="en-US" sz="1200" b="1" dirty="0">
              <a:solidFill>
                <a:srgbClr val="1E403C"/>
              </a:solidFill>
            </a:endParaRPr>
          </a:p>
          <a:p>
            <a:pPr lvl="0" eaLnBrk="0" fontAlgn="base" hangingPunct="0"/>
            <a:r>
              <a:rPr lang="en-US" altLang="en-US" sz="1200" dirty="0">
                <a:solidFill>
                  <a:srgbClr val="1E403C"/>
                </a:solidFill>
              </a:rPr>
              <a:t>(</a:t>
            </a:r>
            <a:r>
              <a:rPr lang="en-US" altLang="en-US" sz="1200" dirty="0" err="1">
                <a:solidFill>
                  <a:srgbClr val="1E403C"/>
                </a:solidFill>
              </a:rPr>
              <a:t>Katadata</a:t>
            </a:r>
            <a:r>
              <a:rPr lang="en-US" altLang="en-US" sz="1200" dirty="0">
                <a:solidFill>
                  <a:srgbClr val="1E403C"/>
                </a:solidFill>
              </a:rPr>
              <a:t>, 31/1/2017 dan </a:t>
            </a:r>
            <a:r>
              <a:rPr lang="en-ID" sz="1200" dirty="0" err="1">
                <a:solidFill>
                  <a:srgbClr val="1E403C"/>
                </a:solidFill>
              </a:rPr>
              <a:t>MetroTV</a:t>
            </a:r>
            <a:r>
              <a:rPr lang="en-ID" sz="1200" dirty="0">
                <a:solidFill>
                  <a:srgbClr val="1E403C"/>
                </a:solidFill>
              </a:rPr>
              <a:t>, 29/6/2018</a:t>
            </a:r>
            <a:r>
              <a:rPr lang="en-US" altLang="en-US" sz="1200" dirty="0">
                <a:solidFill>
                  <a:srgbClr val="1E403C"/>
                </a:solidFill>
              </a:rPr>
              <a:t>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68FBE10-737E-4E8E-8359-813F9BD1DFA3}"/>
              </a:ext>
            </a:extLst>
          </p:cNvPr>
          <p:cNvSpPr/>
          <p:nvPr/>
        </p:nvSpPr>
        <p:spPr>
          <a:xfrm>
            <a:off x="978512" y="3455000"/>
            <a:ext cx="280984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1200" b="1" dirty="0" err="1">
                <a:solidFill>
                  <a:srgbClr val="1E403C"/>
                </a:solidFill>
              </a:rPr>
              <a:t>Pemerintah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harus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memiliki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desain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atau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rancangan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pembangunan</a:t>
            </a:r>
            <a:r>
              <a:rPr lang="en-GB" sz="1200" b="1" dirty="0">
                <a:solidFill>
                  <a:srgbClr val="1E403C"/>
                </a:solidFill>
              </a:rPr>
              <a:t> SDM </a:t>
            </a:r>
            <a:r>
              <a:rPr lang="en-GB" sz="1200" b="1" dirty="0" err="1">
                <a:solidFill>
                  <a:srgbClr val="1E403C"/>
                </a:solidFill>
              </a:rPr>
              <a:t>untuk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menuju</a:t>
            </a:r>
            <a:r>
              <a:rPr lang="en-GB" sz="1200" b="1" dirty="0">
                <a:solidFill>
                  <a:srgbClr val="1E403C"/>
                </a:solidFill>
              </a:rPr>
              <a:t> Indonesia yang </a:t>
            </a:r>
            <a:r>
              <a:rPr lang="en-GB" sz="1200" b="1" dirty="0" err="1">
                <a:solidFill>
                  <a:srgbClr val="1E403C"/>
                </a:solidFill>
              </a:rPr>
              <a:t>lebih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baik</a:t>
            </a:r>
            <a:r>
              <a:rPr lang="en-GB" sz="1200" b="1" dirty="0">
                <a:solidFill>
                  <a:srgbClr val="1E403C"/>
                </a:solidFill>
              </a:rPr>
              <a:t>. </a:t>
            </a:r>
            <a:r>
              <a:rPr lang="en-US" altLang="en-US" sz="1200" dirty="0">
                <a:solidFill>
                  <a:srgbClr val="1E403C"/>
                </a:solidFill>
              </a:rPr>
              <a:t>(</a:t>
            </a:r>
            <a:r>
              <a:rPr lang="en-US" altLang="en-US" sz="1200" dirty="0" err="1">
                <a:solidFill>
                  <a:srgbClr val="1E403C"/>
                </a:solidFill>
              </a:rPr>
              <a:t>Ratas</a:t>
            </a:r>
            <a:r>
              <a:rPr lang="en-US" altLang="en-US" sz="1200" dirty="0">
                <a:solidFill>
                  <a:srgbClr val="1E403C"/>
                </a:solidFill>
              </a:rPr>
              <a:t> 22 Apr 2019)</a:t>
            </a:r>
          </a:p>
          <a:p>
            <a:pPr>
              <a:spcAft>
                <a:spcPts val="1800"/>
              </a:spcAft>
            </a:pPr>
            <a:r>
              <a:rPr lang="en-GB" sz="1200" b="1" dirty="0" err="1">
                <a:solidFill>
                  <a:srgbClr val="1E403C"/>
                </a:solidFill>
              </a:rPr>
              <a:t>Kementerian</a:t>
            </a:r>
            <a:r>
              <a:rPr lang="en-GB" sz="1200" b="1" dirty="0">
                <a:solidFill>
                  <a:srgbClr val="1E403C"/>
                </a:solidFill>
              </a:rPr>
              <a:t> PPN/</a:t>
            </a:r>
            <a:r>
              <a:rPr lang="en-GB" sz="1200" b="1" dirty="0" err="1">
                <a:solidFill>
                  <a:srgbClr val="1E403C"/>
                </a:solidFill>
              </a:rPr>
              <a:t>Bappenas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akan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merancang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kebutuhan</a:t>
            </a:r>
            <a:r>
              <a:rPr lang="en-GB" sz="1200" b="1" dirty="0">
                <a:solidFill>
                  <a:srgbClr val="1E403C"/>
                </a:solidFill>
              </a:rPr>
              <a:t> SDM yang </a:t>
            </a:r>
            <a:r>
              <a:rPr lang="en-GB" sz="1200" b="1" dirty="0" err="1">
                <a:solidFill>
                  <a:srgbClr val="1E403C"/>
                </a:solidFill>
              </a:rPr>
              <a:t>harus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dipenuhi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dalam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jumlah</a:t>
            </a:r>
            <a:r>
              <a:rPr lang="en-GB" sz="1200" b="1" dirty="0">
                <a:solidFill>
                  <a:srgbClr val="1E403C"/>
                </a:solidFill>
              </a:rPr>
              <a:t> </a:t>
            </a:r>
            <a:r>
              <a:rPr lang="en-GB" sz="1200" b="1" dirty="0" err="1">
                <a:solidFill>
                  <a:srgbClr val="1E403C"/>
                </a:solidFill>
              </a:rPr>
              <a:t>besar</a:t>
            </a:r>
            <a:r>
              <a:rPr lang="en-GB" sz="1200" b="1" dirty="0">
                <a:solidFill>
                  <a:srgbClr val="1E403C"/>
                </a:solidFill>
              </a:rPr>
              <a:t> (</a:t>
            </a:r>
            <a:r>
              <a:rPr lang="en-GB" sz="1200" b="1" dirty="0" err="1">
                <a:solidFill>
                  <a:srgbClr val="1E403C"/>
                </a:solidFill>
              </a:rPr>
              <a:t>jutaan</a:t>
            </a:r>
            <a:r>
              <a:rPr lang="en-GB" sz="1200" b="1" dirty="0">
                <a:solidFill>
                  <a:srgbClr val="1E403C"/>
                </a:solidFill>
              </a:rPr>
              <a:t>). </a:t>
            </a:r>
            <a:r>
              <a:rPr lang="en-US" altLang="en-US" sz="1200" dirty="0">
                <a:solidFill>
                  <a:srgbClr val="1E403C"/>
                </a:solidFill>
              </a:rPr>
              <a:t>(</a:t>
            </a:r>
            <a:r>
              <a:rPr lang="en-US" altLang="en-US" sz="1200" dirty="0" err="1">
                <a:solidFill>
                  <a:srgbClr val="1E403C"/>
                </a:solidFill>
              </a:rPr>
              <a:t>Ratas</a:t>
            </a:r>
            <a:r>
              <a:rPr lang="en-US" altLang="en-US" sz="1200" dirty="0">
                <a:solidFill>
                  <a:srgbClr val="1E403C"/>
                </a:solidFill>
              </a:rPr>
              <a:t> 22 Apr 2019)</a:t>
            </a:r>
          </a:p>
        </p:txBody>
      </p:sp>
    </p:spTree>
    <p:extLst>
      <p:ext uri="{BB962C8B-B14F-4D97-AF65-F5344CB8AC3E}">
        <p14:creationId xmlns:p14="http://schemas.microsoft.com/office/powerpoint/2010/main" val="3796471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rrow: Striped Right 36">
            <a:extLst>
              <a:ext uri="{FF2B5EF4-FFF2-40B4-BE49-F238E27FC236}">
                <a16:creationId xmlns:a16="http://schemas.microsoft.com/office/drawing/2014/main" id="{73E0A413-0383-4740-B317-68A74531EE1E}"/>
              </a:ext>
            </a:extLst>
          </p:cNvPr>
          <p:cNvSpPr/>
          <p:nvPr/>
        </p:nvSpPr>
        <p:spPr>
          <a:xfrm>
            <a:off x="137160" y="2057400"/>
            <a:ext cx="9475471" cy="3177540"/>
          </a:xfrm>
          <a:prstGeom prst="stripedRightArrow">
            <a:avLst>
              <a:gd name="adj1" fmla="val 78777"/>
              <a:gd name="adj2" fmla="val 29495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14F0C0-E5BA-4324-9CF5-5A5D3B937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Kebijakan</a:t>
            </a:r>
            <a:r>
              <a:rPr lang="en-US" dirty="0"/>
              <a:t> Peningkatan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Perencana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Peran </a:t>
            </a:r>
            <a:r>
              <a:rPr lang="en-US" dirty="0" err="1"/>
              <a:t>Pusbindiklatren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Instansi</a:t>
            </a:r>
            <a:r>
              <a:rPr lang="en-US" dirty="0"/>
              <a:t> Pembina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E0EB0F-D337-4912-990C-A0261616F7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16</a:t>
            </a:fld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69CB66D-C2D8-4760-81F9-7E8782E62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28" y="1108710"/>
            <a:ext cx="8117096" cy="484274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366F7F9-0054-458D-9EE1-107E5E83E536}"/>
              </a:ext>
            </a:extLst>
          </p:cNvPr>
          <p:cNvSpPr txBox="1"/>
          <p:nvPr/>
        </p:nvSpPr>
        <p:spPr>
          <a:xfrm>
            <a:off x="9292591" y="1014680"/>
            <a:ext cx="276224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17E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INSTANSI PEMBINA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Sosialisasi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Permenpan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No.4/2020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ttg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termasuk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SKP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AK);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Perpres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No.44/2007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tentang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Tunjangan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Penyusunan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Juknis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Pedoman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Penyiapan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Ahli Utama;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Sosialisasi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Tata Cara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kepada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dan Tim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Aplikasi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Kinerja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SIKEREN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Pelaksanaan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Uji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Kompetensi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Lembaga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Sertifikasi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(LSP)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Pembangunan;</a:t>
            </a:r>
          </a:p>
          <a:p>
            <a:pPr marL="263525" marR="0" lvl="0" indent="-263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Pembinaan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PPPI.</a:t>
            </a:r>
          </a:p>
        </p:txBody>
      </p:sp>
    </p:spTree>
    <p:extLst>
      <p:ext uri="{BB962C8B-B14F-4D97-AF65-F5344CB8AC3E}">
        <p14:creationId xmlns:p14="http://schemas.microsoft.com/office/powerpoint/2010/main" val="2358634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1B68716-46FF-4B69-8AF2-B51482183629}"/>
              </a:ext>
            </a:extLst>
          </p:cNvPr>
          <p:cNvSpPr/>
          <p:nvPr/>
        </p:nvSpPr>
        <p:spPr>
          <a:xfrm>
            <a:off x="9462523" y="1918990"/>
            <a:ext cx="2086743" cy="208674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42BB34D-5974-491C-B05E-6B62C2801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44853" y="1992340"/>
            <a:ext cx="2514307" cy="218932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79ECC8D-38BA-4F46-86AC-ADC00C764CB0}"/>
              </a:ext>
            </a:extLst>
          </p:cNvPr>
          <p:cNvGrpSpPr/>
          <p:nvPr/>
        </p:nvGrpSpPr>
        <p:grpSpPr>
          <a:xfrm>
            <a:off x="478972" y="1319389"/>
            <a:ext cx="8969827" cy="2998769"/>
            <a:chOff x="478972" y="1319389"/>
            <a:chExt cx="8969827" cy="2998769"/>
          </a:xfrm>
        </p:grpSpPr>
        <p:sp>
          <p:nvSpPr>
            <p:cNvPr id="25" name="Triangle 24">
              <a:extLst>
                <a:ext uri="{FF2B5EF4-FFF2-40B4-BE49-F238E27FC236}">
                  <a16:creationId xmlns:a16="http://schemas.microsoft.com/office/drawing/2014/main" id="{D8066BEA-FB32-9A48-8A81-BEBF33202B38}"/>
                </a:ext>
              </a:extLst>
            </p:cNvPr>
            <p:cNvSpPr/>
            <p:nvPr/>
          </p:nvSpPr>
          <p:spPr>
            <a:xfrm rot="5400000">
              <a:off x="7521244" y="2390603"/>
              <a:ext cx="2998768" cy="856342"/>
            </a:xfrm>
            <a:prstGeom prst="triangle">
              <a:avLst>
                <a:gd name="adj" fmla="val 51452"/>
              </a:avLst>
            </a:prstGeom>
            <a:solidFill>
              <a:schemeClr val="accent1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A208713-9992-264A-9748-6241AD7B31C6}"/>
                </a:ext>
              </a:extLst>
            </p:cNvPr>
            <p:cNvSpPr/>
            <p:nvPr/>
          </p:nvSpPr>
          <p:spPr>
            <a:xfrm>
              <a:off x="478972" y="1319389"/>
              <a:ext cx="8113485" cy="299876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C9A768E-B211-4D47-9B1B-7F3C20BB2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11908"/>
            <a:ext cx="11785599" cy="83434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Peran (Pusbindiklatren) </a:t>
            </a:r>
            <a:r>
              <a:rPr lang="en-US" dirty="0" err="1"/>
              <a:t>Bappenas</a:t>
            </a:r>
            <a:r>
              <a:rPr lang="en-US" dirty="0"/>
              <a:t> </a:t>
            </a:r>
            <a:br>
              <a:rPr lang="id-ID" dirty="0"/>
            </a:br>
            <a:r>
              <a:rPr lang="en-US" dirty="0"/>
              <a:t>&amp; Pembangunan Nasional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DE5EA9D-B602-C143-8C72-76EA2293ED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286678"/>
              </p:ext>
            </p:extLst>
          </p:nvPr>
        </p:nvGraphicFramePr>
        <p:xfrm>
          <a:off x="493488" y="1457118"/>
          <a:ext cx="7707086" cy="1221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D9801335-AE89-A743-A542-928AA8374D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863632"/>
              </p:ext>
            </p:extLst>
          </p:nvPr>
        </p:nvGraphicFramePr>
        <p:xfrm>
          <a:off x="732972" y="2240403"/>
          <a:ext cx="7707086" cy="1221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402D0C7-7DC3-3542-890E-AA9D28FFEC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745498"/>
              </p:ext>
            </p:extLst>
          </p:nvPr>
        </p:nvGraphicFramePr>
        <p:xfrm>
          <a:off x="1335314" y="3023684"/>
          <a:ext cx="7707086" cy="1221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93BD4F7-DD21-9D41-8F4F-8BFF8E6210E8}"/>
              </a:ext>
            </a:extLst>
          </p:cNvPr>
          <p:cNvSpPr txBox="1"/>
          <p:nvPr/>
        </p:nvSpPr>
        <p:spPr>
          <a:xfrm>
            <a:off x="2997648" y="1442554"/>
            <a:ext cx="3294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</a:t>
            </a:r>
            <a:r>
              <a:rPr lang="en-US" sz="1400" dirty="0" err="1"/>
              <a:t>Arsitektur</a:t>
            </a:r>
            <a:r>
              <a:rPr lang="en-US" sz="1400" dirty="0"/>
              <a:t>: </a:t>
            </a:r>
            <a:r>
              <a:rPr lang="en-US" sz="1400" dirty="0" err="1"/>
              <a:t>Bappenas</a:t>
            </a:r>
            <a:r>
              <a:rPr lang="en-US" sz="1400" dirty="0"/>
              <a:t>, </a:t>
            </a:r>
            <a:r>
              <a:rPr lang="en-US" sz="1400" dirty="0" err="1"/>
              <a:t>Kemenk</a:t>
            </a:r>
            <a:r>
              <a:rPr lang="id-ID" sz="1400" dirty="0"/>
              <a:t>e</a:t>
            </a:r>
            <a:r>
              <a:rPr lang="en-US" sz="1400" dirty="0"/>
              <a:t>u, LKPP)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3C6F59-FB88-DA46-801C-B2E45D595332}"/>
              </a:ext>
            </a:extLst>
          </p:cNvPr>
          <p:cNvSpPr txBox="1"/>
          <p:nvPr/>
        </p:nvSpPr>
        <p:spPr>
          <a:xfrm>
            <a:off x="3495681" y="2303724"/>
            <a:ext cx="126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</a:t>
            </a:r>
            <a:r>
              <a:rPr lang="en-US" sz="1400" dirty="0" err="1"/>
              <a:t>Sipil</a:t>
            </a:r>
            <a:r>
              <a:rPr lang="en-US" sz="1400" dirty="0"/>
              <a:t>: K/L/D)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B2E4D4-8ADA-8943-B968-2CD3824295D3}"/>
              </a:ext>
            </a:extLst>
          </p:cNvPr>
          <p:cNvSpPr txBox="1"/>
          <p:nvPr/>
        </p:nvSpPr>
        <p:spPr>
          <a:xfrm>
            <a:off x="4078292" y="3087005"/>
            <a:ext cx="2213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</a:t>
            </a:r>
            <a:r>
              <a:rPr lang="en-US" sz="1400" dirty="0" err="1"/>
              <a:t>Pengawas</a:t>
            </a:r>
            <a:r>
              <a:rPr lang="en-US" sz="1400" dirty="0"/>
              <a:t>: BPK/BPKP)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53B4376-69DA-E847-8C79-8EC9EA2BD3BC}"/>
              </a:ext>
            </a:extLst>
          </p:cNvPr>
          <p:cNvGrpSpPr/>
          <p:nvPr/>
        </p:nvGrpSpPr>
        <p:grpSpPr>
          <a:xfrm>
            <a:off x="493488" y="4823484"/>
            <a:ext cx="1436911" cy="696686"/>
            <a:chOff x="493488" y="4823484"/>
            <a:chExt cx="1436911" cy="69668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4162F68-9E61-4145-B70B-5F2284124495}"/>
                </a:ext>
              </a:extLst>
            </p:cNvPr>
            <p:cNvSpPr/>
            <p:nvPr/>
          </p:nvSpPr>
          <p:spPr>
            <a:xfrm>
              <a:off x="493488" y="4823484"/>
              <a:ext cx="1436911" cy="6966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9D7A25-842B-7947-84F3-69730D0587B9}"/>
                </a:ext>
              </a:extLst>
            </p:cNvPr>
            <p:cNvSpPr txBox="1"/>
            <p:nvPr/>
          </p:nvSpPr>
          <p:spPr>
            <a:xfrm>
              <a:off x="493488" y="4911178"/>
              <a:ext cx="143691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KERANGKA </a:t>
              </a: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KELEMBAGAAN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B96A407-2179-1940-A168-E50B393EE7BB}"/>
              </a:ext>
            </a:extLst>
          </p:cNvPr>
          <p:cNvGrpSpPr/>
          <p:nvPr/>
        </p:nvGrpSpPr>
        <p:grpSpPr>
          <a:xfrm>
            <a:off x="1335314" y="4836234"/>
            <a:ext cx="2772228" cy="696686"/>
            <a:chOff x="2108202" y="4818259"/>
            <a:chExt cx="2772228" cy="69668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88582AC-12CD-0E43-892C-294222E570E6}"/>
                </a:ext>
              </a:extLst>
            </p:cNvPr>
            <p:cNvSpPr/>
            <p:nvPr/>
          </p:nvSpPr>
          <p:spPr>
            <a:xfrm>
              <a:off x="2823032" y="4818259"/>
              <a:ext cx="1342568" cy="6966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B797150-69F3-6D43-8E0A-599BDA993A04}"/>
                </a:ext>
              </a:extLst>
            </p:cNvPr>
            <p:cNvSpPr txBox="1"/>
            <p:nvPr/>
          </p:nvSpPr>
          <p:spPr>
            <a:xfrm>
              <a:off x="2108202" y="4904991"/>
              <a:ext cx="277222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KERANGKA </a:t>
              </a: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REGULASI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2AA2529-7833-4440-9442-A0517C293FE3}"/>
              </a:ext>
            </a:extLst>
          </p:cNvPr>
          <p:cNvGrpSpPr/>
          <p:nvPr/>
        </p:nvGrpSpPr>
        <p:grpSpPr>
          <a:xfrm>
            <a:off x="3472546" y="4838431"/>
            <a:ext cx="1373416" cy="696686"/>
            <a:chOff x="3472546" y="4838431"/>
            <a:chExt cx="1373416" cy="69668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2C75EFD-BAB2-7245-A0F9-8E22A64921B5}"/>
                </a:ext>
              </a:extLst>
            </p:cNvPr>
            <p:cNvSpPr/>
            <p:nvPr/>
          </p:nvSpPr>
          <p:spPr>
            <a:xfrm>
              <a:off x="3472546" y="4838431"/>
              <a:ext cx="1373416" cy="6966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36C3A15-ACBC-5E48-80F3-7C8E2AD43787}"/>
                </a:ext>
              </a:extLst>
            </p:cNvPr>
            <p:cNvSpPr txBox="1"/>
            <p:nvPr/>
          </p:nvSpPr>
          <p:spPr>
            <a:xfrm>
              <a:off x="3507012" y="4922636"/>
              <a:ext cx="132805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KERANGKA </a:t>
              </a: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PENDANAAN</a:t>
              </a: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99F59D03-5455-E445-9DEB-79AAD77DA0A9}"/>
              </a:ext>
            </a:extLst>
          </p:cNvPr>
          <p:cNvSpPr/>
          <p:nvPr/>
        </p:nvSpPr>
        <p:spPr>
          <a:xfrm>
            <a:off x="6442524" y="4817472"/>
            <a:ext cx="1993818" cy="69668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FF0963-E6A5-0748-9E92-AAC32254B6D8}"/>
              </a:ext>
            </a:extLst>
          </p:cNvPr>
          <p:cNvSpPr txBox="1"/>
          <p:nvPr/>
        </p:nvSpPr>
        <p:spPr>
          <a:xfrm>
            <a:off x="6578620" y="5032415"/>
            <a:ext cx="277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KERANGKA SDM ???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1BF138-E551-F843-BE5E-DE7B8F844CBB}"/>
              </a:ext>
            </a:extLst>
          </p:cNvPr>
          <p:cNvCxnSpPr>
            <a:cxnSpLocks/>
          </p:cNvCxnSpPr>
          <p:nvPr/>
        </p:nvCxnSpPr>
        <p:spPr>
          <a:xfrm>
            <a:off x="1211943" y="4528457"/>
            <a:ext cx="4608286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8F2AB79-81DC-C94C-8AF2-E976FE41FABE}"/>
              </a:ext>
            </a:extLst>
          </p:cNvPr>
          <p:cNvCxnSpPr/>
          <p:nvPr/>
        </p:nvCxnSpPr>
        <p:spPr>
          <a:xfrm>
            <a:off x="3485246" y="4318158"/>
            <a:ext cx="0" cy="21029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20A4A4D-8E5E-C544-A21C-07D3578E8B54}"/>
              </a:ext>
            </a:extLst>
          </p:cNvPr>
          <p:cNvCxnSpPr>
            <a:cxnSpLocks/>
          </p:cNvCxnSpPr>
          <p:nvPr/>
        </p:nvCxnSpPr>
        <p:spPr>
          <a:xfrm>
            <a:off x="1211943" y="4511338"/>
            <a:ext cx="0" cy="3420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7D74FFB-F42B-6F49-AB74-116835EE0E92}"/>
              </a:ext>
            </a:extLst>
          </p:cNvPr>
          <p:cNvCxnSpPr>
            <a:cxnSpLocks/>
          </p:cNvCxnSpPr>
          <p:nvPr/>
        </p:nvCxnSpPr>
        <p:spPr>
          <a:xfrm>
            <a:off x="2735534" y="4528457"/>
            <a:ext cx="0" cy="30777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2E843B0-B0BD-C043-90C8-2AD67841FBFB}"/>
              </a:ext>
            </a:extLst>
          </p:cNvPr>
          <p:cNvCxnSpPr>
            <a:cxnSpLocks/>
          </p:cNvCxnSpPr>
          <p:nvPr/>
        </p:nvCxnSpPr>
        <p:spPr>
          <a:xfrm>
            <a:off x="5820229" y="4528457"/>
            <a:ext cx="0" cy="30777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22D8BC0C-4B9B-1A43-B1C2-947F9C546081}"/>
              </a:ext>
            </a:extLst>
          </p:cNvPr>
          <p:cNvSpPr/>
          <p:nvPr/>
        </p:nvSpPr>
        <p:spPr>
          <a:xfrm>
            <a:off x="4911174" y="4863499"/>
            <a:ext cx="1500394" cy="6966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F52A36C-02B3-D448-92CA-CE5292B922EA}"/>
              </a:ext>
            </a:extLst>
          </p:cNvPr>
          <p:cNvSpPr txBox="1"/>
          <p:nvPr/>
        </p:nvSpPr>
        <p:spPr>
          <a:xfrm>
            <a:off x="4982404" y="4829023"/>
            <a:ext cx="1384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KERANGKA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PENGENDALIAN &amp; MONEV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B76AF70-1A2F-1048-BFE4-80E8544E861D}"/>
              </a:ext>
            </a:extLst>
          </p:cNvPr>
          <p:cNvCxnSpPr>
            <a:cxnSpLocks/>
          </p:cNvCxnSpPr>
          <p:nvPr/>
        </p:nvCxnSpPr>
        <p:spPr>
          <a:xfrm>
            <a:off x="4171040" y="4543022"/>
            <a:ext cx="0" cy="30777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749C382-AD78-5546-AFD6-1BEA59CFD14F}"/>
              </a:ext>
            </a:extLst>
          </p:cNvPr>
          <p:cNvSpPr txBox="1"/>
          <p:nvPr/>
        </p:nvSpPr>
        <p:spPr>
          <a:xfrm>
            <a:off x="9503757" y="2347004"/>
            <a:ext cx="199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Kualitas</a:t>
            </a:r>
            <a:r>
              <a:rPr lang="en-US" sz="2000" b="1" dirty="0">
                <a:solidFill>
                  <a:schemeClr val="bg1"/>
                </a:solidFill>
              </a:rPr>
              <a:t> Pembangunan Nasional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0A46B8F-B670-4948-A62D-2CC3C87884BD}"/>
              </a:ext>
            </a:extLst>
          </p:cNvPr>
          <p:cNvSpPr txBox="1"/>
          <p:nvPr/>
        </p:nvSpPr>
        <p:spPr>
          <a:xfrm>
            <a:off x="6176848" y="5895226"/>
            <a:ext cx="91965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DC23CA2-992E-E445-920B-FAB8DA637510}"/>
              </a:ext>
            </a:extLst>
          </p:cNvPr>
          <p:cNvSpPr txBox="1"/>
          <p:nvPr/>
        </p:nvSpPr>
        <p:spPr>
          <a:xfrm>
            <a:off x="7555344" y="5895226"/>
            <a:ext cx="91965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NAKER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2EF925C-FE27-F34C-BF83-52805ABE0711}"/>
              </a:ext>
            </a:extLst>
          </p:cNvPr>
          <p:cNvCxnSpPr/>
          <p:nvPr/>
        </p:nvCxnSpPr>
        <p:spPr>
          <a:xfrm>
            <a:off x="7425441" y="5514158"/>
            <a:ext cx="0" cy="21029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493E174-7DF1-254C-AEE6-40976CA383D4}"/>
              </a:ext>
            </a:extLst>
          </p:cNvPr>
          <p:cNvCxnSpPr>
            <a:cxnSpLocks/>
          </p:cNvCxnSpPr>
          <p:nvPr/>
        </p:nvCxnSpPr>
        <p:spPr>
          <a:xfrm>
            <a:off x="6621484" y="5724457"/>
            <a:ext cx="1436553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712282D-79D0-2C4D-8162-280EBA943858}"/>
              </a:ext>
            </a:extLst>
          </p:cNvPr>
          <p:cNvCxnSpPr>
            <a:cxnSpLocks/>
            <a:endCxn id="34" idx="0"/>
          </p:cNvCxnSpPr>
          <p:nvPr/>
        </p:nvCxnSpPr>
        <p:spPr>
          <a:xfrm flipH="1">
            <a:off x="6636678" y="5724457"/>
            <a:ext cx="1858" cy="17076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78F9EB2-1218-B640-9A4B-744EFC829E02}"/>
              </a:ext>
            </a:extLst>
          </p:cNvPr>
          <p:cNvCxnSpPr>
            <a:cxnSpLocks/>
          </p:cNvCxnSpPr>
          <p:nvPr/>
        </p:nvCxnSpPr>
        <p:spPr>
          <a:xfrm flipH="1">
            <a:off x="8046265" y="5706290"/>
            <a:ext cx="1858" cy="17076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5FE057B-F952-4047-A82D-E8CED6BBB47C}"/>
              </a:ext>
            </a:extLst>
          </p:cNvPr>
          <p:cNvCxnSpPr>
            <a:cxnSpLocks/>
          </p:cNvCxnSpPr>
          <p:nvPr/>
        </p:nvCxnSpPr>
        <p:spPr>
          <a:xfrm>
            <a:off x="5820229" y="4528457"/>
            <a:ext cx="1605212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813D80A-C43F-5A4F-834A-BB3A6E8F82C6}"/>
              </a:ext>
            </a:extLst>
          </p:cNvPr>
          <p:cNvCxnSpPr>
            <a:cxnSpLocks/>
          </p:cNvCxnSpPr>
          <p:nvPr/>
        </p:nvCxnSpPr>
        <p:spPr>
          <a:xfrm>
            <a:off x="7425895" y="4509695"/>
            <a:ext cx="0" cy="307777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4B29443D-FC17-44C3-8189-1C1614AB72D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453782" y="3297011"/>
            <a:ext cx="2095484" cy="104774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3A90A2C-9954-48CB-93B4-CA5C92AA80B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69678" y="3570980"/>
            <a:ext cx="1842545" cy="2763817"/>
          </a:xfrm>
          <a:prstGeom prst="rect">
            <a:avLst/>
          </a:prstGeom>
        </p:spPr>
      </p:pic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82F6CE78-66BF-45EE-96F4-4A31E4DF34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66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030C2-5F02-4AFA-9423-72CB47F0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Perencana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D3276CE-C994-43B9-AE27-12F577C831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0627446"/>
              </p:ext>
            </p:extLst>
          </p:nvPr>
        </p:nvGraphicFramePr>
        <p:xfrm>
          <a:off x="1089911" y="1022888"/>
          <a:ext cx="4110085" cy="43860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64471">
                  <a:extLst>
                    <a:ext uri="{9D8B030D-6E8A-4147-A177-3AD203B41FA5}">
                      <a16:colId xmlns:a16="http://schemas.microsoft.com/office/drawing/2014/main" val="1037985230"/>
                    </a:ext>
                  </a:extLst>
                </a:gridCol>
                <a:gridCol w="1445614">
                  <a:extLst>
                    <a:ext uri="{9D8B030D-6E8A-4147-A177-3AD203B41FA5}">
                      <a16:colId xmlns:a16="http://schemas.microsoft.com/office/drawing/2014/main" val="2255280368"/>
                    </a:ext>
                  </a:extLst>
                </a:gridCol>
              </a:tblGrid>
              <a:tr h="76381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Mekanisme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Pengangkatan</a:t>
                      </a:r>
                      <a:r>
                        <a:rPr lang="en-US" sz="1600" dirty="0"/>
                        <a:t>  JF </a:t>
                      </a:r>
                      <a:r>
                        <a:rPr lang="en-US" sz="1600" dirty="0" err="1"/>
                        <a:t>Perencana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Jumlah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368626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Penyetaraan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Jabatan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2.424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77282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Perpindahan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Jabatan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1.407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470761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Pengangkatan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Pertama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52853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r>
                        <a:rPr lang="en-US" sz="1600" dirty="0" err="1"/>
                        <a:t>Inpassing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647012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r>
                        <a:rPr lang="en-US" sz="1600" dirty="0" err="1"/>
                        <a:t>Promosi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517149"/>
                  </a:ext>
                </a:extLst>
              </a:tr>
              <a:tr h="60370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4.879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77762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F5EEF-99DB-47BB-AD1A-7AE9EA55B4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9AFC48-379B-3D44-B9D4-2CE6B526979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39B0F-C0AF-4396-B9F6-57ABBAB03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188801"/>
              </p:ext>
            </p:extLst>
          </p:nvPr>
        </p:nvGraphicFramePr>
        <p:xfrm>
          <a:off x="5618135" y="1030637"/>
          <a:ext cx="3559079" cy="2517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898">
                  <a:extLst>
                    <a:ext uri="{9D8B030D-6E8A-4147-A177-3AD203B41FA5}">
                      <a16:colId xmlns:a16="http://schemas.microsoft.com/office/drawing/2014/main" val="2344216073"/>
                    </a:ext>
                  </a:extLst>
                </a:gridCol>
                <a:gridCol w="1244181">
                  <a:extLst>
                    <a:ext uri="{9D8B030D-6E8A-4147-A177-3AD203B41FA5}">
                      <a16:colId xmlns:a16="http://schemas.microsoft.com/office/drawing/2014/main" val="3897972359"/>
                    </a:ext>
                  </a:extLst>
                </a:gridCol>
              </a:tblGrid>
              <a:tr h="63412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Jenjang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Jabatan</a:t>
                      </a:r>
                      <a:r>
                        <a:rPr lang="en-US" sz="1600" dirty="0"/>
                        <a:t> JF </a:t>
                      </a:r>
                      <a:r>
                        <a:rPr lang="en-US" sz="1600" dirty="0" err="1"/>
                        <a:t>Perencana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Jumlah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991334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Pertama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554766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en-US" sz="1600" dirty="0"/>
                        <a:t>Muda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3.545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581682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en-US" sz="1600" dirty="0"/>
                        <a:t>Madya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2827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en-US" sz="1600" dirty="0"/>
                        <a:t>Utama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400195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4.879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338315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4B9E32A-AF35-4788-B067-81F7DD76CB73}"/>
              </a:ext>
            </a:extLst>
          </p:cNvPr>
          <p:cNvSpPr txBox="1"/>
          <p:nvPr/>
        </p:nvSpPr>
        <p:spPr>
          <a:xfrm>
            <a:off x="5545716" y="3569056"/>
            <a:ext cx="4251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Sumber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per 11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Februari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5A754F-98FE-49B7-BD4E-B6C3B180F914}"/>
              </a:ext>
            </a:extLst>
          </p:cNvPr>
          <p:cNvSpPr txBox="1"/>
          <p:nvPr/>
        </p:nvSpPr>
        <p:spPr>
          <a:xfrm>
            <a:off x="992729" y="5408913"/>
            <a:ext cx="4251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Sumber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per 11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Februari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B6811B-CAF9-49B4-A3E6-BBC62ECB198E}"/>
              </a:ext>
            </a:extLst>
          </p:cNvPr>
          <p:cNvSpPr txBox="1"/>
          <p:nvPr/>
        </p:nvSpPr>
        <p:spPr>
          <a:xfrm>
            <a:off x="5545716" y="3976805"/>
            <a:ext cx="577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Berdasarkan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survei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dilakukan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oleh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Pusbindiklatren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hingga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11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Februari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2022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tercatat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jumlah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pejabat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fungsional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yaitu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4.879 orang. Data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tersebut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masih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bersifat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sementara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karena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pengumpulan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data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melalui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survei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masih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sedang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berlangsung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294940-861A-4C5B-BE52-BBD8D98E3748}"/>
              </a:ext>
            </a:extLst>
          </p:cNvPr>
          <p:cNvSpPr txBox="1"/>
          <p:nvPr/>
        </p:nvSpPr>
        <p:spPr>
          <a:xfrm>
            <a:off x="5545716" y="4931859"/>
            <a:ext cx="577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 total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sebanyak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4.879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pejabat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fungsional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mekanisme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pengangkatan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paling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banyak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melalui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penyetaraan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jabatan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yaitu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2.424 orang.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Sementara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jika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dilihat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jenjang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jabatan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pejabat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fungsional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paling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banyak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Ahli Muda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yaitu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3.545 orang.</a:t>
            </a:r>
          </a:p>
        </p:txBody>
      </p:sp>
    </p:spTree>
    <p:extLst>
      <p:ext uri="{BB962C8B-B14F-4D97-AF65-F5344CB8AC3E}">
        <p14:creationId xmlns:p14="http://schemas.microsoft.com/office/powerpoint/2010/main" val="1795019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B46BBD-97C0-407E-B138-3CDD43629D5E}"/>
              </a:ext>
            </a:extLst>
          </p:cNvPr>
          <p:cNvSpPr/>
          <p:nvPr/>
        </p:nvSpPr>
        <p:spPr>
          <a:xfrm>
            <a:off x="8362950" y="1009218"/>
            <a:ext cx="2228850" cy="9694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000099"/>
                </a:solidFill>
              </a:rPr>
              <a:t>MANFAAT/OUTCOME</a:t>
            </a:r>
            <a:r>
              <a:rPr lang="en-US" sz="400" strike="sngStrike" dirty="0">
                <a:solidFill>
                  <a:prstClr val="black"/>
                </a:solidFill>
                <a:latin typeface="Arial Narrow" pitchFamily="34" charset="0"/>
              </a:rPr>
              <a:t>.</a:t>
            </a:r>
            <a:r>
              <a:rPr lang="en-US" sz="800" b="1" i="1" dirty="0">
                <a:solidFill>
                  <a:srgbClr val="000099"/>
                </a:solidFill>
                <a:latin typeface="Arial Narrow" pitchFamily="34" charset="0"/>
                <a:ea typeface="Times New Roman"/>
              </a:rPr>
              <a:t> </a:t>
            </a:r>
          </a:p>
          <a:p>
            <a:pPr marL="117475" indent="-117475">
              <a:buFontTx/>
              <a:buAutoNum type="arabicPeriod"/>
            </a:pP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Alumni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Diklat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dimanfaatkan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minimal 80%</a:t>
            </a:r>
          </a:p>
          <a:p>
            <a:pPr marL="117475" indent="-117475">
              <a:buFontTx/>
              <a:buAutoNum type="arabicPeriod"/>
            </a:pP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90%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Institusi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pengirim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peserta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memiliki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HCDP </a:t>
            </a:r>
          </a:p>
          <a:p>
            <a:pPr marL="117475" indent="-117475">
              <a:buFontTx/>
              <a:buAutoNum type="arabicPeriod"/>
            </a:pP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100%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pelatihan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jelas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ouput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pelatihan</a:t>
            </a:r>
            <a:endParaRPr lang="en-US" sz="800" i="1" dirty="0">
              <a:solidFill>
                <a:srgbClr val="000099"/>
              </a:solidFill>
              <a:latin typeface="Arial Narrow" pitchFamily="34" charset="0"/>
            </a:endParaRPr>
          </a:p>
          <a:p>
            <a:pPr marL="117475" indent="-117475">
              <a:buFontTx/>
              <a:buAutoNum type="arabicPeriod"/>
            </a:pP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90%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pelaksanaan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Diklat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sesuai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dengan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pedoman</a:t>
            </a:r>
            <a:endParaRPr lang="en-US" sz="800" i="1" dirty="0">
              <a:solidFill>
                <a:srgbClr val="000099"/>
              </a:solidFill>
              <a:latin typeface="Arial Narrow" pitchFamily="34" charset="0"/>
            </a:endParaRPr>
          </a:p>
          <a:p>
            <a:pPr marL="117475" indent="-117475">
              <a:buFontTx/>
              <a:buAutoNum type="arabicPeriod"/>
            </a:pP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100%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Provinsi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dan 75%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Kab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./Kota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mengakses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Diklat</a:t>
            </a:r>
            <a:r>
              <a:rPr lang="en-US" sz="800" i="1" dirty="0">
                <a:solidFill>
                  <a:srgbClr val="000099"/>
                </a:solidFill>
                <a:latin typeface="Arial Narrow" pitchFamily="34" charset="0"/>
              </a:rPr>
              <a:t> </a:t>
            </a:r>
            <a:r>
              <a:rPr lang="en-US" sz="800" i="1" dirty="0" err="1">
                <a:solidFill>
                  <a:srgbClr val="000099"/>
                </a:solidFill>
                <a:latin typeface="Arial Narrow" pitchFamily="34" charset="0"/>
              </a:rPr>
              <a:t>Pusbindiklatren</a:t>
            </a:r>
            <a:endParaRPr lang="en-US" sz="800" dirty="0">
              <a:solidFill>
                <a:prstClr val="black"/>
              </a:solidFill>
              <a:latin typeface="Arial Narrow" pitchFamily="34" charset="0"/>
              <a:ea typeface="Times New Roman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FCC2177F-012A-4DF4-A462-30812D636231}"/>
              </a:ext>
            </a:extLst>
          </p:cNvPr>
          <p:cNvSpPr/>
          <p:nvPr/>
        </p:nvSpPr>
        <p:spPr>
          <a:xfrm rot="10800000">
            <a:off x="9296400" y="1857330"/>
            <a:ext cx="337954" cy="276269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FF99DD-E50C-4348-B3D7-DE51F007A83D}"/>
              </a:ext>
            </a:extLst>
          </p:cNvPr>
          <p:cNvSpPr txBox="1"/>
          <p:nvPr/>
        </p:nvSpPr>
        <p:spPr>
          <a:xfrm>
            <a:off x="8332470" y="76200"/>
            <a:ext cx="2228850" cy="86177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prstClr val="black"/>
                </a:solidFill>
                <a:latin typeface="Arial Narrow" pitchFamily="34" charset="0"/>
              </a:rPr>
              <a:t>DAMPAK/</a:t>
            </a:r>
            <a:r>
              <a:rPr lang="en-US" sz="900" b="1" i="1" dirty="0">
                <a:solidFill>
                  <a:prstClr val="black"/>
                </a:solidFill>
                <a:latin typeface="Arial Narrow" pitchFamily="34" charset="0"/>
              </a:rPr>
              <a:t>IMPACT</a:t>
            </a:r>
            <a:r>
              <a:rPr lang="en-US" sz="1000" i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en-US" sz="1000" b="1" i="1" dirty="0">
              <a:solidFill>
                <a:prstClr val="black"/>
              </a:solidFill>
              <a:latin typeface="Arial Narrow" pitchFamily="34" charset="0"/>
            </a:endParaRPr>
          </a:p>
          <a:p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Semua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i="1" dirty="0">
                <a:solidFill>
                  <a:prstClr val="black"/>
                </a:solidFill>
                <a:latin typeface="Arial Narrow" pitchFamily="34" charset="0"/>
              </a:rPr>
              <a:t>stakeholders/ beneficiaries</a:t>
            </a:r>
            <a:endParaRPr lang="en-US" sz="800" b="1" dirty="0">
              <a:solidFill>
                <a:prstClr val="black"/>
              </a:solidFill>
              <a:latin typeface="Arial Narrow" pitchFamily="34" charset="0"/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mampu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melakukan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inovasi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;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mampu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mempercepat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proses/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keberhasilan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pembangunan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.</a:t>
            </a:r>
          </a:p>
          <a:p>
            <a:pPr marL="92075" indent="-92075"/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   (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Renstra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dirty="0" err="1">
                <a:solidFill>
                  <a:prstClr val="black"/>
                </a:solidFill>
                <a:latin typeface="Arial Narrow" pitchFamily="34" charset="0"/>
              </a:rPr>
              <a:t>Kemen.PPN?Bappenas</a:t>
            </a:r>
            <a:r>
              <a:rPr lang="en-US" sz="800" dirty="0">
                <a:solidFill>
                  <a:prstClr val="black"/>
                </a:solidFill>
                <a:latin typeface="Arial Narrow" pitchFamily="34" charset="0"/>
              </a:rPr>
              <a:t> 2020-2024)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A2DE670B-029D-4B94-8E33-617B7945A39D}"/>
              </a:ext>
            </a:extLst>
          </p:cNvPr>
          <p:cNvSpPr/>
          <p:nvPr/>
        </p:nvSpPr>
        <p:spPr>
          <a:xfrm rot="10800000">
            <a:off x="9296400" y="914399"/>
            <a:ext cx="381000" cy="152400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8E841E-3A68-4345-A395-3AFC107D278F}"/>
              </a:ext>
            </a:extLst>
          </p:cNvPr>
          <p:cNvSpPr txBox="1"/>
          <p:nvPr/>
        </p:nvSpPr>
        <p:spPr>
          <a:xfrm>
            <a:off x="10134600" y="990600"/>
            <a:ext cx="381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00CC"/>
                </a:solidFill>
              </a:rPr>
              <a:t>(5)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252DA0-F1FF-48E3-8372-D2340B24C91C}"/>
              </a:ext>
            </a:extLst>
          </p:cNvPr>
          <p:cNvSpPr txBox="1"/>
          <p:nvPr/>
        </p:nvSpPr>
        <p:spPr>
          <a:xfrm>
            <a:off x="10134600" y="76200"/>
            <a:ext cx="381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00CC"/>
                </a:solidFill>
              </a:rPr>
              <a:t>(6)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BD1206-650B-48D3-B40E-99D9AC35D8EE}"/>
              </a:ext>
            </a:extLst>
          </p:cNvPr>
          <p:cNvSpPr/>
          <p:nvPr/>
        </p:nvSpPr>
        <p:spPr>
          <a:xfrm>
            <a:off x="3048001" y="915633"/>
            <a:ext cx="1807465" cy="400110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prstClr val="black"/>
                </a:solidFill>
                <a:latin typeface="Arial Narrow" pitchFamily="34" charset="0"/>
              </a:rPr>
              <a:t>AKIBAT JIKA KONDISI AWAL TIDAK DITINGKATKAN: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2AB396-5D21-4ED0-AADF-07E751E97C46}"/>
              </a:ext>
            </a:extLst>
          </p:cNvPr>
          <p:cNvSpPr txBox="1"/>
          <p:nvPr/>
        </p:nvSpPr>
        <p:spPr>
          <a:xfrm>
            <a:off x="4560422" y="1108939"/>
            <a:ext cx="381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00CC"/>
                </a:solidFill>
              </a:rPr>
              <a:t>(2)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AF477D06-3DB2-4633-9CEB-9582E1CC3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954" y="762000"/>
            <a:ext cx="2856046" cy="1141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EB39B7-3E38-4355-9E82-5F429C4B7697}"/>
              </a:ext>
            </a:extLst>
          </p:cNvPr>
          <p:cNvSpPr txBox="1"/>
          <p:nvPr/>
        </p:nvSpPr>
        <p:spPr>
          <a:xfrm>
            <a:off x="7620000" y="529834"/>
            <a:ext cx="381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00CC"/>
                </a:solidFill>
              </a:rPr>
              <a:t>(7)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017EFB-152B-4BA7-B846-830E1A19A969}"/>
              </a:ext>
            </a:extLst>
          </p:cNvPr>
          <p:cNvSpPr txBox="1"/>
          <p:nvPr/>
        </p:nvSpPr>
        <p:spPr>
          <a:xfrm>
            <a:off x="5153752" y="576438"/>
            <a:ext cx="10038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Analisa SWOT</a:t>
            </a:r>
            <a:endParaRPr lang="en-ID" sz="11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DEE290-1B87-4B85-879B-B3F8C8DF06BE}"/>
              </a:ext>
            </a:extLst>
          </p:cNvPr>
          <p:cNvSpPr txBox="1"/>
          <p:nvPr/>
        </p:nvSpPr>
        <p:spPr>
          <a:xfrm>
            <a:off x="1501005" y="145029"/>
            <a:ext cx="5841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</a:rPr>
              <a:t>ALUR PIKIR</a:t>
            </a:r>
            <a:r>
              <a:rPr lang="id-ID" b="1" dirty="0">
                <a:latin typeface="Century Gothic" panose="020B0502020202020204" pitchFamily="34" charset="0"/>
              </a:rPr>
              <a:t> </a:t>
            </a:r>
            <a:r>
              <a:rPr lang="en-US" b="1" i="1" dirty="0">
                <a:latin typeface="Century Gothic" panose="020B0502020202020204" pitchFamily="34" charset="0"/>
              </a:rPr>
              <a:t>ROADMAP</a:t>
            </a:r>
            <a:r>
              <a:rPr lang="en-US" b="1" dirty="0">
                <a:latin typeface="Century Gothic" panose="020B0502020202020204" pitchFamily="34" charset="0"/>
              </a:rPr>
              <a:t> PUSBINDIKLATREN 2021-2025</a:t>
            </a:r>
            <a:endParaRPr lang="en-ID" b="1" dirty="0">
              <a:latin typeface="Century Gothic" panose="020B0502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D68CEEA-6FF1-4172-9963-7216300325D0}"/>
              </a:ext>
            </a:extLst>
          </p:cNvPr>
          <p:cNvSpPr/>
          <p:nvPr/>
        </p:nvSpPr>
        <p:spPr>
          <a:xfrm>
            <a:off x="3059729" y="1396426"/>
            <a:ext cx="1807465" cy="584775"/>
          </a:xfrm>
          <a:prstGeom prst="rect">
            <a:avLst/>
          </a:prstGeom>
          <a:solidFill>
            <a:srgbClr val="FFCC99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1.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Kinerja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tidak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berubah</a:t>
            </a:r>
            <a:endParaRPr lang="en-US" sz="800" b="1" dirty="0">
              <a:solidFill>
                <a:prstClr val="black"/>
              </a:solidFill>
              <a:latin typeface="Arial Narrow" pitchFamily="34" charset="0"/>
            </a:endParaRPr>
          </a:p>
          <a:p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2.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Tidak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mampu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menghadapi</a:t>
            </a:r>
            <a:endParaRPr lang="en-US" sz="800" b="1" dirty="0">
              <a:solidFill>
                <a:prstClr val="black"/>
              </a:solidFill>
              <a:latin typeface="Arial Narrow" pitchFamily="34" charset="0"/>
            </a:endParaRPr>
          </a:p>
          <a:p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  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dinamika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perubahan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lingkungan</a:t>
            </a:r>
            <a:endParaRPr lang="en-US" sz="800" b="1" dirty="0">
              <a:solidFill>
                <a:prstClr val="black"/>
              </a:solidFill>
              <a:latin typeface="Arial Narrow" pitchFamily="34" charset="0"/>
            </a:endParaRPr>
          </a:p>
          <a:p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     </a:t>
            </a:r>
            <a:r>
              <a:rPr lang="en-US" sz="800" b="1" dirty="0" err="1">
                <a:solidFill>
                  <a:prstClr val="black"/>
                </a:solidFill>
                <a:latin typeface="Arial Narrow" pitchFamily="34" charset="0"/>
              </a:rPr>
              <a:t>strategis</a:t>
            </a:r>
            <a:r>
              <a:rPr lang="en-US" sz="800" b="1" dirty="0">
                <a:solidFill>
                  <a:prstClr val="black"/>
                </a:solidFill>
                <a:latin typeface="Arial Narrow" pitchFamily="34" charset="0"/>
              </a:rPr>
              <a:t>,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EA57CD18-97A5-427A-AE59-88F05BA26BA9}"/>
              </a:ext>
            </a:extLst>
          </p:cNvPr>
          <p:cNvSpPr/>
          <p:nvPr/>
        </p:nvSpPr>
        <p:spPr>
          <a:xfrm rot="10800000">
            <a:off x="3857094" y="1957366"/>
            <a:ext cx="304800" cy="276269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935D1B-BC2D-4D11-A17A-7F671709B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452" y="2012284"/>
            <a:ext cx="9015097" cy="4693316"/>
          </a:xfrm>
          <a:prstGeom prst="rect">
            <a:avLst/>
          </a:prstGeom>
        </p:spPr>
      </p:pic>
      <p:sp>
        <p:nvSpPr>
          <p:cNvPr id="19" name="Arrow: Down 18">
            <a:extLst>
              <a:ext uri="{FF2B5EF4-FFF2-40B4-BE49-F238E27FC236}">
                <a16:creationId xmlns:a16="http://schemas.microsoft.com/office/drawing/2014/main" id="{1AF0C369-CA53-4A3C-881A-615A28E142BA}"/>
              </a:ext>
            </a:extLst>
          </p:cNvPr>
          <p:cNvSpPr/>
          <p:nvPr/>
        </p:nvSpPr>
        <p:spPr>
          <a:xfrm>
            <a:off x="6500547" y="1821359"/>
            <a:ext cx="304800" cy="276269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68BB91C-9EF9-49FF-A6EE-6D697A4D3C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30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71E19B-9111-4537-B919-5773643780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5EFCB09A-9FA9-425E-8849-92F8627B8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i="1" dirty="0"/>
              <a:t>Outline</a:t>
            </a:r>
            <a:endParaRPr lang="en-US" i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3E2C20-F9B9-42DE-8A2C-F2722441B786}"/>
              </a:ext>
            </a:extLst>
          </p:cNvPr>
          <p:cNvSpPr/>
          <p:nvPr/>
        </p:nvSpPr>
        <p:spPr>
          <a:xfrm>
            <a:off x="4842044" y="2290551"/>
            <a:ext cx="530941" cy="5309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/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A10FCD5-08ED-48C4-9C9F-E15F69067DFC}"/>
              </a:ext>
            </a:extLst>
          </p:cNvPr>
          <p:cNvSpPr/>
          <p:nvPr/>
        </p:nvSpPr>
        <p:spPr>
          <a:xfrm>
            <a:off x="4842044" y="3009597"/>
            <a:ext cx="530941" cy="5309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/>
              <a:t>2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E41B4CE1-ABD7-4BB5-A115-60AFAD1BA103}"/>
              </a:ext>
            </a:extLst>
          </p:cNvPr>
          <p:cNvSpPr txBox="1">
            <a:spLocks/>
          </p:cNvSpPr>
          <p:nvPr/>
        </p:nvSpPr>
        <p:spPr>
          <a:xfrm>
            <a:off x="5689823" y="2354224"/>
            <a:ext cx="5791694" cy="260123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2400" b="1" dirty="0"/>
              <a:t>Overview </a:t>
            </a:r>
            <a:r>
              <a:rPr lang="en-US" sz="2400" b="1" dirty="0" err="1"/>
              <a:t>Pusbindiklatren</a:t>
            </a:r>
            <a:endParaRPr lang="id-ID" sz="2400" b="1" dirty="0"/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2400" b="1" dirty="0" err="1"/>
              <a:t>Capaian</a:t>
            </a:r>
            <a:r>
              <a:rPr lang="en-US" sz="2400" b="1" dirty="0"/>
              <a:t> Kinerja </a:t>
            </a:r>
            <a:r>
              <a:rPr lang="en-US" sz="2400" b="1" dirty="0" err="1"/>
              <a:t>Pusbindiklatren</a:t>
            </a:r>
            <a:endParaRPr lang="en-US" sz="2400" b="1" dirty="0"/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2400" b="1" dirty="0" err="1"/>
              <a:t>Rencana</a:t>
            </a:r>
            <a:r>
              <a:rPr lang="en-US" sz="2400" b="1" dirty="0"/>
              <a:t> </a:t>
            </a:r>
            <a:r>
              <a:rPr lang="en-US" sz="2400" b="1" dirty="0" err="1"/>
              <a:t>Pengembangan</a:t>
            </a:r>
            <a:endParaRPr lang="en-US" sz="2400" b="1" dirty="0"/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2400" b="1" dirty="0" err="1"/>
              <a:t>Penutup</a:t>
            </a:r>
            <a:endParaRPr lang="id-ID" sz="24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020559-E341-3D43-9031-39B93EB7AB05}"/>
              </a:ext>
            </a:extLst>
          </p:cNvPr>
          <p:cNvSpPr/>
          <p:nvPr/>
        </p:nvSpPr>
        <p:spPr>
          <a:xfrm>
            <a:off x="4842044" y="3720517"/>
            <a:ext cx="530941" cy="5309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/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C21A220-72CB-4246-A9A4-532941FC77B0}"/>
              </a:ext>
            </a:extLst>
          </p:cNvPr>
          <p:cNvSpPr/>
          <p:nvPr/>
        </p:nvSpPr>
        <p:spPr>
          <a:xfrm>
            <a:off x="4842044" y="4464848"/>
            <a:ext cx="530941" cy="5309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8242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5" name="Shape 2325"/>
          <p:cNvSpPr/>
          <p:nvPr/>
        </p:nvSpPr>
        <p:spPr>
          <a:xfrm>
            <a:off x="11043302" y="6256030"/>
            <a:ext cx="129844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defRPr sz="2400" b="1" cap="none">
                <a:solidFill>
                  <a:srgbClr val="FFFFFF"/>
                </a:solidFill>
              </a:defRPr>
            </a:lvl1pPr>
          </a:lstStyle>
          <a:p>
            <a:r>
              <a:rPr sz="1200"/>
              <a:t>2</a:t>
            </a:r>
          </a:p>
        </p:txBody>
      </p:sp>
      <p:sp>
        <p:nvSpPr>
          <p:cNvPr id="2330" name="Shape 2330"/>
          <p:cNvSpPr/>
          <p:nvPr/>
        </p:nvSpPr>
        <p:spPr>
          <a:xfrm flipH="1">
            <a:off x="781779" y="2178274"/>
            <a:ext cx="4996598" cy="1122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75" y="16721"/>
                </a:moveTo>
                <a:lnTo>
                  <a:pt x="8319" y="0"/>
                </a:lnTo>
                <a:lnTo>
                  <a:pt x="0" y="0"/>
                </a:lnTo>
                <a:lnTo>
                  <a:pt x="0" y="13239"/>
                </a:lnTo>
                <a:lnTo>
                  <a:pt x="8319" y="13239"/>
                </a:lnTo>
                <a:lnTo>
                  <a:pt x="15216" y="21529"/>
                </a:lnTo>
                <a:lnTo>
                  <a:pt x="15216" y="21600"/>
                </a:lnTo>
                <a:lnTo>
                  <a:pt x="21600" y="21600"/>
                </a:lnTo>
                <a:lnTo>
                  <a:pt x="21600" y="16721"/>
                </a:lnTo>
                <a:lnTo>
                  <a:pt x="15275" y="16721"/>
                </a:lnTo>
                <a:close/>
              </a:path>
            </a:pathLst>
          </a:custGeom>
          <a:solidFill>
            <a:srgbClr val="8BAA4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31" name="Shape 2331"/>
          <p:cNvSpPr/>
          <p:nvPr/>
        </p:nvSpPr>
        <p:spPr>
          <a:xfrm flipH="1">
            <a:off x="781779" y="2862204"/>
            <a:ext cx="5497721" cy="687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019" y="13640"/>
                </a:moveTo>
                <a:lnTo>
                  <a:pt x="9881" y="0"/>
                </a:lnTo>
                <a:lnTo>
                  <a:pt x="0" y="0"/>
                </a:lnTo>
                <a:lnTo>
                  <a:pt x="0" y="21600"/>
                </a:lnTo>
                <a:lnTo>
                  <a:pt x="9881" y="21600"/>
                </a:lnTo>
                <a:lnTo>
                  <a:pt x="15967" y="21600"/>
                </a:lnTo>
                <a:lnTo>
                  <a:pt x="16019" y="21600"/>
                </a:lnTo>
                <a:lnTo>
                  <a:pt x="21600" y="21600"/>
                </a:lnTo>
                <a:lnTo>
                  <a:pt x="21600" y="13640"/>
                </a:lnTo>
                <a:lnTo>
                  <a:pt x="16019" y="13640"/>
                </a:lnTo>
                <a:close/>
              </a:path>
            </a:pathLst>
          </a:custGeom>
          <a:solidFill>
            <a:srgbClr val="F49C0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32" name="Shape 2332"/>
          <p:cNvSpPr/>
          <p:nvPr/>
        </p:nvSpPr>
        <p:spPr>
          <a:xfrm flipH="1">
            <a:off x="783474" y="3544250"/>
            <a:ext cx="5496025" cy="687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28" y="0"/>
                </a:moveTo>
                <a:lnTo>
                  <a:pt x="16581" y="0"/>
                </a:lnTo>
                <a:lnTo>
                  <a:pt x="11129" y="0"/>
                </a:lnTo>
                <a:lnTo>
                  <a:pt x="0" y="0"/>
                </a:lnTo>
                <a:lnTo>
                  <a:pt x="0" y="21600"/>
                </a:lnTo>
                <a:lnTo>
                  <a:pt x="11129" y="21600"/>
                </a:lnTo>
                <a:lnTo>
                  <a:pt x="16628" y="7963"/>
                </a:lnTo>
                <a:lnTo>
                  <a:pt x="21600" y="7963"/>
                </a:lnTo>
                <a:lnTo>
                  <a:pt x="21600" y="0"/>
                </a:lnTo>
                <a:lnTo>
                  <a:pt x="16628" y="0"/>
                </a:lnTo>
                <a:close/>
              </a:path>
            </a:pathLst>
          </a:custGeom>
          <a:solidFill>
            <a:srgbClr val="DC413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33" name="Shape 2333"/>
          <p:cNvSpPr/>
          <p:nvPr/>
        </p:nvSpPr>
        <p:spPr>
          <a:xfrm flipH="1">
            <a:off x="781778" y="3792406"/>
            <a:ext cx="4996597" cy="1122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6" y="0"/>
                </a:moveTo>
                <a:lnTo>
                  <a:pt x="15216" y="71"/>
                </a:lnTo>
                <a:lnTo>
                  <a:pt x="8319" y="8359"/>
                </a:lnTo>
                <a:lnTo>
                  <a:pt x="0" y="8359"/>
                </a:lnTo>
                <a:lnTo>
                  <a:pt x="0" y="21600"/>
                </a:lnTo>
                <a:lnTo>
                  <a:pt x="8319" y="21600"/>
                </a:lnTo>
                <a:lnTo>
                  <a:pt x="15275" y="4879"/>
                </a:lnTo>
                <a:lnTo>
                  <a:pt x="21600" y="4879"/>
                </a:lnTo>
                <a:lnTo>
                  <a:pt x="21600" y="0"/>
                </a:lnTo>
                <a:lnTo>
                  <a:pt x="15216" y="0"/>
                </a:lnTo>
                <a:close/>
              </a:path>
            </a:pathLst>
          </a:cu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36" name="Shape 2336"/>
          <p:cNvSpPr/>
          <p:nvPr/>
        </p:nvSpPr>
        <p:spPr>
          <a:xfrm>
            <a:off x="5545166" y="2180089"/>
            <a:ext cx="681752" cy="6817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>
            <a:solidFill>
              <a:srgbClr val="A6AAA9"/>
            </a:solidFill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2337" name="Shape 2337"/>
          <p:cNvSpPr/>
          <p:nvPr/>
        </p:nvSpPr>
        <p:spPr>
          <a:xfrm>
            <a:off x="6079358" y="2867897"/>
            <a:ext cx="681752" cy="6817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>
            <a:solidFill>
              <a:srgbClr val="A6AAA9"/>
            </a:solidFill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2338" name="Shape 2338"/>
          <p:cNvSpPr/>
          <p:nvPr/>
        </p:nvSpPr>
        <p:spPr>
          <a:xfrm>
            <a:off x="6026512" y="3531905"/>
            <a:ext cx="681752" cy="6817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>
            <a:solidFill>
              <a:srgbClr val="A6AAA9"/>
            </a:solidFill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2339" name="Shape 2339"/>
          <p:cNvSpPr/>
          <p:nvPr/>
        </p:nvSpPr>
        <p:spPr>
          <a:xfrm>
            <a:off x="5624000" y="4231749"/>
            <a:ext cx="681752" cy="6817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>
            <a:solidFill>
              <a:srgbClr val="A6AAA9"/>
            </a:solidFill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2344" name="Shape 2344"/>
          <p:cNvSpPr/>
          <p:nvPr/>
        </p:nvSpPr>
        <p:spPr>
          <a:xfrm>
            <a:off x="4522054" y="1597906"/>
            <a:ext cx="384847" cy="439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/>
              <a:t>01</a:t>
            </a:r>
          </a:p>
        </p:txBody>
      </p:sp>
      <p:sp>
        <p:nvSpPr>
          <p:cNvPr id="2345" name="Shape 2345"/>
          <p:cNvSpPr/>
          <p:nvPr/>
        </p:nvSpPr>
        <p:spPr>
          <a:xfrm>
            <a:off x="4522054" y="2281476"/>
            <a:ext cx="384847" cy="439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/>
              <a:t>02</a:t>
            </a:r>
          </a:p>
        </p:txBody>
      </p:sp>
      <p:sp>
        <p:nvSpPr>
          <p:cNvPr id="2346" name="Shape 2346"/>
          <p:cNvSpPr/>
          <p:nvPr/>
        </p:nvSpPr>
        <p:spPr>
          <a:xfrm>
            <a:off x="4522054" y="2956957"/>
            <a:ext cx="384847" cy="439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/>
              <a:t>03</a:t>
            </a:r>
          </a:p>
        </p:txBody>
      </p:sp>
      <p:sp>
        <p:nvSpPr>
          <p:cNvPr id="2347" name="Shape 2347"/>
          <p:cNvSpPr/>
          <p:nvPr/>
        </p:nvSpPr>
        <p:spPr>
          <a:xfrm>
            <a:off x="4522054" y="3631774"/>
            <a:ext cx="384847" cy="439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/>
              <a:t>04</a:t>
            </a:r>
          </a:p>
        </p:txBody>
      </p:sp>
      <p:sp>
        <p:nvSpPr>
          <p:cNvPr id="2348" name="Shape 2348"/>
          <p:cNvSpPr/>
          <p:nvPr/>
        </p:nvSpPr>
        <p:spPr>
          <a:xfrm>
            <a:off x="4522054" y="4344782"/>
            <a:ext cx="384847" cy="439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/>
              <a:t>05</a:t>
            </a:r>
          </a:p>
        </p:txBody>
      </p:sp>
      <p:sp>
        <p:nvSpPr>
          <p:cNvPr id="2349" name="Shape 2349"/>
          <p:cNvSpPr/>
          <p:nvPr/>
        </p:nvSpPr>
        <p:spPr>
          <a:xfrm>
            <a:off x="4522054" y="5019964"/>
            <a:ext cx="384847" cy="439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 algn="ctr">
              <a:lnSpc>
                <a:spcPct val="8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sz="2000" b="1" dirty="0"/>
              <a:t>06</a:t>
            </a:r>
          </a:p>
        </p:txBody>
      </p:sp>
      <p:sp>
        <p:nvSpPr>
          <p:cNvPr id="2351" name="Shape 2351"/>
          <p:cNvSpPr/>
          <p:nvPr/>
        </p:nvSpPr>
        <p:spPr>
          <a:xfrm>
            <a:off x="5710983" y="2353515"/>
            <a:ext cx="350118" cy="350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497"/>
                </a:moveTo>
                <a:cubicBezTo>
                  <a:pt x="8207" y="15497"/>
                  <a:pt x="6104" y="13394"/>
                  <a:pt x="6104" y="10801"/>
                </a:cubicBezTo>
                <a:cubicBezTo>
                  <a:pt x="6104" y="8206"/>
                  <a:pt x="8207" y="6103"/>
                  <a:pt x="10800" y="6103"/>
                </a:cubicBezTo>
                <a:cubicBezTo>
                  <a:pt x="13395" y="6103"/>
                  <a:pt x="15497" y="8206"/>
                  <a:pt x="15497" y="10801"/>
                </a:cubicBezTo>
                <a:cubicBezTo>
                  <a:pt x="15497" y="13394"/>
                  <a:pt x="13395" y="15497"/>
                  <a:pt x="10800" y="15497"/>
                </a:cubicBezTo>
                <a:close/>
                <a:moveTo>
                  <a:pt x="19522" y="10801"/>
                </a:moveTo>
                <a:cubicBezTo>
                  <a:pt x="19522" y="9454"/>
                  <a:pt x="20352" y="8390"/>
                  <a:pt x="21600" y="7659"/>
                </a:cubicBezTo>
                <a:cubicBezTo>
                  <a:pt x="21376" y="6908"/>
                  <a:pt x="21077" y="6187"/>
                  <a:pt x="20711" y="5509"/>
                </a:cubicBezTo>
                <a:cubicBezTo>
                  <a:pt x="19310" y="5876"/>
                  <a:pt x="18177" y="5328"/>
                  <a:pt x="17225" y="4375"/>
                </a:cubicBezTo>
                <a:cubicBezTo>
                  <a:pt x="16273" y="3423"/>
                  <a:pt x="15982" y="2288"/>
                  <a:pt x="16347" y="889"/>
                </a:cubicBezTo>
                <a:cubicBezTo>
                  <a:pt x="15671" y="522"/>
                  <a:pt x="14951" y="224"/>
                  <a:pt x="14198" y="0"/>
                </a:cubicBezTo>
                <a:cubicBezTo>
                  <a:pt x="13467" y="1248"/>
                  <a:pt x="12147" y="2078"/>
                  <a:pt x="10800" y="2078"/>
                </a:cubicBezTo>
                <a:cubicBezTo>
                  <a:pt x="9453" y="2078"/>
                  <a:pt x="8134" y="1248"/>
                  <a:pt x="7403" y="0"/>
                </a:cubicBezTo>
                <a:cubicBezTo>
                  <a:pt x="6651" y="224"/>
                  <a:pt x="5931" y="522"/>
                  <a:pt x="5253" y="889"/>
                </a:cubicBezTo>
                <a:cubicBezTo>
                  <a:pt x="5620" y="2288"/>
                  <a:pt x="5329" y="3422"/>
                  <a:pt x="4375" y="4375"/>
                </a:cubicBezTo>
                <a:cubicBezTo>
                  <a:pt x="3423" y="5328"/>
                  <a:pt x="2290" y="5876"/>
                  <a:pt x="890" y="5510"/>
                </a:cubicBezTo>
                <a:cubicBezTo>
                  <a:pt x="523" y="6187"/>
                  <a:pt x="224" y="6908"/>
                  <a:pt x="0" y="7659"/>
                </a:cubicBezTo>
                <a:cubicBezTo>
                  <a:pt x="1249" y="8390"/>
                  <a:pt x="2078" y="9454"/>
                  <a:pt x="2078" y="10801"/>
                </a:cubicBezTo>
                <a:cubicBezTo>
                  <a:pt x="2078" y="12146"/>
                  <a:pt x="1249" y="13467"/>
                  <a:pt x="0" y="14198"/>
                </a:cubicBezTo>
                <a:cubicBezTo>
                  <a:pt x="224" y="14950"/>
                  <a:pt x="523" y="15670"/>
                  <a:pt x="890" y="16348"/>
                </a:cubicBezTo>
                <a:cubicBezTo>
                  <a:pt x="2290" y="15981"/>
                  <a:pt x="3423" y="16272"/>
                  <a:pt x="4375" y="17226"/>
                </a:cubicBezTo>
                <a:cubicBezTo>
                  <a:pt x="5327" y="18178"/>
                  <a:pt x="5620" y="19312"/>
                  <a:pt x="5253" y="20711"/>
                </a:cubicBezTo>
                <a:cubicBezTo>
                  <a:pt x="5931" y="21078"/>
                  <a:pt x="6651" y="21377"/>
                  <a:pt x="7403" y="21600"/>
                </a:cubicBezTo>
                <a:cubicBezTo>
                  <a:pt x="8134" y="20352"/>
                  <a:pt x="9453" y="19524"/>
                  <a:pt x="10800" y="19524"/>
                </a:cubicBezTo>
                <a:cubicBezTo>
                  <a:pt x="12147" y="19524"/>
                  <a:pt x="13467" y="20352"/>
                  <a:pt x="14198" y="21600"/>
                </a:cubicBezTo>
                <a:cubicBezTo>
                  <a:pt x="14951" y="21376"/>
                  <a:pt x="15671" y="21078"/>
                  <a:pt x="16349" y="20711"/>
                </a:cubicBezTo>
                <a:cubicBezTo>
                  <a:pt x="15982" y="19312"/>
                  <a:pt x="16273" y="18178"/>
                  <a:pt x="17225" y="17226"/>
                </a:cubicBezTo>
                <a:cubicBezTo>
                  <a:pt x="18177" y="16272"/>
                  <a:pt x="19310" y="15724"/>
                  <a:pt x="20711" y="16091"/>
                </a:cubicBezTo>
                <a:cubicBezTo>
                  <a:pt x="21077" y="15413"/>
                  <a:pt x="21376" y="14693"/>
                  <a:pt x="21600" y="13941"/>
                </a:cubicBezTo>
                <a:cubicBezTo>
                  <a:pt x="20352" y="13210"/>
                  <a:pt x="19522" y="12146"/>
                  <a:pt x="19522" y="10801"/>
                </a:cubicBezTo>
                <a:close/>
              </a:path>
            </a:pathLst>
          </a:custGeom>
          <a:solidFill>
            <a:srgbClr val="8BAA4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52" name="Shape 2352"/>
          <p:cNvSpPr/>
          <p:nvPr/>
        </p:nvSpPr>
        <p:spPr>
          <a:xfrm>
            <a:off x="6241946" y="3033727"/>
            <a:ext cx="356576" cy="350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</a:path>
            </a:pathLst>
          </a:custGeom>
          <a:solidFill>
            <a:srgbClr val="F49C03"/>
          </a:solidFill>
          <a:ln w="12700">
            <a:miter lim="400000"/>
          </a:ln>
        </p:spPr>
        <p:txBody>
          <a:bodyPr lIns="0" tIns="0" rIns="0" bIns="0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53" name="Shape 2353"/>
          <p:cNvSpPr/>
          <p:nvPr/>
        </p:nvSpPr>
        <p:spPr>
          <a:xfrm>
            <a:off x="5851463" y="4392677"/>
            <a:ext cx="226177" cy="411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DC4133"/>
          </a:solidFill>
          <a:ln w="12700">
            <a:miter lim="400000"/>
          </a:ln>
        </p:spPr>
        <p:txBody>
          <a:bodyPr lIns="0" tIns="0" rIns="0" bIns="0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55" name="Shape 2355"/>
          <p:cNvSpPr/>
          <p:nvPr/>
        </p:nvSpPr>
        <p:spPr>
          <a:xfrm>
            <a:off x="6247143" y="3699139"/>
            <a:ext cx="359724" cy="3381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78" y="21600"/>
                </a:moveTo>
                <a:lnTo>
                  <a:pt x="7938" y="21600"/>
                </a:lnTo>
                <a:lnTo>
                  <a:pt x="12785" y="12409"/>
                </a:lnTo>
                <a:lnTo>
                  <a:pt x="18360" y="12409"/>
                </a:lnTo>
                <a:cubicBezTo>
                  <a:pt x="18360" y="12409"/>
                  <a:pt x="21600" y="12409"/>
                  <a:pt x="21600" y="10800"/>
                </a:cubicBezTo>
                <a:cubicBezTo>
                  <a:pt x="21600" y="9191"/>
                  <a:pt x="18360" y="9191"/>
                  <a:pt x="18360" y="9191"/>
                </a:cubicBezTo>
                <a:lnTo>
                  <a:pt x="12785" y="9191"/>
                </a:lnTo>
                <a:lnTo>
                  <a:pt x="7938" y="0"/>
                </a:lnTo>
                <a:lnTo>
                  <a:pt x="5778" y="0"/>
                </a:lnTo>
                <a:lnTo>
                  <a:pt x="8465" y="9191"/>
                </a:lnTo>
                <a:lnTo>
                  <a:pt x="4591" y="9191"/>
                </a:lnTo>
                <a:lnTo>
                  <a:pt x="2160" y="6893"/>
                </a:lnTo>
                <a:lnTo>
                  <a:pt x="0" y="6893"/>
                </a:lnTo>
                <a:lnTo>
                  <a:pt x="1728" y="10800"/>
                </a:lnTo>
                <a:lnTo>
                  <a:pt x="0" y="14707"/>
                </a:lnTo>
                <a:lnTo>
                  <a:pt x="2160" y="14707"/>
                </a:lnTo>
                <a:lnTo>
                  <a:pt x="4591" y="12409"/>
                </a:lnTo>
                <a:lnTo>
                  <a:pt x="8465" y="12409"/>
                </a:lnTo>
                <a:cubicBezTo>
                  <a:pt x="8465" y="12409"/>
                  <a:pt x="5778" y="21600"/>
                  <a:pt x="5778" y="21600"/>
                </a:cubicBezTo>
                <a:close/>
              </a:path>
            </a:pathLst>
          </a:cu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2356" name="Shape 2356"/>
          <p:cNvSpPr/>
          <p:nvPr/>
        </p:nvSpPr>
        <p:spPr>
          <a:xfrm>
            <a:off x="6305752" y="2137547"/>
            <a:ext cx="3902397" cy="30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>
              <a:lnSpc>
                <a:spcPct val="120000"/>
              </a:lnSpc>
              <a:defRPr sz="2600"/>
            </a:lvl1pPr>
          </a:lstStyle>
          <a:p>
            <a:r>
              <a:rPr lang="en-US" sz="1600" dirty="0"/>
              <a:t>Program </a:t>
            </a:r>
            <a:r>
              <a:rPr lang="en-US" sz="1600" b="1" dirty="0" err="1"/>
              <a:t>mendukung</a:t>
            </a:r>
            <a:r>
              <a:rPr lang="en-US" sz="1600" b="1" dirty="0"/>
              <a:t> </a:t>
            </a:r>
            <a:r>
              <a:rPr lang="en-US" sz="1600" b="1" dirty="0" err="1"/>
              <a:t>Prioritas</a:t>
            </a:r>
            <a:r>
              <a:rPr lang="en-US" sz="1600" b="1" dirty="0"/>
              <a:t> </a:t>
            </a:r>
            <a:r>
              <a:rPr lang="en-US" sz="1600" b="1" dirty="0" err="1"/>
              <a:t>pembangun</a:t>
            </a:r>
            <a:r>
              <a:rPr lang="en-US" sz="1600" dirty="0" err="1"/>
              <a:t>an</a:t>
            </a:r>
            <a:r>
              <a:rPr lang="en-US" sz="1600" dirty="0"/>
              <a:t>, </a:t>
            </a:r>
            <a:r>
              <a:rPr lang="en-US" sz="1600" dirty="0" err="1"/>
              <a:t>kebutuhan</a:t>
            </a:r>
            <a:r>
              <a:rPr lang="en-US" sz="1600" dirty="0"/>
              <a:t> </a:t>
            </a:r>
            <a:r>
              <a:rPr lang="en-US" sz="1600" dirty="0" err="1"/>
              <a:t>mendesak</a:t>
            </a:r>
            <a:r>
              <a:rPr lang="en-US" sz="1600" dirty="0"/>
              <a:t>, dan tema2 </a:t>
            </a:r>
            <a:r>
              <a:rPr lang="en-US" sz="1600" dirty="0" err="1"/>
              <a:t>khusus</a:t>
            </a:r>
            <a:endParaRPr sz="1600" dirty="0"/>
          </a:p>
        </p:txBody>
      </p:sp>
      <p:sp>
        <p:nvSpPr>
          <p:cNvPr id="2357" name="Shape 2357"/>
          <p:cNvSpPr/>
          <p:nvPr/>
        </p:nvSpPr>
        <p:spPr>
          <a:xfrm>
            <a:off x="6827498" y="2785423"/>
            <a:ext cx="4358842" cy="478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>
              <a:lnSpc>
                <a:spcPct val="120000"/>
              </a:lnSpc>
              <a:defRPr sz="2600"/>
            </a:lvl1pPr>
          </a:lstStyle>
          <a:p>
            <a:r>
              <a:rPr lang="en-US" sz="1600" dirty="0" err="1"/>
              <a:t>Pengembangan</a:t>
            </a:r>
            <a:r>
              <a:rPr lang="en-US" sz="1600" dirty="0"/>
              <a:t> </a:t>
            </a:r>
            <a:r>
              <a:rPr lang="en-US" sz="1600" b="1" dirty="0"/>
              <a:t>Desain Program &amp; </a:t>
            </a:r>
            <a:r>
              <a:rPr lang="en-US" sz="1600" b="1" dirty="0" err="1"/>
              <a:t>Kurikulum</a:t>
            </a:r>
            <a:r>
              <a:rPr lang="en-US" sz="1600" b="1" dirty="0"/>
              <a:t> </a:t>
            </a:r>
            <a:r>
              <a:rPr lang="en-US" sz="1600" dirty="0" err="1"/>
              <a:t>praktis</a:t>
            </a:r>
            <a:r>
              <a:rPr lang="en-US" sz="1600" dirty="0"/>
              <a:t>: </a:t>
            </a:r>
            <a:r>
              <a:rPr lang="en-US" sz="1600" dirty="0" err="1"/>
              <a:t>tematik</a:t>
            </a:r>
            <a:r>
              <a:rPr lang="en-US" sz="1600" dirty="0"/>
              <a:t>, </a:t>
            </a:r>
            <a:r>
              <a:rPr lang="en-US" sz="1600" dirty="0" err="1"/>
              <a:t>studi</a:t>
            </a:r>
            <a:r>
              <a:rPr lang="en-US" sz="1600" dirty="0"/>
              <a:t> </a:t>
            </a:r>
            <a:r>
              <a:rPr lang="en-US" sz="1600" dirty="0" err="1"/>
              <a:t>kasus</a:t>
            </a:r>
            <a:r>
              <a:rPr lang="en-US" sz="1600" dirty="0"/>
              <a:t>, </a:t>
            </a:r>
            <a:r>
              <a:rPr lang="en-US" sz="1600" dirty="0" err="1"/>
              <a:t>pembimbingan</a:t>
            </a:r>
            <a:r>
              <a:rPr lang="en-US" sz="1600" dirty="0"/>
              <a:t> </a:t>
            </a:r>
            <a:r>
              <a:rPr lang="en-US" sz="1600" dirty="0" err="1"/>
              <a:t>tesis</a:t>
            </a:r>
            <a:endParaRPr sz="1600" dirty="0"/>
          </a:p>
        </p:txBody>
      </p:sp>
      <p:sp>
        <p:nvSpPr>
          <p:cNvPr id="2359" name="Shape 2359"/>
          <p:cNvSpPr/>
          <p:nvPr/>
        </p:nvSpPr>
        <p:spPr>
          <a:xfrm>
            <a:off x="6827498" y="3556444"/>
            <a:ext cx="46364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>
              <a:lnSpc>
                <a:spcPct val="120000"/>
              </a:lnSpc>
              <a:defRPr sz="2600"/>
            </a:lvl1pPr>
          </a:lstStyle>
          <a:p>
            <a:r>
              <a:rPr lang="en-US" sz="1600" dirty="0"/>
              <a:t>P</a:t>
            </a:r>
            <a:r>
              <a:rPr lang="id-ID" sz="1600" dirty="0" err="1"/>
              <a:t>rogram</a:t>
            </a:r>
            <a:r>
              <a:rPr lang="id-ID" sz="1600" dirty="0"/>
              <a:t> pendidikan </a:t>
            </a:r>
            <a:r>
              <a:rPr lang="id-ID" sz="1600" b="1" dirty="0"/>
              <a:t>Afirmasi</a:t>
            </a:r>
            <a:r>
              <a:rPr lang="id-ID" sz="1600" dirty="0"/>
              <a:t>: HCDP, bimbingan TOEFL &amp; TPA, kurikulum khusus, &amp; </a:t>
            </a:r>
            <a:r>
              <a:rPr lang="id-ID" sz="1600" dirty="0" err="1"/>
              <a:t>Monev</a:t>
            </a:r>
            <a:r>
              <a:rPr lang="id-ID" sz="1600" dirty="0"/>
              <a:t> </a:t>
            </a:r>
            <a:endParaRPr sz="1600" dirty="0"/>
          </a:p>
        </p:txBody>
      </p:sp>
      <p:sp>
        <p:nvSpPr>
          <p:cNvPr id="2360" name="Shape 2360"/>
          <p:cNvSpPr/>
          <p:nvPr/>
        </p:nvSpPr>
        <p:spPr>
          <a:xfrm>
            <a:off x="6378840" y="4279999"/>
            <a:ext cx="5145753" cy="324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>
              <a:lnSpc>
                <a:spcPct val="120000"/>
              </a:lnSpc>
              <a:defRPr sz="2600"/>
            </a:lvl1pPr>
          </a:lstStyle>
          <a:p>
            <a:r>
              <a:rPr lang="en-US" sz="1600" b="1" dirty="0" err="1"/>
              <a:t>Alternatif</a:t>
            </a:r>
            <a:r>
              <a:rPr lang="en-US" sz="1600" b="1" dirty="0"/>
              <a:t> </a:t>
            </a:r>
            <a:r>
              <a:rPr lang="en-US" sz="1600" b="1" dirty="0" err="1"/>
              <a:t>Pembiayaan</a:t>
            </a:r>
            <a:r>
              <a:rPr lang="en-US" sz="1600" dirty="0"/>
              <a:t>: </a:t>
            </a:r>
            <a:r>
              <a:rPr lang="en-US" sz="1600" dirty="0" err="1"/>
              <a:t>Hibah</a:t>
            </a:r>
            <a:r>
              <a:rPr lang="en-US" sz="1600" dirty="0"/>
              <a:t>/</a:t>
            </a:r>
            <a:r>
              <a:rPr lang="en-US" sz="1600" dirty="0" err="1"/>
              <a:t>kerja</a:t>
            </a:r>
            <a:r>
              <a:rPr lang="en-US" sz="1600" dirty="0"/>
              <a:t> </a:t>
            </a:r>
            <a:r>
              <a:rPr lang="en-US" sz="1600" dirty="0" err="1"/>
              <a:t>sama</a:t>
            </a:r>
            <a:r>
              <a:rPr lang="en-US" sz="1600" dirty="0"/>
              <a:t>, Cost sharing K/L/</a:t>
            </a:r>
            <a:r>
              <a:rPr lang="en-US" sz="1600" dirty="0" err="1"/>
              <a:t>Pemda</a:t>
            </a:r>
            <a:r>
              <a:rPr lang="en-US" sz="1600" dirty="0"/>
              <a:t>, BLU </a:t>
            </a:r>
            <a:endParaRPr sz="1600" i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B43495-3016-4055-A4BD-0E54C33D4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778" y="688529"/>
            <a:ext cx="11310257" cy="679904"/>
          </a:xfrm>
        </p:spPr>
        <p:txBody>
          <a:bodyPr/>
          <a:lstStyle/>
          <a:p>
            <a:r>
              <a:rPr lang="id-ID" dirty="0"/>
              <a:t>Rencana Kebijakan Program Pendidikan Gelar</a:t>
            </a:r>
            <a:endParaRPr lang="en-US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B54CF6B4-31EF-480A-B5B9-BA093CB063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478" y="2080207"/>
            <a:ext cx="2935104" cy="2935104"/>
          </a:xfrm>
          <a:custGeom>
            <a:avLst/>
            <a:gdLst>
              <a:gd name="connsiteX0" fmla="*/ 1467552 w 2935104"/>
              <a:gd name="connsiteY0" fmla="*/ 0 h 2935104"/>
              <a:gd name="connsiteX1" fmla="*/ 2935104 w 2935104"/>
              <a:gd name="connsiteY1" fmla="*/ 1467552 h 2935104"/>
              <a:gd name="connsiteX2" fmla="*/ 1467552 w 2935104"/>
              <a:gd name="connsiteY2" fmla="*/ 2935104 h 2935104"/>
              <a:gd name="connsiteX3" fmla="*/ 0 w 2935104"/>
              <a:gd name="connsiteY3" fmla="*/ 1467552 h 2935104"/>
              <a:gd name="connsiteX4" fmla="*/ 1467552 w 2935104"/>
              <a:gd name="connsiteY4" fmla="*/ 0 h 293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5104" h="2935104">
                <a:moveTo>
                  <a:pt x="1467552" y="0"/>
                </a:moveTo>
                <a:cubicBezTo>
                  <a:pt x="2278059" y="0"/>
                  <a:pt x="2935104" y="657045"/>
                  <a:pt x="2935104" y="1467552"/>
                </a:cubicBezTo>
                <a:cubicBezTo>
                  <a:pt x="2935104" y="2278059"/>
                  <a:pt x="2278059" y="2935104"/>
                  <a:pt x="1467552" y="2935104"/>
                </a:cubicBezTo>
                <a:cubicBezTo>
                  <a:pt x="657045" y="2935104"/>
                  <a:pt x="0" y="2278059"/>
                  <a:pt x="0" y="1467552"/>
                </a:cubicBezTo>
                <a:cubicBezTo>
                  <a:pt x="0" y="657045"/>
                  <a:pt x="657045" y="0"/>
                  <a:pt x="1467552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BEA68A-0F43-4F7B-BF94-ADA847D3AD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46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9FF1-7065-4292-A11D-1730A4985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Pelatihan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1E0E95-14C3-40BD-BB52-7D3EEF458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21</a:t>
            </a:fld>
            <a:endParaRPr lang="en-US" sz="1000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9A07251-1333-40A0-BBE6-AA864CB098AA}"/>
              </a:ext>
            </a:extLst>
          </p:cNvPr>
          <p:cNvSpPr/>
          <p:nvPr/>
        </p:nvSpPr>
        <p:spPr>
          <a:xfrm>
            <a:off x="-362100" y="4448256"/>
            <a:ext cx="4232863" cy="978123"/>
          </a:xfrm>
          <a:custGeom>
            <a:avLst/>
            <a:gdLst>
              <a:gd name="connsiteX0" fmla="*/ 0 w 3848057"/>
              <a:gd name="connsiteY0" fmla="*/ 0 h 889203"/>
              <a:gd name="connsiteX1" fmla="*/ 469944 w 3848057"/>
              <a:gd name="connsiteY1" fmla="*/ 0 h 889203"/>
              <a:gd name="connsiteX2" fmla="*/ 1143043 w 3848057"/>
              <a:gd name="connsiteY2" fmla="*/ 0 h 889203"/>
              <a:gd name="connsiteX3" fmla="*/ 2954513 w 3848057"/>
              <a:gd name="connsiteY3" fmla="*/ 0 h 889203"/>
              <a:gd name="connsiteX4" fmla="*/ 3843674 w 3848057"/>
              <a:gd name="connsiteY4" fmla="*/ 802392 h 889203"/>
              <a:gd name="connsiteX5" fmla="*/ 3848057 w 3848057"/>
              <a:gd name="connsiteY5" fmla="*/ 889203 h 889203"/>
              <a:gd name="connsiteX6" fmla="*/ 3663677 w 3848057"/>
              <a:gd name="connsiteY6" fmla="*/ 889203 h 889203"/>
              <a:gd name="connsiteX7" fmla="*/ 3649721 w 3848057"/>
              <a:gd name="connsiteY7" fmla="*/ 750761 h 889203"/>
              <a:gd name="connsiteX8" fmla="*/ 2954513 w 3848057"/>
              <a:gd name="connsiteY8" fmla="*/ 184150 h 889203"/>
              <a:gd name="connsiteX9" fmla="*/ 1143043 w 3848057"/>
              <a:gd name="connsiteY9" fmla="*/ 184150 h 889203"/>
              <a:gd name="connsiteX10" fmla="*/ 469944 w 3848057"/>
              <a:gd name="connsiteY10" fmla="*/ 184150 h 889203"/>
              <a:gd name="connsiteX11" fmla="*/ 0 w 3848057"/>
              <a:gd name="connsiteY11" fmla="*/ 184150 h 88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48057" h="889203">
                <a:moveTo>
                  <a:pt x="0" y="0"/>
                </a:moveTo>
                <a:lnTo>
                  <a:pt x="469944" y="0"/>
                </a:lnTo>
                <a:lnTo>
                  <a:pt x="1143043" y="0"/>
                </a:lnTo>
                <a:lnTo>
                  <a:pt x="2954513" y="0"/>
                </a:lnTo>
                <a:cubicBezTo>
                  <a:pt x="3417280" y="0"/>
                  <a:pt x="3797904" y="351701"/>
                  <a:pt x="3843674" y="802392"/>
                </a:cubicBezTo>
                <a:lnTo>
                  <a:pt x="3848057" y="889203"/>
                </a:lnTo>
                <a:lnTo>
                  <a:pt x="3663677" y="889203"/>
                </a:lnTo>
                <a:lnTo>
                  <a:pt x="3649721" y="750761"/>
                </a:lnTo>
                <a:cubicBezTo>
                  <a:pt x="3583551" y="427397"/>
                  <a:pt x="3297439" y="184150"/>
                  <a:pt x="2954513" y="184150"/>
                </a:cubicBezTo>
                <a:lnTo>
                  <a:pt x="1143043" y="184150"/>
                </a:lnTo>
                <a:lnTo>
                  <a:pt x="469944" y="184150"/>
                </a:lnTo>
                <a:lnTo>
                  <a:pt x="0" y="18415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1082E0D-997A-41A4-A534-CD48CA73F6A4}"/>
              </a:ext>
            </a:extLst>
          </p:cNvPr>
          <p:cNvSpPr/>
          <p:nvPr/>
        </p:nvSpPr>
        <p:spPr>
          <a:xfrm>
            <a:off x="-362100" y="2034911"/>
            <a:ext cx="4232861" cy="978123"/>
          </a:xfrm>
          <a:custGeom>
            <a:avLst/>
            <a:gdLst>
              <a:gd name="connsiteX0" fmla="*/ 3663675 w 3848055"/>
              <a:gd name="connsiteY0" fmla="*/ 0 h 889203"/>
              <a:gd name="connsiteX1" fmla="*/ 3848055 w 3848055"/>
              <a:gd name="connsiteY1" fmla="*/ 0 h 889203"/>
              <a:gd name="connsiteX2" fmla="*/ 3843672 w 3848055"/>
              <a:gd name="connsiteY2" fmla="*/ 86811 h 889203"/>
              <a:gd name="connsiteX3" fmla="*/ 2954511 w 3848055"/>
              <a:gd name="connsiteY3" fmla="*/ 889203 h 889203"/>
              <a:gd name="connsiteX4" fmla="*/ 891510 w 3848055"/>
              <a:gd name="connsiteY4" fmla="*/ 889202 h 889203"/>
              <a:gd name="connsiteX5" fmla="*/ 891510 w 3848055"/>
              <a:gd name="connsiteY5" fmla="*/ 889203 h 889203"/>
              <a:gd name="connsiteX6" fmla="*/ 0 w 3848055"/>
              <a:gd name="connsiteY6" fmla="*/ 889203 h 889203"/>
              <a:gd name="connsiteX7" fmla="*/ 0 w 3848055"/>
              <a:gd name="connsiteY7" fmla="*/ 705053 h 889203"/>
              <a:gd name="connsiteX8" fmla="*/ 469943 w 3848055"/>
              <a:gd name="connsiteY8" fmla="*/ 705053 h 889203"/>
              <a:gd name="connsiteX9" fmla="*/ 469943 w 3848055"/>
              <a:gd name="connsiteY9" fmla="*/ 705052 h 889203"/>
              <a:gd name="connsiteX10" fmla="*/ 2954511 w 3848055"/>
              <a:gd name="connsiteY10" fmla="*/ 705053 h 889203"/>
              <a:gd name="connsiteX11" fmla="*/ 3649719 w 3848055"/>
              <a:gd name="connsiteY11" fmla="*/ 138442 h 88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48055" h="889203">
                <a:moveTo>
                  <a:pt x="3663675" y="0"/>
                </a:moveTo>
                <a:lnTo>
                  <a:pt x="3848055" y="0"/>
                </a:lnTo>
                <a:lnTo>
                  <a:pt x="3843672" y="86811"/>
                </a:lnTo>
                <a:cubicBezTo>
                  <a:pt x="3797902" y="537503"/>
                  <a:pt x="3417278" y="889203"/>
                  <a:pt x="2954511" y="889203"/>
                </a:cubicBezTo>
                <a:lnTo>
                  <a:pt x="891510" y="889202"/>
                </a:lnTo>
                <a:lnTo>
                  <a:pt x="891510" y="889203"/>
                </a:lnTo>
                <a:lnTo>
                  <a:pt x="0" y="889203"/>
                </a:lnTo>
                <a:lnTo>
                  <a:pt x="0" y="705053"/>
                </a:lnTo>
                <a:lnTo>
                  <a:pt x="469943" y="705053"/>
                </a:lnTo>
                <a:lnTo>
                  <a:pt x="469943" y="705052"/>
                </a:lnTo>
                <a:lnTo>
                  <a:pt x="2954511" y="705053"/>
                </a:lnTo>
                <a:cubicBezTo>
                  <a:pt x="3297437" y="705053"/>
                  <a:pt x="3583549" y="461807"/>
                  <a:pt x="3649719" y="1384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E37428D-BB8B-4487-9780-F1497F22E8C7}"/>
              </a:ext>
            </a:extLst>
          </p:cNvPr>
          <p:cNvSpPr/>
          <p:nvPr/>
        </p:nvSpPr>
        <p:spPr>
          <a:xfrm>
            <a:off x="-421954" y="3629363"/>
            <a:ext cx="5549656" cy="202565"/>
          </a:xfrm>
          <a:custGeom>
            <a:avLst/>
            <a:gdLst>
              <a:gd name="connsiteX0" fmla="*/ 0 w 5292704"/>
              <a:gd name="connsiteY0" fmla="*/ 0 h 184150"/>
              <a:gd name="connsiteX1" fmla="*/ 1133542 w 5292704"/>
              <a:gd name="connsiteY1" fmla="*/ 0 h 184150"/>
              <a:gd name="connsiteX2" fmla="*/ 1324042 w 5292704"/>
              <a:gd name="connsiteY2" fmla="*/ 0 h 184150"/>
              <a:gd name="connsiteX3" fmla="*/ 5292704 w 5292704"/>
              <a:gd name="connsiteY3" fmla="*/ 0 h 184150"/>
              <a:gd name="connsiteX4" fmla="*/ 5292704 w 5292704"/>
              <a:gd name="connsiteY4" fmla="*/ 184150 h 184150"/>
              <a:gd name="connsiteX5" fmla="*/ 1324042 w 5292704"/>
              <a:gd name="connsiteY5" fmla="*/ 184150 h 184150"/>
              <a:gd name="connsiteX6" fmla="*/ 1133542 w 5292704"/>
              <a:gd name="connsiteY6" fmla="*/ 184150 h 184150"/>
              <a:gd name="connsiteX7" fmla="*/ 0 w 5292704"/>
              <a:gd name="connsiteY7" fmla="*/ 184150 h 1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92704" h="184150">
                <a:moveTo>
                  <a:pt x="0" y="0"/>
                </a:moveTo>
                <a:lnTo>
                  <a:pt x="1133542" y="0"/>
                </a:lnTo>
                <a:lnTo>
                  <a:pt x="1324042" y="0"/>
                </a:lnTo>
                <a:lnTo>
                  <a:pt x="5292704" y="0"/>
                </a:lnTo>
                <a:lnTo>
                  <a:pt x="5292704" y="184150"/>
                </a:lnTo>
                <a:lnTo>
                  <a:pt x="1324042" y="184150"/>
                </a:lnTo>
                <a:lnTo>
                  <a:pt x="1133542" y="184150"/>
                </a:lnTo>
                <a:lnTo>
                  <a:pt x="0" y="18415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4D57699-93AE-4102-BCD6-5C070C989509}"/>
              </a:ext>
            </a:extLst>
          </p:cNvPr>
          <p:cNvSpPr/>
          <p:nvPr/>
        </p:nvSpPr>
        <p:spPr>
          <a:xfrm>
            <a:off x="-388604" y="4047862"/>
            <a:ext cx="4815967" cy="445409"/>
          </a:xfrm>
          <a:custGeom>
            <a:avLst/>
            <a:gdLst>
              <a:gd name="connsiteX0" fmla="*/ 0 w 4378152"/>
              <a:gd name="connsiteY0" fmla="*/ 0 h 404917"/>
              <a:gd name="connsiteX1" fmla="*/ 1149414 w 4378152"/>
              <a:gd name="connsiteY1" fmla="*/ 0 h 404917"/>
              <a:gd name="connsiteX2" fmla="*/ 1549464 w 4378152"/>
              <a:gd name="connsiteY2" fmla="*/ 0 h 404917"/>
              <a:gd name="connsiteX3" fmla="*/ 3633983 w 4378152"/>
              <a:gd name="connsiteY3" fmla="*/ 0 h 404917"/>
              <a:gd name="connsiteX4" fmla="*/ 4343713 w 4378152"/>
              <a:gd name="connsiteY4" fmla="*/ 350453 h 404917"/>
              <a:gd name="connsiteX5" fmla="*/ 4378152 w 4378152"/>
              <a:gd name="connsiteY5" fmla="*/ 404917 h 404917"/>
              <a:gd name="connsiteX6" fmla="*/ 4145512 w 4378152"/>
              <a:gd name="connsiteY6" fmla="*/ 404917 h 404917"/>
              <a:gd name="connsiteX7" fmla="*/ 4085371 w 4378152"/>
              <a:gd name="connsiteY7" fmla="*/ 346194 h 404917"/>
              <a:gd name="connsiteX8" fmla="*/ 3633983 w 4378152"/>
              <a:gd name="connsiteY8" fmla="*/ 184150 h 404917"/>
              <a:gd name="connsiteX9" fmla="*/ 1549464 w 4378152"/>
              <a:gd name="connsiteY9" fmla="*/ 184150 h 404917"/>
              <a:gd name="connsiteX10" fmla="*/ 1149414 w 4378152"/>
              <a:gd name="connsiteY10" fmla="*/ 184150 h 404917"/>
              <a:gd name="connsiteX11" fmla="*/ 0 w 4378152"/>
              <a:gd name="connsiteY11" fmla="*/ 184150 h 40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8152" h="404917">
                <a:moveTo>
                  <a:pt x="0" y="0"/>
                </a:moveTo>
                <a:lnTo>
                  <a:pt x="1149414" y="0"/>
                </a:lnTo>
                <a:lnTo>
                  <a:pt x="1549464" y="0"/>
                </a:lnTo>
                <a:lnTo>
                  <a:pt x="3633983" y="0"/>
                </a:lnTo>
                <a:cubicBezTo>
                  <a:pt x="3923213" y="0"/>
                  <a:pt x="4180355" y="137383"/>
                  <a:pt x="4343713" y="350453"/>
                </a:cubicBezTo>
                <a:lnTo>
                  <a:pt x="4378152" y="404917"/>
                </a:lnTo>
                <a:lnTo>
                  <a:pt x="4145512" y="404917"/>
                </a:lnTo>
                <a:lnTo>
                  <a:pt x="4085371" y="346194"/>
                </a:lnTo>
                <a:cubicBezTo>
                  <a:pt x="3962706" y="244962"/>
                  <a:pt x="3805446" y="184150"/>
                  <a:pt x="3633983" y="184150"/>
                </a:cubicBezTo>
                <a:lnTo>
                  <a:pt x="1549464" y="184150"/>
                </a:lnTo>
                <a:lnTo>
                  <a:pt x="1149414" y="184150"/>
                </a:lnTo>
                <a:lnTo>
                  <a:pt x="0" y="1841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EEF9B0D-22EA-40C4-915D-77F3546C8254}"/>
              </a:ext>
            </a:extLst>
          </p:cNvPr>
          <p:cNvSpPr/>
          <p:nvPr/>
        </p:nvSpPr>
        <p:spPr>
          <a:xfrm>
            <a:off x="-389692" y="2907555"/>
            <a:ext cx="4839899" cy="511334"/>
          </a:xfrm>
          <a:custGeom>
            <a:avLst/>
            <a:gdLst>
              <a:gd name="connsiteX0" fmla="*/ 4180246 w 4399908"/>
              <a:gd name="connsiteY0" fmla="*/ 0 h 464849"/>
              <a:gd name="connsiteX1" fmla="*/ 4399908 w 4399908"/>
              <a:gd name="connsiteY1" fmla="*/ 0 h 464849"/>
              <a:gd name="connsiteX2" fmla="*/ 4327841 w 4399908"/>
              <a:gd name="connsiteY2" fmla="*/ 113973 h 464849"/>
              <a:gd name="connsiteX3" fmla="*/ 3618111 w 4399908"/>
              <a:gd name="connsiteY3" fmla="*/ 464425 h 464849"/>
              <a:gd name="connsiteX4" fmla="*/ 1822450 w 4399908"/>
              <a:gd name="connsiteY4" fmla="*/ 464424 h 464849"/>
              <a:gd name="connsiteX5" fmla="*/ 1822450 w 4399908"/>
              <a:gd name="connsiteY5" fmla="*/ 464849 h 464849"/>
              <a:gd name="connsiteX6" fmla="*/ 0 w 4399908"/>
              <a:gd name="connsiteY6" fmla="*/ 464849 h 464849"/>
              <a:gd name="connsiteX7" fmla="*/ 0 w 4399908"/>
              <a:gd name="connsiteY7" fmla="*/ 280699 h 464849"/>
              <a:gd name="connsiteX8" fmla="*/ 1133543 w 4399908"/>
              <a:gd name="connsiteY8" fmla="*/ 280699 h 464849"/>
              <a:gd name="connsiteX9" fmla="*/ 1133543 w 4399908"/>
              <a:gd name="connsiteY9" fmla="*/ 280274 h 464849"/>
              <a:gd name="connsiteX10" fmla="*/ 3618111 w 4399908"/>
              <a:gd name="connsiteY10" fmla="*/ 280275 h 464849"/>
              <a:gd name="connsiteX11" fmla="*/ 4154692 w 4399908"/>
              <a:gd name="connsiteY11" fmla="*/ 35047 h 464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9908" h="464849">
                <a:moveTo>
                  <a:pt x="4180246" y="0"/>
                </a:moveTo>
                <a:lnTo>
                  <a:pt x="4399908" y="0"/>
                </a:lnTo>
                <a:lnTo>
                  <a:pt x="4327841" y="113973"/>
                </a:lnTo>
                <a:cubicBezTo>
                  <a:pt x="4164483" y="327042"/>
                  <a:pt x="3907341" y="464425"/>
                  <a:pt x="3618111" y="464425"/>
                </a:cubicBezTo>
                <a:lnTo>
                  <a:pt x="1822450" y="464424"/>
                </a:lnTo>
                <a:lnTo>
                  <a:pt x="1822450" y="464849"/>
                </a:lnTo>
                <a:lnTo>
                  <a:pt x="0" y="464849"/>
                </a:lnTo>
                <a:lnTo>
                  <a:pt x="0" y="280699"/>
                </a:lnTo>
                <a:lnTo>
                  <a:pt x="1133543" y="280699"/>
                </a:lnTo>
                <a:lnTo>
                  <a:pt x="1133543" y="280274"/>
                </a:lnTo>
                <a:lnTo>
                  <a:pt x="3618111" y="280275"/>
                </a:lnTo>
                <a:cubicBezTo>
                  <a:pt x="3832440" y="280275"/>
                  <a:pt x="4024576" y="185257"/>
                  <a:pt x="4154692" y="350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30E44E5-99DB-4EBB-94AA-EEFC8D85899C}"/>
              </a:ext>
            </a:extLst>
          </p:cNvPr>
          <p:cNvSpPr/>
          <p:nvPr/>
        </p:nvSpPr>
        <p:spPr>
          <a:xfrm>
            <a:off x="3797530" y="2383288"/>
            <a:ext cx="733425" cy="7334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FAE8D56-5A85-404C-A6FD-E07C6B20CD49}"/>
              </a:ext>
            </a:extLst>
          </p:cNvPr>
          <p:cNvSpPr/>
          <p:nvPr/>
        </p:nvSpPr>
        <p:spPr>
          <a:xfrm>
            <a:off x="3232380" y="1427197"/>
            <a:ext cx="733425" cy="733425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17AB694-513E-43F9-A1A2-16FF332DC986}"/>
              </a:ext>
            </a:extLst>
          </p:cNvPr>
          <p:cNvSpPr/>
          <p:nvPr/>
        </p:nvSpPr>
        <p:spPr>
          <a:xfrm>
            <a:off x="3797530" y="4326452"/>
            <a:ext cx="733425" cy="733425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F318A58-EE9A-463E-A8B7-BD968AAD1893}"/>
              </a:ext>
            </a:extLst>
          </p:cNvPr>
          <p:cNvSpPr/>
          <p:nvPr/>
        </p:nvSpPr>
        <p:spPr>
          <a:xfrm>
            <a:off x="3232380" y="5313525"/>
            <a:ext cx="733425" cy="733425"/>
          </a:xfrm>
          <a:prstGeom prst="ellips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0A272E8-406E-4DB5-875B-2F3BEB14FD60}"/>
              </a:ext>
            </a:extLst>
          </p:cNvPr>
          <p:cNvSpPr/>
          <p:nvPr/>
        </p:nvSpPr>
        <p:spPr>
          <a:xfrm>
            <a:off x="4699230" y="3339379"/>
            <a:ext cx="733425" cy="73342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aphic 31" descr="Shopping cart">
            <a:extLst>
              <a:ext uri="{FF2B5EF4-FFF2-40B4-BE49-F238E27FC236}">
                <a16:creationId xmlns:a16="http://schemas.microsoft.com/office/drawing/2014/main" id="{2D209CF0-DFC3-491C-9A86-78DE978F05BE}"/>
              </a:ext>
            </a:extLst>
          </p:cNvPr>
          <p:cNvGrpSpPr/>
          <p:nvPr/>
        </p:nvGrpSpPr>
        <p:grpSpPr>
          <a:xfrm>
            <a:off x="4864018" y="3479185"/>
            <a:ext cx="502920" cy="502920"/>
            <a:chOff x="5165725" y="1288218"/>
            <a:chExt cx="457200" cy="45720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4DA5D3-722D-4D9F-9D1D-B3194B30BAB7}"/>
                </a:ext>
              </a:extLst>
            </p:cNvPr>
            <p:cNvSpPr/>
            <p:nvPr/>
          </p:nvSpPr>
          <p:spPr>
            <a:xfrm>
              <a:off x="5203825" y="1326318"/>
              <a:ext cx="352425" cy="323850"/>
            </a:xfrm>
            <a:custGeom>
              <a:avLst/>
              <a:gdLst>
                <a:gd name="connsiteX0" fmla="*/ 109538 w 352425"/>
                <a:gd name="connsiteY0" fmla="*/ 109538 h 323850"/>
                <a:gd name="connsiteX1" fmla="*/ 57150 w 352425"/>
                <a:gd name="connsiteY1" fmla="*/ 109538 h 323850"/>
                <a:gd name="connsiteX2" fmla="*/ 57150 w 352425"/>
                <a:gd name="connsiteY2" fmla="*/ 76200 h 323850"/>
                <a:gd name="connsiteX3" fmla="*/ 109538 w 352425"/>
                <a:gd name="connsiteY3" fmla="*/ 76200 h 323850"/>
                <a:gd name="connsiteX4" fmla="*/ 109538 w 352425"/>
                <a:gd name="connsiteY4" fmla="*/ 109538 h 323850"/>
                <a:gd name="connsiteX5" fmla="*/ 180975 w 352425"/>
                <a:gd name="connsiteY5" fmla="*/ 76200 h 323850"/>
                <a:gd name="connsiteX6" fmla="*/ 180975 w 352425"/>
                <a:gd name="connsiteY6" fmla="*/ 109538 h 323850"/>
                <a:gd name="connsiteX7" fmla="*/ 128588 w 352425"/>
                <a:gd name="connsiteY7" fmla="*/ 109538 h 323850"/>
                <a:gd name="connsiteX8" fmla="*/ 128588 w 352425"/>
                <a:gd name="connsiteY8" fmla="*/ 76200 h 323850"/>
                <a:gd name="connsiteX9" fmla="*/ 180975 w 352425"/>
                <a:gd name="connsiteY9" fmla="*/ 76200 h 323850"/>
                <a:gd name="connsiteX10" fmla="*/ 252413 w 352425"/>
                <a:gd name="connsiteY10" fmla="*/ 76200 h 323850"/>
                <a:gd name="connsiteX11" fmla="*/ 252413 w 352425"/>
                <a:gd name="connsiteY11" fmla="*/ 109538 h 323850"/>
                <a:gd name="connsiteX12" fmla="*/ 200025 w 352425"/>
                <a:gd name="connsiteY12" fmla="*/ 109538 h 323850"/>
                <a:gd name="connsiteX13" fmla="*/ 200025 w 352425"/>
                <a:gd name="connsiteY13" fmla="*/ 76200 h 323850"/>
                <a:gd name="connsiteX14" fmla="*/ 252413 w 352425"/>
                <a:gd name="connsiteY14" fmla="*/ 76200 h 323850"/>
                <a:gd name="connsiteX15" fmla="*/ 323850 w 352425"/>
                <a:gd name="connsiteY15" fmla="*/ 76200 h 323850"/>
                <a:gd name="connsiteX16" fmla="*/ 323850 w 352425"/>
                <a:gd name="connsiteY16" fmla="*/ 109538 h 323850"/>
                <a:gd name="connsiteX17" fmla="*/ 271463 w 352425"/>
                <a:gd name="connsiteY17" fmla="*/ 109538 h 323850"/>
                <a:gd name="connsiteX18" fmla="*/ 271463 w 352425"/>
                <a:gd name="connsiteY18" fmla="*/ 76200 h 323850"/>
                <a:gd name="connsiteX19" fmla="*/ 323850 w 352425"/>
                <a:gd name="connsiteY19" fmla="*/ 76200 h 323850"/>
                <a:gd name="connsiteX20" fmla="*/ 323850 w 352425"/>
                <a:gd name="connsiteY20" fmla="*/ 161925 h 323850"/>
                <a:gd name="connsiteX21" fmla="*/ 271463 w 352425"/>
                <a:gd name="connsiteY21" fmla="*/ 161925 h 323850"/>
                <a:gd name="connsiteX22" fmla="*/ 271463 w 352425"/>
                <a:gd name="connsiteY22" fmla="*/ 128588 h 323850"/>
                <a:gd name="connsiteX23" fmla="*/ 323850 w 352425"/>
                <a:gd name="connsiteY23" fmla="*/ 128588 h 323850"/>
                <a:gd name="connsiteX24" fmla="*/ 323850 w 352425"/>
                <a:gd name="connsiteY24" fmla="*/ 161925 h 323850"/>
                <a:gd name="connsiteX25" fmla="*/ 323850 w 352425"/>
                <a:gd name="connsiteY25" fmla="*/ 202406 h 323850"/>
                <a:gd name="connsiteX26" fmla="*/ 271463 w 352425"/>
                <a:gd name="connsiteY26" fmla="*/ 207169 h 323850"/>
                <a:gd name="connsiteX27" fmla="*/ 271463 w 352425"/>
                <a:gd name="connsiteY27" fmla="*/ 180975 h 323850"/>
                <a:gd name="connsiteX28" fmla="*/ 323850 w 352425"/>
                <a:gd name="connsiteY28" fmla="*/ 180975 h 323850"/>
                <a:gd name="connsiteX29" fmla="*/ 323850 w 352425"/>
                <a:gd name="connsiteY29" fmla="*/ 202406 h 323850"/>
                <a:gd name="connsiteX30" fmla="*/ 109538 w 352425"/>
                <a:gd name="connsiteY30" fmla="*/ 180975 h 323850"/>
                <a:gd name="connsiteX31" fmla="*/ 109538 w 352425"/>
                <a:gd name="connsiteY31" fmla="*/ 221456 h 323850"/>
                <a:gd name="connsiteX32" fmla="*/ 57150 w 352425"/>
                <a:gd name="connsiteY32" fmla="*/ 226219 h 323850"/>
                <a:gd name="connsiteX33" fmla="*/ 57150 w 352425"/>
                <a:gd name="connsiteY33" fmla="*/ 180975 h 323850"/>
                <a:gd name="connsiteX34" fmla="*/ 109538 w 352425"/>
                <a:gd name="connsiteY34" fmla="*/ 180975 h 323850"/>
                <a:gd name="connsiteX35" fmla="*/ 109538 w 352425"/>
                <a:gd name="connsiteY35" fmla="*/ 161925 h 323850"/>
                <a:gd name="connsiteX36" fmla="*/ 57150 w 352425"/>
                <a:gd name="connsiteY36" fmla="*/ 161925 h 323850"/>
                <a:gd name="connsiteX37" fmla="*/ 57150 w 352425"/>
                <a:gd name="connsiteY37" fmla="*/ 128588 h 323850"/>
                <a:gd name="connsiteX38" fmla="*/ 109538 w 352425"/>
                <a:gd name="connsiteY38" fmla="*/ 128588 h 323850"/>
                <a:gd name="connsiteX39" fmla="*/ 109538 w 352425"/>
                <a:gd name="connsiteY39" fmla="*/ 161925 h 323850"/>
                <a:gd name="connsiteX40" fmla="*/ 180975 w 352425"/>
                <a:gd name="connsiteY40" fmla="*/ 161925 h 323850"/>
                <a:gd name="connsiteX41" fmla="*/ 128588 w 352425"/>
                <a:gd name="connsiteY41" fmla="*/ 161925 h 323850"/>
                <a:gd name="connsiteX42" fmla="*/ 128588 w 352425"/>
                <a:gd name="connsiteY42" fmla="*/ 128588 h 323850"/>
                <a:gd name="connsiteX43" fmla="*/ 180975 w 352425"/>
                <a:gd name="connsiteY43" fmla="*/ 128588 h 323850"/>
                <a:gd name="connsiteX44" fmla="*/ 180975 w 352425"/>
                <a:gd name="connsiteY44" fmla="*/ 161925 h 323850"/>
                <a:gd name="connsiteX45" fmla="*/ 200025 w 352425"/>
                <a:gd name="connsiteY45" fmla="*/ 161925 h 323850"/>
                <a:gd name="connsiteX46" fmla="*/ 200025 w 352425"/>
                <a:gd name="connsiteY46" fmla="*/ 128588 h 323850"/>
                <a:gd name="connsiteX47" fmla="*/ 252413 w 352425"/>
                <a:gd name="connsiteY47" fmla="*/ 128588 h 323850"/>
                <a:gd name="connsiteX48" fmla="*/ 252413 w 352425"/>
                <a:gd name="connsiteY48" fmla="*/ 161925 h 323850"/>
                <a:gd name="connsiteX49" fmla="*/ 200025 w 352425"/>
                <a:gd name="connsiteY49" fmla="*/ 161925 h 323850"/>
                <a:gd name="connsiteX50" fmla="*/ 180975 w 352425"/>
                <a:gd name="connsiteY50" fmla="*/ 215265 h 323850"/>
                <a:gd name="connsiteX51" fmla="*/ 128588 w 352425"/>
                <a:gd name="connsiteY51" fmla="*/ 220028 h 323850"/>
                <a:gd name="connsiteX52" fmla="*/ 128588 w 352425"/>
                <a:gd name="connsiteY52" fmla="*/ 180975 h 323850"/>
                <a:gd name="connsiteX53" fmla="*/ 180975 w 352425"/>
                <a:gd name="connsiteY53" fmla="*/ 180975 h 323850"/>
                <a:gd name="connsiteX54" fmla="*/ 180975 w 352425"/>
                <a:gd name="connsiteY54" fmla="*/ 215265 h 323850"/>
                <a:gd name="connsiteX55" fmla="*/ 200025 w 352425"/>
                <a:gd name="connsiteY55" fmla="*/ 180975 h 323850"/>
                <a:gd name="connsiteX56" fmla="*/ 252413 w 352425"/>
                <a:gd name="connsiteY56" fmla="*/ 180975 h 323850"/>
                <a:gd name="connsiteX57" fmla="*/ 252413 w 352425"/>
                <a:gd name="connsiteY57" fmla="*/ 208598 h 323850"/>
                <a:gd name="connsiteX58" fmla="*/ 200025 w 352425"/>
                <a:gd name="connsiteY58" fmla="*/ 213360 h 323850"/>
                <a:gd name="connsiteX59" fmla="*/ 200025 w 352425"/>
                <a:gd name="connsiteY59" fmla="*/ 180975 h 323850"/>
                <a:gd name="connsiteX60" fmla="*/ 352425 w 352425"/>
                <a:gd name="connsiteY60" fmla="*/ 228600 h 323850"/>
                <a:gd name="connsiteX61" fmla="*/ 352425 w 352425"/>
                <a:gd name="connsiteY61" fmla="*/ 47625 h 323850"/>
                <a:gd name="connsiteX62" fmla="*/ 57150 w 352425"/>
                <a:gd name="connsiteY62" fmla="*/ 47625 h 323850"/>
                <a:gd name="connsiteX63" fmla="*/ 57150 w 352425"/>
                <a:gd name="connsiteY63" fmla="*/ 42863 h 323850"/>
                <a:gd name="connsiteX64" fmla="*/ 14288 w 352425"/>
                <a:gd name="connsiteY64" fmla="*/ 0 h 323850"/>
                <a:gd name="connsiteX65" fmla="*/ 0 w 352425"/>
                <a:gd name="connsiteY65" fmla="*/ 14288 h 323850"/>
                <a:gd name="connsiteX66" fmla="*/ 14288 w 352425"/>
                <a:gd name="connsiteY66" fmla="*/ 28575 h 323850"/>
                <a:gd name="connsiteX67" fmla="*/ 28575 w 352425"/>
                <a:gd name="connsiteY67" fmla="*/ 42863 h 323850"/>
                <a:gd name="connsiteX68" fmla="*/ 28575 w 352425"/>
                <a:gd name="connsiteY68" fmla="*/ 280988 h 323850"/>
                <a:gd name="connsiteX69" fmla="*/ 71438 w 352425"/>
                <a:gd name="connsiteY69" fmla="*/ 323850 h 323850"/>
                <a:gd name="connsiteX70" fmla="*/ 85725 w 352425"/>
                <a:gd name="connsiteY70" fmla="*/ 323850 h 323850"/>
                <a:gd name="connsiteX71" fmla="*/ 295275 w 352425"/>
                <a:gd name="connsiteY71" fmla="*/ 323850 h 323850"/>
                <a:gd name="connsiteX72" fmla="*/ 338138 w 352425"/>
                <a:gd name="connsiteY72" fmla="*/ 323850 h 323850"/>
                <a:gd name="connsiteX73" fmla="*/ 352425 w 352425"/>
                <a:gd name="connsiteY73" fmla="*/ 309563 h 323850"/>
                <a:gd name="connsiteX74" fmla="*/ 338138 w 352425"/>
                <a:gd name="connsiteY74" fmla="*/ 295275 h 323850"/>
                <a:gd name="connsiteX75" fmla="*/ 71438 w 352425"/>
                <a:gd name="connsiteY75" fmla="*/ 295275 h 323850"/>
                <a:gd name="connsiteX76" fmla="*/ 57150 w 352425"/>
                <a:gd name="connsiteY76" fmla="*/ 280988 h 323850"/>
                <a:gd name="connsiteX77" fmla="*/ 57150 w 352425"/>
                <a:gd name="connsiteY77" fmla="*/ 254794 h 323850"/>
                <a:gd name="connsiteX78" fmla="*/ 352425 w 352425"/>
                <a:gd name="connsiteY78" fmla="*/ 22860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52425" h="323850">
                  <a:moveTo>
                    <a:pt x="109538" y="109538"/>
                  </a:moveTo>
                  <a:lnTo>
                    <a:pt x="57150" y="109538"/>
                  </a:lnTo>
                  <a:lnTo>
                    <a:pt x="57150" y="76200"/>
                  </a:lnTo>
                  <a:lnTo>
                    <a:pt x="109538" y="76200"/>
                  </a:lnTo>
                  <a:lnTo>
                    <a:pt x="109538" y="109538"/>
                  </a:lnTo>
                  <a:close/>
                  <a:moveTo>
                    <a:pt x="180975" y="76200"/>
                  </a:moveTo>
                  <a:lnTo>
                    <a:pt x="180975" y="109538"/>
                  </a:lnTo>
                  <a:lnTo>
                    <a:pt x="128588" y="109538"/>
                  </a:lnTo>
                  <a:lnTo>
                    <a:pt x="128588" y="76200"/>
                  </a:lnTo>
                  <a:lnTo>
                    <a:pt x="180975" y="76200"/>
                  </a:lnTo>
                  <a:close/>
                  <a:moveTo>
                    <a:pt x="252413" y="76200"/>
                  </a:moveTo>
                  <a:lnTo>
                    <a:pt x="252413" y="109538"/>
                  </a:lnTo>
                  <a:lnTo>
                    <a:pt x="200025" y="109538"/>
                  </a:lnTo>
                  <a:lnTo>
                    <a:pt x="200025" y="76200"/>
                  </a:lnTo>
                  <a:lnTo>
                    <a:pt x="252413" y="76200"/>
                  </a:lnTo>
                  <a:close/>
                  <a:moveTo>
                    <a:pt x="323850" y="76200"/>
                  </a:moveTo>
                  <a:lnTo>
                    <a:pt x="323850" y="109538"/>
                  </a:lnTo>
                  <a:lnTo>
                    <a:pt x="271463" y="109538"/>
                  </a:lnTo>
                  <a:lnTo>
                    <a:pt x="271463" y="76200"/>
                  </a:lnTo>
                  <a:lnTo>
                    <a:pt x="323850" y="76200"/>
                  </a:lnTo>
                  <a:close/>
                  <a:moveTo>
                    <a:pt x="323850" y="161925"/>
                  </a:moveTo>
                  <a:lnTo>
                    <a:pt x="271463" y="161925"/>
                  </a:lnTo>
                  <a:lnTo>
                    <a:pt x="271463" y="128588"/>
                  </a:lnTo>
                  <a:lnTo>
                    <a:pt x="323850" y="128588"/>
                  </a:lnTo>
                  <a:lnTo>
                    <a:pt x="323850" y="161925"/>
                  </a:lnTo>
                  <a:close/>
                  <a:moveTo>
                    <a:pt x="323850" y="202406"/>
                  </a:moveTo>
                  <a:lnTo>
                    <a:pt x="271463" y="207169"/>
                  </a:lnTo>
                  <a:lnTo>
                    <a:pt x="271463" y="180975"/>
                  </a:lnTo>
                  <a:lnTo>
                    <a:pt x="323850" y="180975"/>
                  </a:lnTo>
                  <a:lnTo>
                    <a:pt x="323850" y="202406"/>
                  </a:lnTo>
                  <a:close/>
                  <a:moveTo>
                    <a:pt x="109538" y="180975"/>
                  </a:moveTo>
                  <a:lnTo>
                    <a:pt x="109538" y="221456"/>
                  </a:lnTo>
                  <a:lnTo>
                    <a:pt x="57150" y="226219"/>
                  </a:lnTo>
                  <a:lnTo>
                    <a:pt x="57150" y="180975"/>
                  </a:lnTo>
                  <a:lnTo>
                    <a:pt x="109538" y="180975"/>
                  </a:lnTo>
                  <a:close/>
                  <a:moveTo>
                    <a:pt x="109538" y="161925"/>
                  </a:moveTo>
                  <a:lnTo>
                    <a:pt x="57150" y="161925"/>
                  </a:lnTo>
                  <a:lnTo>
                    <a:pt x="57150" y="128588"/>
                  </a:lnTo>
                  <a:lnTo>
                    <a:pt x="109538" y="128588"/>
                  </a:lnTo>
                  <a:lnTo>
                    <a:pt x="109538" y="161925"/>
                  </a:lnTo>
                  <a:close/>
                  <a:moveTo>
                    <a:pt x="180975" y="161925"/>
                  </a:moveTo>
                  <a:lnTo>
                    <a:pt x="128588" y="161925"/>
                  </a:lnTo>
                  <a:lnTo>
                    <a:pt x="128588" y="128588"/>
                  </a:lnTo>
                  <a:lnTo>
                    <a:pt x="180975" y="128588"/>
                  </a:lnTo>
                  <a:lnTo>
                    <a:pt x="180975" y="161925"/>
                  </a:lnTo>
                  <a:close/>
                  <a:moveTo>
                    <a:pt x="200025" y="161925"/>
                  </a:moveTo>
                  <a:lnTo>
                    <a:pt x="200025" y="128588"/>
                  </a:lnTo>
                  <a:lnTo>
                    <a:pt x="252413" y="128588"/>
                  </a:lnTo>
                  <a:lnTo>
                    <a:pt x="252413" y="161925"/>
                  </a:lnTo>
                  <a:lnTo>
                    <a:pt x="200025" y="161925"/>
                  </a:lnTo>
                  <a:close/>
                  <a:moveTo>
                    <a:pt x="180975" y="215265"/>
                  </a:moveTo>
                  <a:lnTo>
                    <a:pt x="128588" y="220028"/>
                  </a:lnTo>
                  <a:lnTo>
                    <a:pt x="128588" y="180975"/>
                  </a:lnTo>
                  <a:lnTo>
                    <a:pt x="180975" y="180975"/>
                  </a:lnTo>
                  <a:lnTo>
                    <a:pt x="180975" y="215265"/>
                  </a:lnTo>
                  <a:close/>
                  <a:moveTo>
                    <a:pt x="200025" y="180975"/>
                  </a:moveTo>
                  <a:lnTo>
                    <a:pt x="252413" y="180975"/>
                  </a:lnTo>
                  <a:lnTo>
                    <a:pt x="252413" y="208598"/>
                  </a:lnTo>
                  <a:lnTo>
                    <a:pt x="200025" y="213360"/>
                  </a:lnTo>
                  <a:lnTo>
                    <a:pt x="200025" y="180975"/>
                  </a:lnTo>
                  <a:close/>
                  <a:moveTo>
                    <a:pt x="352425" y="228600"/>
                  </a:moveTo>
                  <a:lnTo>
                    <a:pt x="352425" y="47625"/>
                  </a:lnTo>
                  <a:lnTo>
                    <a:pt x="57150" y="47625"/>
                  </a:lnTo>
                  <a:lnTo>
                    <a:pt x="57150" y="42863"/>
                  </a:lnTo>
                  <a:cubicBezTo>
                    <a:pt x="57150" y="19050"/>
                    <a:pt x="38100" y="0"/>
                    <a:pt x="14288" y="0"/>
                  </a:cubicBezTo>
                  <a:cubicBezTo>
                    <a:pt x="6191" y="0"/>
                    <a:pt x="0" y="6191"/>
                    <a:pt x="0" y="14288"/>
                  </a:cubicBezTo>
                  <a:cubicBezTo>
                    <a:pt x="0" y="22384"/>
                    <a:pt x="6191" y="28575"/>
                    <a:pt x="14288" y="28575"/>
                  </a:cubicBezTo>
                  <a:cubicBezTo>
                    <a:pt x="22384" y="28575"/>
                    <a:pt x="28575" y="34766"/>
                    <a:pt x="28575" y="42863"/>
                  </a:cubicBezTo>
                  <a:lnTo>
                    <a:pt x="28575" y="280988"/>
                  </a:lnTo>
                  <a:cubicBezTo>
                    <a:pt x="28575" y="304800"/>
                    <a:pt x="47625" y="323850"/>
                    <a:pt x="71438" y="323850"/>
                  </a:cubicBezTo>
                  <a:lnTo>
                    <a:pt x="85725" y="323850"/>
                  </a:lnTo>
                  <a:lnTo>
                    <a:pt x="295275" y="323850"/>
                  </a:lnTo>
                  <a:lnTo>
                    <a:pt x="338138" y="323850"/>
                  </a:lnTo>
                  <a:cubicBezTo>
                    <a:pt x="346234" y="323850"/>
                    <a:pt x="352425" y="317659"/>
                    <a:pt x="352425" y="309563"/>
                  </a:cubicBezTo>
                  <a:cubicBezTo>
                    <a:pt x="352425" y="301466"/>
                    <a:pt x="346234" y="295275"/>
                    <a:pt x="338138" y="295275"/>
                  </a:cubicBezTo>
                  <a:lnTo>
                    <a:pt x="71438" y="295275"/>
                  </a:lnTo>
                  <a:cubicBezTo>
                    <a:pt x="63341" y="295275"/>
                    <a:pt x="57150" y="289084"/>
                    <a:pt x="57150" y="280988"/>
                  </a:cubicBezTo>
                  <a:lnTo>
                    <a:pt x="57150" y="254794"/>
                  </a:lnTo>
                  <a:lnTo>
                    <a:pt x="352425" y="228600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CBE947B-F3CC-4B08-8183-DE6812E62F7E}"/>
                </a:ext>
              </a:extLst>
            </p:cNvPr>
            <p:cNvSpPr/>
            <p:nvPr/>
          </p:nvSpPr>
          <p:spPr>
            <a:xfrm>
              <a:off x="5260975" y="1650168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F8FC59A-DBB4-4F8B-9608-AA11C9D7C68A}"/>
                </a:ext>
              </a:extLst>
            </p:cNvPr>
            <p:cNvSpPr/>
            <p:nvPr/>
          </p:nvSpPr>
          <p:spPr>
            <a:xfrm>
              <a:off x="5470525" y="1650168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aphic 23" descr="Box">
            <a:extLst>
              <a:ext uri="{FF2B5EF4-FFF2-40B4-BE49-F238E27FC236}">
                <a16:creationId xmlns:a16="http://schemas.microsoft.com/office/drawing/2014/main" id="{561CA006-3561-4C06-A079-F51AA9FD9814}"/>
              </a:ext>
            </a:extLst>
          </p:cNvPr>
          <p:cNvGrpSpPr/>
          <p:nvPr/>
        </p:nvGrpSpPr>
        <p:grpSpPr>
          <a:xfrm>
            <a:off x="3426212" y="1598669"/>
            <a:ext cx="345758" cy="412814"/>
            <a:chOff x="5802312" y="2285266"/>
            <a:chExt cx="314325" cy="375285"/>
          </a:xfrm>
          <a:solidFill>
            <a:srgbClr val="000000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7A6DCB9-B0DF-4175-AB74-B482708BF803}"/>
                </a:ext>
              </a:extLst>
            </p:cNvPr>
            <p:cNvSpPr/>
            <p:nvPr/>
          </p:nvSpPr>
          <p:spPr>
            <a:xfrm>
              <a:off x="5802312" y="2337177"/>
              <a:ext cx="228600" cy="138588"/>
            </a:xfrm>
            <a:custGeom>
              <a:avLst/>
              <a:gdLst>
                <a:gd name="connsiteX0" fmla="*/ 71438 w 228600"/>
                <a:gd name="connsiteY0" fmla="*/ 0 h 138588"/>
                <a:gd name="connsiteX1" fmla="*/ 0 w 228600"/>
                <a:gd name="connsiteY1" fmla="*/ 43339 h 138588"/>
                <a:gd name="connsiteX2" fmla="*/ 157163 w 228600"/>
                <a:gd name="connsiteY2" fmla="*/ 138589 h 138588"/>
                <a:gd name="connsiteX3" fmla="*/ 228600 w 228600"/>
                <a:gd name="connsiteY3" fmla="*/ 95250 h 13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38588">
                  <a:moveTo>
                    <a:pt x="71438" y="0"/>
                  </a:moveTo>
                  <a:lnTo>
                    <a:pt x="0" y="43339"/>
                  </a:lnTo>
                  <a:lnTo>
                    <a:pt x="157163" y="138589"/>
                  </a:lnTo>
                  <a:lnTo>
                    <a:pt x="228600" y="95250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7336352-F0D7-41A7-8D59-FA536B64D07D}"/>
                </a:ext>
              </a:extLst>
            </p:cNvPr>
            <p:cNvSpPr/>
            <p:nvPr/>
          </p:nvSpPr>
          <p:spPr>
            <a:xfrm>
              <a:off x="5891847" y="2285266"/>
              <a:ext cx="224790" cy="136207"/>
            </a:xfrm>
            <a:custGeom>
              <a:avLst/>
              <a:gdLst>
                <a:gd name="connsiteX0" fmla="*/ 224790 w 224790"/>
                <a:gd name="connsiteY0" fmla="*/ 95250 h 136207"/>
                <a:gd name="connsiteX1" fmla="*/ 67628 w 224790"/>
                <a:gd name="connsiteY1" fmla="*/ 0 h 136207"/>
                <a:gd name="connsiteX2" fmla="*/ 0 w 224790"/>
                <a:gd name="connsiteY2" fmla="*/ 40958 h 136207"/>
                <a:gd name="connsiteX3" fmla="*/ 157163 w 224790"/>
                <a:gd name="connsiteY3" fmla="*/ 136208 h 13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" h="136207">
                  <a:moveTo>
                    <a:pt x="224790" y="95250"/>
                  </a:moveTo>
                  <a:lnTo>
                    <a:pt x="67628" y="0"/>
                  </a:lnTo>
                  <a:lnTo>
                    <a:pt x="0" y="40958"/>
                  </a:lnTo>
                  <a:lnTo>
                    <a:pt x="157163" y="136208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368FF1D-B846-4D5B-B15D-23F786875F4D}"/>
                </a:ext>
              </a:extLst>
            </p:cNvPr>
            <p:cNvSpPr/>
            <p:nvPr/>
          </p:nvSpPr>
          <p:spPr>
            <a:xfrm>
              <a:off x="5802312" y="2402900"/>
              <a:ext cx="147637" cy="257651"/>
            </a:xfrm>
            <a:custGeom>
              <a:avLst/>
              <a:gdLst>
                <a:gd name="connsiteX0" fmla="*/ 0 w 147637"/>
                <a:gd name="connsiteY0" fmla="*/ 15716 h 257651"/>
                <a:gd name="connsiteX1" fmla="*/ 0 w 147637"/>
                <a:gd name="connsiteY1" fmla="*/ 168116 h 257651"/>
                <a:gd name="connsiteX2" fmla="*/ 147638 w 147637"/>
                <a:gd name="connsiteY2" fmla="*/ 257651 h 257651"/>
                <a:gd name="connsiteX3" fmla="*/ 147638 w 147637"/>
                <a:gd name="connsiteY3" fmla="*/ 89535 h 257651"/>
                <a:gd name="connsiteX4" fmla="*/ 0 w 147637"/>
                <a:gd name="connsiteY4" fmla="*/ 0 h 25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637" h="257651">
                  <a:moveTo>
                    <a:pt x="0" y="15716"/>
                  </a:moveTo>
                  <a:lnTo>
                    <a:pt x="0" y="168116"/>
                  </a:lnTo>
                  <a:lnTo>
                    <a:pt x="147638" y="257651"/>
                  </a:lnTo>
                  <a:lnTo>
                    <a:pt x="147638" y="895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919E94C-5982-4D0A-B3DF-14D82E033C1E}"/>
                </a:ext>
              </a:extLst>
            </p:cNvPr>
            <p:cNvSpPr/>
            <p:nvPr/>
          </p:nvSpPr>
          <p:spPr>
            <a:xfrm>
              <a:off x="5969000" y="2402900"/>
              <a:ext cx="147637" cy="257651"/>
            </a:xfrm>
            <a:custGeom>
              <a:avLst/>
              <a:gdLst>
                <a:gd name="connsiteX0" fmla="*/ 52388 w 147637"/>
                <a:gd name="connsiteY0" fmla="*/ 115729 h 257651"/>
                <a:gd name="connsiteX1" fmla="*/ 19050 w 147637"/>
                <a:gd name="connsiteY1" fmla="*/ 134779 h 257651"/>
                <a:gd name="connsiteX2" fmla="*/ 19050 w 147637"/>
                <a:gd name="connsiteY2" fmla="*/ 101441 h 257651"/>
                <a:gd name="connsiteX3" fmla="*/ 52388 w 147637"/>
                <a:gd name="connsiteY3" fmla="*/ 82391 h 257651"/>
                <a:gd name="connsiteX4" fmla="*/ 52388 w 147637"/>
                <a:gd name="connsiteY4" fmla="*/ 115729 h 257651"/>
                <a:gd name="connsiteX5" fmla="*/ 0 w 147637"/>
                <a:gd name="connsiteY5" fmla="*/ 89535 h 257651"/>
                <a:gd name="connsiteX6" fmla="*/ 0 w 147637"/>
                <a:gd name="connsiteY6" fmla="*/ 257651 h 257651"/>
                <a:gd name="connsiteX7" fmla="*/ 147638 w 147637"/>
                <a:gd name="connsiteY7" fmla="*/ 168116 h 257651"/>
                <a:gd name="connsiteX8" fmla="*/ 147638 w 147637"/>
                <a:gd name="connsiteY8" fmla="*/ 0 h 257651"/>
                <a:gd name="connsiteX9" fmla="*/ 0 w 147637"/>
                <a:gd name="connsiteY9" fmla="*/ 89535 h 25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37" h="257651">
                  <a:moveTo>
                    <a:pt x="52388" y="115729"/>
                  </a:moveTo>
                  <a:lnTo>
                    <a:pt x="19050" y="134779"/>
                  </a:lnTo>
                  <a:lnTo>
                    <a:pt x="19050" y="101441"/>
                  </a:lnTo>
                  <a:lnTo>
                    <a:pt x="52388" y="82391"/>
                  </a:lnTo>
                  <a:lnTo>
                    <a:pt x="52388" y="115729"/>
                  </a:lnTo>
                  <a:close/>
                  <a:moveTo>
                    <a:pt x="0" y="89535"/>
                  </a:moveTo>
                  <a:lnTo>
                    <a:pt x="0" y="257651"/>
                  </a:lnTo>
                  <a:lnTo>
                    <a:pt x="147638" y="168116"/>
                  </a:lnTo>
                  <a:lnTo>
                    <a:pt x="147638" y="0"/>
                  </a:lnTo>
                  <a:lnTo>
                    <a:pt x="0" y="89535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aphic 27" descr="Business Growth">
            <a:extLst>
              <a:ext uri="{FF2B5EF4-FFF2-40B4-BE49-F238E27FC236}">
                <a16:creationId xmlns:a16="http://schemas.microsoft.com/office/drawing/2014/main" id="{BB6109B4-72CD-45A1-A8C6-75185D9066BB}"/>
              </a:ext>
            </a:extLst>
          </p:cNvPr>
          <p:cNvGrpSpPr/>
          <p:nvPr/>
        </p:nvGrpSpPr>
        <p:grpSpPr>
          <a:xfrm>
            <a:off x="3948950" y="2533515"/>
            <a:ext cx="457200" cy="457200"/>
            <a:chOff x="6632575" y="3200400"/>
            <a:chExt cx="457200" cy="4572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E6AE6A5-B832-4402-8277-D8A253F1D40A}"/>
                </a:ext>
              </a:extLst>
            </p:cNvPr>
            <p:cNvSpPr/>
            <p:nvPr/>
          </p:nvSpPr>
          <p:spPr>
            <a:xfrm>
              <a:off x="6665436" y="3351609"/>
              <a:ext cx="395763" cy="252888"/>
            </a:xfrm>
            <a:custGeom>
              <a:avLst/>
              <a:gdLst>
                <a:gd name="connsiteX0" fmla="*/ 319564 w 395763"/>
                <a:gd name="connsiteY0" fmla="*/ 96203 h 252888"/>
                <a:gd name="connsiteX1" fmla="*/ 367665 w 395763"/>
                <a:gd name="connsiteY1" fmla="*/ 48101 h 252888"/>
                <a:gd name="connsiteX2" fmla="*/ 395764 w 395763"/>
                <a:gd name="connsiteY2" fmla="*/ 76200 h 252888"/>
                <a:gd name="connsiteX3" fmla="*/ 395764 w 395763"/>
                <a:gd name="connsiteY3" fmla="*/ 0 h 252888"/>
                <a:gd name="connsiteX4" fmla="*/ 319564 w 395763"/>
                <a:gd name="connsiteY4" fmla="*/ 0 h 252888"/>
                <a:gd name="connsiteX5" fmla="*/ 347663 w 395763"/>
                <a:gd name="connsiteY5" fmla="*/ 28099 h 252888"/>
                <a:gd name="connsiteX6" fmla="*/ 300514 w 395763"/>
                <a:gd name="connsiteY6" fmla="*/ 75248 h 252888"/>
                <a:gd name="connsiteX7" fmla="*/ 219551 w 395763"/>
                <a:gd name="connsiteY7" fmla="*/ 156210 h 252888"/>
                <a:gd name="connsiteX8" fmla="*/ 148114 w 395763"/>
                <a:gd name="connsiteY8" fmla="*/ 84773 h 252888"/>
                <a:gd name="connsiteX9" fmla="*/ 0 w 395763"/>
                <a:gd name="connsiteY9" fmla="*/ 232886 h 252888"/>
                <a:gd name="connsiteX10" fmla="*/ 20003 w 395763"/>
                <a:gd name="connsiteY10" fmla="*/ 252889 h 252888"/>
                <a:gd name="connsiteX11" fmla="*/ 148114 w 395763"/>
                <a:gd name="connsiteY11" fmla="*/ 124778 h 252888"/>
                <a:gd name="connsiteX12" fmla="*/ 219551 w 395763"/>
                <a:gd name="connsiteY12" fmla="*/ 196215 h 252888"/>
                <a:gd name="connsiteX13" fmla="*/ 319564 w 395763"/>
                <a:gd name="connsiteY13" fmla="*/ 96203 h 25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5763" h="252888">
                  <a:moveTo>
                    <a:pt x="319564" y="96203"/>
                  </a:moveTo>
                  <a:lnTo>
                    <a:pt x="367665" y="48101"/>
                  </a:lnTo>
                  <a:lnTo>
                    <a:pt x="395764" y="76200"/>
                  </a:lnTo>
                  <a:lnTo>
                    <a:pt x="395764" y="0"/>
                  </a:lnTo>
                  <a:lnTo>
                    <a:pt x="319564" y="0"/>
                  </a:lnTo>
                  <a:lnTo>
                    <a:pt x="347663" y="28099"/>
                  </a:lnTo>
                  <a:lnTo>
                    <a:pt x="300514" y="75248"/>
                  </a:lnTo>
                  <a:lnTo>
                    <a:pt x="219551" y="156210"/>
                  </a:lnTo>
                  <a:lnTo>
                    <a:pt x="148114" y="84773"/>
                  </a:lnTo>
                  <a:lnTo>
                    <a:pt x="0" y="232886"/>
                  </a:lnTo>
                  <a:lnTo>
                    <a:pt x="20003" y="252889"/>
                  </a:lnTo>
                  <a:lnTo>
                    <a:pt x="148114" y="124778"/>
                  </a:lnTo>
                  <a:lnTo>
                    <a:pt x="219551" y="196215"/>
                  </a:lnTo>
                  <a:lnTo>
                    <a:pt x="319564" y="96203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9ADFADD-B379-48B1-8904-532A65EA8B11}"/>
                </a:ext>
              </a:extLst>
            </p:cNvPr>
            <p:cNvSpPr/>
            <p:nvPr/>
          </p:nvSpPr>
          <p:spPr>
            <a:xfrm>
              <a:off x="6694487" y="3271837"/>
              <a:ext cx="47625" cy="47625"/>
            </a:xfrm>
            <a:custGeom>
              <a:avLst/>
              <a:gdLst>
                <a:gd name="connsiteX0" fmla="*/ 47625 w 47625"/>
                <a:gd name="connsiteY0" fmla="*/ 23813 h 47625"/>
                <a:gd name="connsiteX1" fmla="*/ 23813 w 47625"/>
                <a:gd name="connsiteY1" fmla="*/ 47625 h 47625"/>
                <a:gd name="connsiteX2" fmla="*/ 0 w 47625"/>
                <a:gd name="connsiteY2" fmla="*/ 23813 h 47625"/>
                <a:gd name="connsiteX3" fmla="*/ 23813 w 47625"/>
                <a:gd name="connsiteY3" fmla="*/ 0 h 47625"/>
                <a:gd name="connsiteX4" fmla="*/ 47625 w 47625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7625" y="23813"/>
                  </a:moveTo>
                  <a:cubicBezTo>
                    <a:pt x="47625" y="36964"/>
                    <a:pt x="36964" y="47625"/>
                    <a:pt x="23813" y="47625"/>
                  </a:cubicBezTo>
                  <a:cubicBezTo>
                    <a:pt x="10661" y="47625"/>
                    <a:pt x="0" y="36964"/>
                    <a:pt x="0" y="23813"/>
                  </a:cubicBezTo>
                  <a:cubicBezTo>
                    <a:pt x="0" y="10661"/>
                    <a:pt x="10661" y="0"/>
                    <a:pt x="23813" y="0"/>
                  </a:cubicBezTo>
                  <a:cubicBezTo>
                    <a:pt x="36964" y="0"/>
                    <a:pt x="47625" y="10661"/>
                    <a:pt x="47625" y="2381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B9D9071-34D4-4288-A0A5-CFCAD83CC4E7}"/>
                </a:ext>
              </a:extLst>
            </p:cNvPr>
            <p:cNvSpPr/>
            <p:nvPr/>
          </p:nvSpPr>
          <p:spPr>
            <a:xfrm>
              <a:off x="6661220" y="3324226"/>
              <a:ext cx="302157" cy="204262"/>
            </a:xfrm>
            <a:custGeom>
              <a:avLst/>
              <a:gdLst>
                <a:gd name="connsiteX0" fmla="*/ 286489 w 302157"/>
                <a:gd name="connsiteY0" fmla="*/ 93868 h 204262"/>
                <a:gd name="connsiteX1" fmla="*/ 291251 w 302157"/>
                <a:gd name="connsiteY1" fmla="*/ 89105 h 204262"/>
                <a:gd name="connsiteX2" fmla="*/ 302158 w 302157"/>
                <a:gd name="connsiteY2" fmla="*/ 78199 h 204262"/>
                <a:gd name="connsiteX3" fmla="*/ 288918 w 302157"/>
                <a:gd name="connsiteY3" fmla="*/ 18668 h 204262"/>
                <a:gd name="connsiteX4" fmla="*/ 285679 w 302157"/>
                <a:gd name="connsiteY4" fmla="*/ 13334 h 204262"/>
                <a:gd name="connsiteX5" fmla="*/ 266629 w 302157"/>
                <a:gd name="connsiteY5" fmla="*/ 3190 h 204262"/>
                <a:gd name="connsiteX6" fmla="*/ 228244 w 302157"/>
                <a:gd name="connsiteY6" fmla="*/ 3190 h 204262"/>
                <a:gd name="connsiteX7" fmla="*/ 209194 w 302157"/>
                <a:gd name="connsiteY7" fmla="*/ 13334 h 204262"/>
                <a:gd name="connsiteX8" fmla="*/ 205955 w 302157"/>
                <a:gd name="connsiteY8" fmla="*/ 18668 h 204262"/>
                <a:gd name="connsiteX9" fmla="*/ 199954 w 302157"/>
                <a:gd name="connsiteY9" fmla="*/ 46576 h 204262"/>
                <a:gd name="connsiteX10" fmla="*/ 199954 w 302157"/>
                <a:gd name="connsiteY10" fmla="*/ 46576 h 204262"/>
                <a:gd name="connsiteX11" fmla="*/ 193715 w 302157"/>
                <a:gd name="connsiteY11" fmla="*/ 18668 h 204262"/>
                <a:gd name="connsiteX12" fmla="*/ 190429 w 302157"/>
                <a:gd name="connsiteY12" fmla="*/ 13334 h 204262"/>
                <a:gd name="connsiteX13" fmla="*/ 171379 w 302157"/>
                <a:gd name="connsiteY13" fmla="*/ 3190 h 204262"/>
                <a:gd name="connsiteX14" fmla="*/ 114229 w 302157"/>
                <a:gd name="connsiteY14" fmla="*/ 13334 h 204262"/>
                <a:gd name="connsiteX15" fmla="*/ 110991 w 302157"/>
                <a:gd name="connsiteY15" fmla="*/ 18668 h 204262"/>
                <a:gd name="connsiteX16" fmla="*/ 104704 w 302157"/>
                <a:gd name="connsiteY16" fmla="*/ 45671 h 204262"/>
                <a:gd name="connsiteX17" fmla="*/ 104704 w 302157"/>
                <a:gd name="connsiteY17" fmla="*/ 45671 h 204262"/>
                <a:gd name="connsiteX18" fmla="*/ 98513 w 302157"/>
                <a:gd name="connsiteY18" fmla="*/ 18668 h 204262"/>
                <a:gd name="connsiteX19" fmla="*/ 95179 w 302157"/>
                <a:gd name="connsiteY19" fmla="*/ 13334 h 204262"/>
                <a:gd name="connsiteX20" fmla="*/ 76129 w 302157"/>
                <a:gd name="connsiteY20" fmla="*/ 3190 h 204262"/>
                <a:gd name="connsiteX21" fmla="*/ 37744 w 302157"/>
                <a:gd name="connsiteY21" fmla="*/ 3190 h 204262"/>
                <a:gd name="connsiteX22" fmla="*/ 18694 w 302157"/>
                <a:gd name="connsiteY22" fmla="*/ 13334 h 204262"/>
                <a:gd name="connsiteX23" fmla="*/ 15455 w 302157"/>
                <a:gd name="connsiteY23" fmla="*/ 18668 h 204262"/>
                <a:gd name="connsiteX24" fmla="*/ 310 w 302157"/>
                <a:gd name="connsiteY24" fmla="*/ 87819 h 204262"/>
                <a:gd name="connsiteX25" fmla="*/ 7499 w 302157"/>
                <a:gd name="connsiteY25" fmla="*/ 99922 h 204262"/>
                <a:gd name="connsiteX26" fmla="*/ 7883 w 302157"/>
                <a:gd name="connsiteY26" fmla="*/ 100011 h 204262"/>
                <a:gd name="connsiteX27" fmla="*/ 9454 w 302157"/>
                <a:gd name="connsiteY27" fmla="*/ 100011 h 204262"/>
                <a:gd name="connsiteX28" fmla="*/ 18979 w 302157"/>
                <a:gd name="connsiteY28" fmla="*/ 92534 h 204262"/>
                <a:gd name="connsiteX29" fmla="*/ 33267 w 302157"/>
                <a:gd name="connsiteY29" fmla="*/ 28574 h 204262"/>
                <a:gd name="connsiteX30" fmla="*/ 33267 w 302157"/>
                <a:gd name="connsiteY30" fmla="*/ 28574 h 204262"/>
                <a:gd name="connsiteX31" fmla="*/ 33267 w 302157"/>
                <a:gd name="connsiteY31" fmla="*/ 62388 h 204262"/>
                <a:gd name="connsiteX32" fmla="*/ 18979 w 302157"/>
                <a:gd name="connsiteY32" fmla="*/ 133349 h 204262"/>
                <a:gd name="connsiteX33" fmla="*/ 33267 w 302157"/>
                <a:gd name="connsiteY33" fmla="*/ 133349 h 204262"/>
                <a:gd name="connsiteX34" fmla="*/ 33267 w 302157"/>
                <a:gd name="connsiteY34" fmla="*/ 204262 h 204262"/>
                <a:gd name="connsiteX35" fmla="*/ 52317 w 302157"/>
                <a:gd name="connsiteY35" fmla="*/ 185212 h 204262"/>
                <a:gd name="connsiteX36" fmla="*/ 52317 w 302157"/>
                <a:gd name="connsiteY36" fmla="*/ 133349 h 204262"/>
                <a:gd name="connsiteX37" fmla="*/ 61842 w 302157"/>
                <a:gd name="connsiteY37" fmla="*/ 133349 h 204262"/>
                <a:gd name="connsiteX38" fmla="*/ 61842 w 302157"/>
                <a:gd name="connsiteY38" fmla="*/ 175687 h 204262"/>
                <a:gd name="connsiteX39" fmla="*/ 80892 w 302157"/>
                <a:gd name="connsiteY39" fmla="*/ 156637 h 204262"/>
                <a:gd name="connsiteX40" fmla="*/ 80892 w 302157"/>
                <a:gd name="connsiteY40" fmla="*/ 133349 h 204262"/>
                <a:gd name="connsiteX41" fmla="*/ 95179 w 302157"/>
                <a:gd name="connsiteY41" fmla="*/ 133349 h 204262"/>
                <a:gd name="connsiteX42" fmla="*/ 80892 w 302157"/>
                <a:gd name="connsiteY42" fmla="*/ 62435 h 204262"/>
                <a:gd name="connsiteX43" fmla="*/ 80892 w 302157"/>
                <a:gd name="connsiteY43" fmla="*/ 29098 h 204262"/>
                <a:gd name="connsiteX44" fmla="*/ 80892 w 302157"/>
                <a:gd name="connsiteY44" fmla="*/ 29098 h 204262"/>
                <a:gd name="connsiteX45" fmla="*/ 95179 w 302157"/>
                <a:gd name="connsiteY45" fmla="*/ 91296 h 204262"/>
                <a:gd name="connsiteX46" fmla="*/ 104704 w 302157"/>
                <a:gd name="connsiteY46" fmla="*/ 100011 h 204262"/>
                <a:gd name="connsiteX47" fmla="*/ 104704 w 302157"/>
                <a:gd name="connsiteY47" fmla="*/ 100011 h 204262"/>
                <a:gd name="connsiteX48" fmla="*/ 113944 w 302157"/>
                <a:gd name="connsiteY48" fmla="*/ 92534 h 204262"/>
                <a:gd name="connsiteX49" fmla="*/ 114229 w 302157"/>
                <a:gd name="connsiteY49" fmla="*/ 90486 h 204262"/>
                <a:gd name="connsiteX50" fmla="*/ 128136 w 302157"/>
                <a:gd name="connsiteY50" fmla="*/ 29383 h 204262"/>
                <a:gd name="connsiteX51" fmla="*/ 128136 w 302157"/>
                <a:gd name="connsiteY51" fmla="*/ 29383 h 204262"/>
                <a:gd name="connsiteX52" fmla="*/ 128136 w 302157"/>
                <a:gd name="connsiteY52" fmla="*/ 109251 h 204262"/>
                <a:gd name="connsiteX53" fmla="*/ 138661 w 302157"/>
                <a:gd name="connsiteY53" fmla="*/ 98678 h 204262"/>
                <a:gd name="connsiteX54" fmla="*/ 165602 w 302157"/>
                <a:gd name="connsiteY54" fmla="*/ 98663 h 204262"/>
                <a:gd name="connsiteX55" fmla="*/ 165617 w 302157"/>
                <a:gd name="connsiteY55" fmla="*/ 98678 h 204262"/>
                <a:gd name="connsiteX56" fmla="*/ 176142 w 302157"/>
                <a:gd name="connsiteY56" fmla="*/ 108822 h 204262"/>
                <a:gd name="connsiteX57" fmla="*/ 176142 w 302157"/>
                <a:gd name="connsiteY57" fmla="*/ 29431 h 204262"/>
                <a:gd name="connsiteX58" fmla="*/ 176142 w 302157"/>
                <a:gd name="connsiteY58" fmla="*/ 29431 h 204262"/>
                <a:gd name="connsiteX59" fmla="*/ 190429 w 302157"/>
                <a:gd name="connsiteY59" fmla="*/ 92582 h 204262"/>
                <a:gd name="connsiteX60" fmla="*/ 199954 w 302157"/>
                <a:gd name="connsiteY60" fmla="*/ 100011 h 204262"/>
                <a:gd name="connsiteX61" fmla="*/ 199954 w 302157"/>
                <a:gd name="connsiteY61" fmla="*/ 100011 h 204262"/>
                <a:gd name="connsiteX62" fmla="*/ 209241 w 302157"/>
                <a:gd name="connsiteY62" fmla="*/ 92534 h 204262"/>
                <a:gd name="connsiteX63" fmla="*/ 223529 w 302157"/>
                <a:gd name="connsiteY63" fmla="*/ 29383 h 204262"/>
                <a:gd name="connsiteX64" fmla="*/ 223529 w 302157"/>
                <a:gd name="connsiteY64" fmla="*/ 29383 h 204262"/>
                <a:gd name="connsiteX65" fmla="*/ 223529 w 302157"/>
                <a:gd name="connsiteY65" fmla="*/ 156542 h 204262"/>
                <a:gd name="connsiteX66" fmla="*/ 223529 w 302157"/>
                <a:gd name="connsiteY66" fmla="*/ 156542 h 204262"/>
                <a:gd name="connsiteX67" fmla="*/ 242579 w 302157"/>
                <a:gd name="connsiteY67" fmla="*/ 137492 h 204262"/>
                <a:gd name="connsiteX68" fmla="*/ 242579 w 302157"/>
                <a:gd name="connsiteY68" fmla="*/ 104774 h 204262"/>
                <a:gd name="connsiteX69" fmla="*/ 252104 w 302157"/>
                <a:gd name="connsiteY69" fmla="*/ 104774 h 204262"/>
                <a:gd name="connsiteX70" fmla="*/ 252104 w 302157"/>
                <a:gd name="connsiteY70" fmla="*/ 128158 h 204262"/>
                <a:gd name="connsiteX71" fmla="*/ 271154 w 302157"/>
                <a:gd name="connsiteY71" fmla="*/ 109108 h 204262"/>
                <a:gd name="connsiteX72" fmla="*/ 271154 w 302157"/>
                <a:gd name="connsiteY72" fmla="*/ 29431 h 204262"/>
                <a:gd name="connsiteX73" fmla="*/ 271154 w 302157"/>
                <a:gd name="connsiteY73" fmla="*/ 29431 h 204262"/>
                <a:gd name="connsiteX74" fmla="*/ 286156 w 302157"/>
                <a:gd name="connsiteY74" fmla="*/ 93915 h 20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02157" h="204262">
                  <a:moveTo>
                    <a:pt x="286489" y="93868"/>
                  </a:moveTo>
                  <a:lnTo>
                    <a:pt x="291251" y="89105"/>
                  </a:lnTo>
                  <a:lnTo>
                    <a:pt x="302158" y="78199"/>
                  </a:lnTo>
                  <a:lnTo>
                    <a:pt x="288918" y="18668"/>
                  </a:lnTo>
                  <a:cubicBezTo>
                    <a:pt x="288513" y="16559"/>
                    <a:pt x="287363" y="14666"/>
                    <a:pt x="285679" y="13334"/>
                  </a:cubicBezTo>
                  <a:cubicBezTo>
                    <a:pt x="279975" y="8858"/>
                    <a:pt x="273526" y="5424"/>
                    <a:pt x="266629" y="3190"/>
                  </a:cubicBezTo>
                  <a:cubicBezTo>
                    <a:pt x="254187" y="-1063"/>
                    <a:pt x="240686" y="-1063"/>
                    <a:pt x="228244" y="3190"/>
                  </a:cubicBezTo>
                  <a:cubicBezTo>
                    <a:pt x="221348" y="5429"/>
                    <a:pt x="214900" y="8863"/>
                    <a:pt x="209194" y="13334"/>
                  </a:cubicBezTo>
                  <a:cubicBezTo>
                    <a:pt x="207546" y="14698"/>
                    <a:pt x="206405" y="16577"/>
                    <a:pt x="205955" y="18668"/>
                  </a:cubicBezTo>
                  <a:lnTo>
                    <a:pt x="199954" y="46576"/>
                  </a:lnTo>
                  <a:lnTo>
                    <a:pt x="199954" y="46576"/>
                  </a:lnTo>
                  <a:lnTo>
                    <a:pt x="193715" y="18668"/>
                  </a:lnTo>
                  <a:cubicBezTo>
                    <a:pt x="193279" y="16560"/>
                    <a:pt x="192116" y="14672"/>
                    <a:pt x="190429" y="13334"/>
                  </a:cubicBezTo>
                  <a:cubicBezTo>
                    <a:pt x="184725" y="8858"/>
                    <a:pt x="178276" y="5424"/>
                    <a:pt x="171379" y="3190"/>
                  </a:cubicBezTo>
                  <a:cubicBezTo>
                    <a:pt x="151826" y="-3121"/>
                    <a:pt x="130416" y="679"/>
                    <a:pt x="114229" y="13334"/>
                  </a:cubicBezTo>
                  <a:cubicBezTo>
                    <a:pt x="112581" y="14698"/>
                    <a:pt x="111441" y="16577"/>
                    <a:pt x="110991" y="18668"/>
                  </a:cubicBezTo>
                  <a:lnTo>
                    <a:pt x="104704" y="45671"/>
                  </a:lnTo>
                  <a:cubicBezTo>
                    <a:pt x="104704" y="45671"/>
                    <a:pt x="104704" y="45671"/>
                    <a:pt x="104704" y="45671"/>
                  </a:cubicBezTo>
                  <a:lnTo>
                    <a:pt x="98513" y="18668"/>
                  </a:lnTo>
                  <a:cubicBezTo>
                    <a:pt x="98038" y="16564"/>
                    <a:pt x="96862" y="14683"/>
                    <a:pt x="95179" y="13334"/>
                  </a:cubicBezTo>
                  <a:cubicBezTo>
                    <a:pt x="89472" y="8863"/>
                    <a:pt x="83024" y="5429"/>
                    <a:pt x="76129" y="3190"/>
                  </a:cubicBezTo>
                  <a:cubicBezTo>
                    <a:pt x="63687" y="-1063"/>
                    <a:pt x="50186" y="-1063"/>
                    <a:pt x="37744" y="3190"/>
                  </a:cubicBezTo>
                  <a:cubicBezTo>
                    <a:pt x="30853" y="5439"/>
                    <a:pt x="24407" y="8872"/>
                    <a:pt x="18694" y="13334"/>
                  </a:cubicBezTo>
                  <a:cubicBezTo>
                    <a:pt x="17046" y="14698"/>
                    <a:pt x="15905" y="16577"/>
                    <a:pt x="15455" y="18668"/>
                  </a:cubicBezTo>
                  <a:lnTo>
                    <a:pt x="310" y="87819"/>
                  </a:lnTo>
                  <a:cubicBezTo>
                    <a:pt x="-1046" y="93147"/>
                    <a:pt x="2172" y="98565"/>
                    <a:pt x="7499" y="99922"/>
                  </a:cubicBezTo>
                  <a:cubicBezTo>
                    <a:pt x="7627" y="99954"/>
                    <a:pt x="7754" y="99984"/>
                    <a:pt x="7883" y="100011"/>
                  </a:cubicBezTo>
                  <a:cubicBezTo>
                    <a:pt x="8406" y="100058"/>
                    <a:pt x="8931" y="100058"/>
                    <a:pt x="9454" y="100011"/>
                  </a:cubicBezTo>
                  <a:cubicBezTo>
                    <a:pt x="14009" y="100118"/>
                    <a:pt x="18001" y="96984"/>
                    <a:pt x="18979" y="92534"/>
                  </a:cubicBezTo>
                  <a:lnTo>
                    <a:pt x="33267" y="28574"/>
                  </a:lnTo>
                  <a:lnTo>
                    <a:pt x="33267" y="28574"/>
                  </a:lnTo>
                  <a:lnTo>
                    <a:pt x="33267" y="62388"/>
                  </a:lnTo>
                  <a:lnTo>
                    <a:pt x="18979" y="133349"/>
                  </a:lnTo>
                  <a:lnTo>
                    <a:pt x="33267" y="133349"/>
                  </a:lnTo>
                  <a:lnTo>
                    <a:pt x="33267" y="204262"/>
                  </a:lnTo>
                  <a:lnTo>
                    <a:pt x="52317" y="185212"/>
                  </a:lnTo>
                  <a:lnTo>
                    <a:pt x="52317" y="133349"/>
                  </a:lnTo>
                  <a:lnTo>
                    <a:pt x="61842" y="133349"/>
                  </a:lnTo>
                  <a:lnTo>
                    <a:pt x="61842" y="175687"/>
                  </a:lnTo>
                  <a:lnTo>
                    <a:pt x="80892" y="156637"/>
                  </a:lnTo>
                  <a:lnTo>
                    <a:pt x="80892" y="133349"/>
                  </a:lnTo>
                  <a:lnTo>
                    <a:pt x="95179" y="133349"/>
                  </a:lnTo>
                  <a:lnTo>
                    <a:pt x="80892" y="62435"/>
                  </a:lnTo>
                  <a:lnTo>
                    <a:pt x="80892" y="29098"/>
                  </a:lnTo>
                  <a:lnTo>
                    <a:pt x="80892" y="29098"/>
                  </a:lnTo>
                  <a:lnTo>
                    <a:pt x="95179" y="91296"/>
                  </a:lnTo>
                  <a:cubicBezTo>
                    <a:pt x="95601" y="96238"/>
                    <a:pt x="99745" y="100029"/>
                    <a:pt x="104704" y="100011"/>
                  </a:cubicBezTo>
                  <a:lnTo>
                    <a:pt x="104704" y="100011"/>
                  </a:lnTo>
                  <a:cubicBezTo>
                    <a:pt x="109152" y="99982"/>
                    <a:pt x="112987" y="96878"/>
                    <a:pt x="113944" y="92534"/>
                  </a:cubicBezTo>
                  <a:lnTo>
                    <a:pt x="114229" y="90486"/>
                  </a:lnTo>
                  <a:lnTo>
                    <a:pt x="128136" y="29383"/>
                  </a:lnTo>
                  <a:cubicBezTo>
                    <a:pt x="128136" y="29383"/>
                    <a:pt x="128136" y="29383"/>
                    <a:pt x="128136" y="29383"/>
                  </a:cubicBezTo>
                  <a:lnTo>
                    <a:pt x="128136" y="109251"/>
                  </a:lnTo>
                  <a:lnTo>
                    <a:pt x="138661" y="98678"/>
                  </a:lnTo>
                  <a:cubicBezTo>
                    <a:pt x="146096" y="91234"/>
                    <a:pt x="158158" y="91227"/>
                    <a:pt x="165602" y="98663"/>
                  </a:cubicBezTo>
                  <a:cubicBezTo>
                    <a:pt x="165607" y="98668"/>
                    <a:pt x="165612" y="98673"/>
                    <a:pt x="165617" y="98678"/>
                  </a:cubicBezTo>
                  <a:lnTo>
                    <a:pt x="176142" y="108822"/>
                  </a:lnTo>
                  <a:lnTo>
                    <a:pt x="176142" y="29431"/>
                  </a:lnTo>
                  <a:cubicBezTo>
                    <a:pt x="176142" y="29431"/>
                    <a:pt x="176142" y="29431"/>
                    <a:pt x="176142" y="29431"/>
                  </a:cubicBezTo>
                  <a:lnTo>
                    <a:pt x="190429" y="92582"/>
                  </a:lnTo>
                  <a:cubicBezTo>
                    <a:pt x="191427" y="97012"/>
                    <a:pt x="195414" y="100122"/>
                    <a:pt x="199954" y="100011"/>
                  </a:cubicBezTo>
                  <a:lnTo>
                    <a:pt x="199954" y="100011"/>
                  </a:lnTo>
                  <a:cubicBezTo>
                    <a:pt x="204420" y="100004"/>
                    <a:pt x="208281" y="96895"/>
                    <a:pt x="209241" y="92534"/>
                  </a:cubicBezTo>
                  <a:lnTo>
                    <a:pt x="223529" y="29383"/>
                  </a:lnTo>
                  <a:cubicBezTo>
                    <a:pt x="223529" y="29383"/>
                    <a:pt x="223529" y="29383"/>
                    <a:pt x="223529" y="29383"/>
                  </a:cubicBezTo>
                  <a:lnTo>
                    <a:pt x="223529" y="156542"/>
                  </a:lnTo>
                  <a:lnTo>
                    <a:pt x="223529" y="156542"/>
                  </a:lnTo>
                  <a:lnTo>
                    <a:pt x="242579" y="137492"/>
                  </a:lnTo>
                  <a:lnTo>
                    <a:pt x="242579" y="104774"/>
                  </a:lnTo>
                  <a:lnTo>
                    <a:pt x="252104" y="104774"/>
                  </a:lnTo>
                  <a:lnTo>
                    <a:pt x="252104" y="128158"/>
                  </a:lnTo>
                  <a:lnTo>
                    <a:pt x="271154" y="109108"/>
                  </a:lnTo>
                  <a:lnTo>
                    <a:pt x="271154" y="29431"/>
                  </a:lnTo>
                  <a:cubicBezTo>
                    <a:pt x="271154" y="29431"/>
                    <a:pt x="271154" y="29431"/>
                    <a:pt x="271154" y="29431"/>
                  </a:cubicBezTo>
                  <a:lnTo>
                    <a:pt x="286156" y="9391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F3D407D-7510-4F6C-B5FB-4AEA893648AD}"/>
                </a:ext>
              </a:extLst>
            </p:cNvPr>
            <p:cNvSpPr/>
            <p:nvPr/>
          </p:nvSpPr>
          <p:spPr>
            <a:xfrm>
              <a:off x="6884939" y="3271837"/>
              <a:ext cx="47625" cy="47625"/>
            </a:xfrm>
            <a:custGeom>
              <a:avLst/>
              <a:gdLst>
                <a:gd name="connsiteX0" fmla="*/ 47625 w 47625"/>
                <a:gd name="connsiteY0" fmla="*/ 23813 h 47625"/>
                <a:gd name="connsiteX1" fmla="*/ 23813 w 47625"/>
                <a:gd name="connsiteY1" fmla="*/ 47625 h 47625"/>
                <a:gd name="connsiteX2" fmla="*/ 0 w 47625"/>
                <a:gd name="connsiteY2" fmla="*/ 23813 h 47625"/>
                <a:gd name="connsiteX3" fmla="*/ 23813 w 47625"/>
                <a:gd name="connsiteY3" fmla="*/ 0 h 47625"/>
                <a:gd name="connsiteX4" fmla="*/ 47625 w 47625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7625" y="23813"/>
                  </a:moveTo>
                  <a:cubicBezTo>
                    <a:pt x="47625" y="36964"/>
                    <a:pt x="36964" y="47625"/>
                    <a:pt x="23813" y="47625"/>
                  </a:cubicBezTo>
                  <a:cubicBezTo>
                    <a:pt x="10661" y="47625"/>
                    <a:pt x="0" y="36964"/>
                    <a:pt x="0" y="23813"/>
                  </a:cubicBezTo>
                  <a:cubicBezTo>
                    <a:pt x="0" y="10661"/>
                    <a:pt x="10661" y="0"/>
                    <a:pt x="23813" y="0"/>
                  </a:cubicBezTo>
                  <a:cubicBezTo>
                    <a:pt x="36964" y="0"/>
                    <a:pt x="47625" y="10661"/>
                    <a:pt x="47625" y="2381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208356C-E398-46FE-82A9-F559DE189F7D}"/>
                </a:ext>
              </a:extLst>
            </p:cNvPr>
            <p:cNvSpPr/>
            <p:nvPr/>
          </p:nvSpPr>
          <p:spPr>
            <a:xfrm>
              <a:off x="6789547" y="3271837"/>
              <a:ext cx="47625" cy="47625"/>
            </a:xfrm>
            <a:custGeom>
              <a:avLst/>
              <a:gdLst>
                <a:gd name="connsiteX0" fmla="*/ 47625 w 47625"/>
                <a:gd name="connsiteY0" fmla="*/ 23813 h 47625"/>
                <a:gd name="connsiteX1" fmla="*/ 23812 w 47625"/>
                <a:gd name="connsiteY1" fmla="*/ 47625 h 47625"/>
                <a:gd name="connsiteX2" fmla="*/ 0 w 47625"/>
                <a:gd name="connsiteY2" fmla="*/ 23813 h 47625"/>
                <a:gd name="connsiteX3" fmla="*/ 23812 w 47625"/>
                <a:gd name="connsiteY3" fmla="*/ 0 h 47625"/>
                <a:gd name="connsiteX4" fmla="*/ 47625 w 47625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7625" y="23813"/>
                  </a:moveTo>
                  <a:cubicBezTo>
                    <a:pt x="47625" y="36964"/>
                    <a:pt x="36964" y="47625"/>
                    <a:pt x="23812" y="47625"/>
                  </a:cubicBezTo>
                  <a:cubicBezTo>
                    <a:pt x="10661" y="47625"/>
                    <a:pt x="0" y="36964"/>
                    <a:pt x="0" y="23813"/>
                  </a:cubicBezTo>
                  <a:cubicBezTo>
                    <a:pt x="0" y="10661"/>
                    <a:pt x="10661" y="0"/>
                    <a:pt x="23812" y="0"/>
                  </a:cubicBezTo>
                  <a:cubicBezTo>
                    <a:pt x="36964" y="0"/>
                    <a:pt x="47625" y="10661"/>
                    <a:pt x="47625" y="2381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aphic 25" descr="Box trolley">
            <a:extLst>
              <a:ext uri="{FF2B5EF4-FFF2-40B4-BE49-F238E27FC236}">
                <a16:creationId xmlns:a16="http://schemas.microsoft.com/office/drawing/2014/main" id="{C4D0BB02-3756-45D7-A955-F06121730659}"/>
              </a:ext>
            </a:extLst>
          </p:cNvPr>
          <p:cNvGrpSpPr/>
          <p:nvPr/>
        </p:nvGrpSpPr>
        <p:grpSpPr>
          <a:xfrm>
            <a:off x="3912782" y="4441704"/>
            <a:ext cx="502920" cy="502920"/>
            <a:chOff x="5730875" y="4187473"/>
            <a:chExt cx="457200" cy="4572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D48B7E1-DC92-40C4-9806-F07AD502DCB5}"/>
                </a:ext>
              </a:extLst>
            </p:cNvPr>
            <p:cNvSpPr/>
            <p:nvPr/>
          </p:nvSpPr>
          <p:spPr>
            <a:xfrm>
              <a:off x="5848984" y="4473223"/>
              <a:ext cx="138112" cy="138112"/>
            </a:xfrm>
            <a:custGeom>
              <a:avLst/>
              <a:gdLst>
                <a:gd name="connsiteX0" fmla="*/ 69056 w 138112"/>
                <a:gd name="connsiteY0" fmla="*/ 92869 h 138112"/>
                <a:gd name="connsiteX1" fmla="*/ 45244 w 138112"/>
                <a:gd name="connsiteY1" fmla="*/ 69056 h 138112"/>
                <a:gd name="connsiteX2" fmla="*/ 69056 w 138112"/>
                <a:gd name="connsiteY2" fmla="*/ 45244 h 138112"/>
                <a:gd name="connsiteX3" fmla="*/ 92869 w 138112"/>
                <a:gd name="connsiteY3" fmla="*/ 69056 h 138112"/>
                <a:gd name="connsiteX4" fmla="*/ 69056 w 138112"/>
                <a:gd name="connsiteY4" fmla="*/ 92869 h 138112"/>
                <a:gd name="connsiteX5" fmla="*/ 69056 w 138112"/>
                <a:gd name="connsiteY5" fmla="*/ 0 h 138112"/>
                <a:gd name="connsiteX6" fmla="*/ 0 w 138112"/>
                <a:gd name="connsiteY6" fmla="*/ 69056 h 138112"/>
                <a:gd name="connsiteX7" fmla="*/ 69056 w 138112"/>
                <a:gd name="connsiteY7" fmla="*/ 138113 h 138112"/>
                <a:gd name="connsiteX8" fmla="*/ 138113 w 138112"/>
                <a:gd name="connsiteY8" fmla="*/ 69056 h 138112"/>
                <a:gd name="connsiteX9" fmla="*/ 69056 w 138112"/>
                <a:gd name="connsiteY9" fmla="*/ 0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12" h="138112">
                  <a:moveTo>
                    <a:pt x="69056" y="92869"/>
                  </a:moveTo>
                  <a:cubicBezTo>
                    <a:pt x="55721" y="92869"/>
                    <a:pt x="45244" y="82391"/>
                    <a:pt x="45244" y="69056"/>
                  </a:cubicBezTo>
                  <a:cubicBezTo>
                    <a:pt x="45244" y="55721"/>
                    <a:pt x="55721" y="45244"/>
                    <a:pt x="69056" y="45244"/>
                  </a:cubicBezTo>
                  <a:cubicBezTo>
                    <a:pt x="82391" y="45244"/>
                    <a:pt x="92869" y="55721"/>
                    <a:pt x="92869" y="69056"/>
                  </a:cubicBezTo>
                  <a:cubicBezTo>
                    <a:pt x="92869" y="82391"/>
                    <a:pt x="81915" y="92869"/>
                    <a:pt x="69056" y="92869"/>
                  </a:cubicBezTo>
                  <a:close/>
                  <a:moveTo>
                    <a:pt x="69056" y="0"/>
                  </a:moveTo>
                  <a:cubicBezTo>
                    <a:pt x="30956" y="0"/>
                    <a:pt x="0" y="30956"/>
                    <a:pt x="0" y="69056"/>
                  </a:cubicBezTo>
                  <a:cubicBezTo>
                    <a:pt x="0" y="107156"/>
                    <a:pt x="30956" y="138113"/>
                    <a:pt x="69056" y="138113"/>
                  </a:cubicBezTo>
                  <a:cubicBezTo>
                    <a:pt x="107156" y="138113"/>
                    <a:pt x="138113" y="107156"/>
                    <a:pt x="138113" y="69056"/>
                  </a:cubicBezTo>
                  <a:cubicBezTo>
                    <a:pt x="138113" y="30956"/>
                    <a:pt x="107156" y="0"/>
                    <a:pt x="69056" y="0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D137898-7EA2-4B29-B32B-950824665F6D}"/>
                </a:ext>
              </a:extLst>
            </p:cNvPr>
            <p:cNvSpPr/>
            <p:nvPr/>
          </p:nvSpPr>
          <p:spPr>
            <a:xfrm rot="-6750026">
              <a:off x="5991831" y="4360759"/>
              <a:ext cx="123828" cy="157166"/>
            </a:xfrm>
            <a:custGeom>
              <a:avLst/>
              <a:gdLst>
                <a:gd name="connsiteX0" fmla="*/ 0 w 123828"/>
                <a:gd name="connsiteY0" fmla="*/ 0 h 157166"/>
                <a:gd name="connsiteX1" fmla="*/ 123828 w 123828"/>
                <a:gd name="connsiteY1" fmla="*/ 0 h 157166"/>
                <a:gd name="connsiteX2" fmla="*/ 123828 w 123828"/>
                <a:gd name="connsiteY2" fmla="*/ 157167 h 157166"/>
                <a:gd name="connsiteX3" fmla="*/ 0 w 123828"/>
                <a:gd name="connsiteY3" fmla="*/ 157167 h 15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8" h="157166">
                  <a:moveTo>
                    <a:pt x="0" y="0"/>
                  </a:moveTo>
                  <a:lnTo>
                    <a:pt x="123828" y="0"/>
                  </a:lnTo>
                  <a:lnTo>
                    <a:pt x="123828" y="157167"/>
                  </a:lnTo>
                  <a:lnTo>
                    <a:pt x="0" y="157167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6E1CAE3-CEB7-44E7-BA09-29801D927512}"/>
                </a:ext>
              </a:extLst>
            </p:cNvPr>
            <p:cNvSpPr/>
            <p:nvPr/>
          </p:nvSpPr>
          <p:spPr>
            <a:xfrm>
              <a:off x="5808235" y="4249861"/>
              <a:ext cx="150286" cy="214788"/>
            </a:xfrm>
            <a:custGeom>
              <a:avLst/>
              <a:gdLst>
                <a:gd name="connsiteX0" fmla="*/ 115520 w 150286"/>
                <a:gd name="connsiteY0" fmla="*/ 204787 h 214788"/>
                <a:gd name="connsiteX1" fmla="*/ 150287 w 150286"/>
                <a:gd name="connsiteY1" fmla="*/ 214789 h 214788"/>
                <a:gd name="connsiteX2" fmla="*/ 63609 w 150286"/>
                <a:gd name="connsiteY2" fmla="*/ 1429 h 214788"/>
                <a:gd name="connsiteX3" fmla="*/ 63133 w 150286"/>
                <a:gd name="connsiteY3" fmla="*/ 0 h 214788"/>
                <a:gd name="connsiteX4" fmla="*/ 36463 w 150286"/>
                <a:gd name="connsiteY4" fmla="*/ 10954 h 214788"/>
                <a:gd name="connsiteX5" fmla="*/ 36939 w 150286"/>
                <a:gd name="connsiteY5" fmla="*/ 12382 h 214788"/>
                <a:gd name="connsiteX6" fmla="*/ 47893 w 150286"/>
                <a:gd name="connsiteY6" fmla="*/ 39529 h 214788"/>
                <a:gd name="connsiteX7" fmla="*/ 8840 w 150286"/>
                <a:gd name="connsiteY7" fmla="*/ 55721 h 214788"/>
                <a:gd name="connsiteX8" fmla="*/ 1220 w 150286"/>
                <a:gd name="connsiteY8" fmla="*/ 74295 h 214788"/>
                <a:gd name="connsiteX9" fmla="*/ 14555 w 150286"/>
                <a:gd name="connsiteY9" fmla="*/ 83344 h 214788"/>
                <a:gd name="connsiteX10" fmla="*/ 19794 w 150286"/>
                <a:gd name="connsiteY10" fmla="*/ 82391 h 214788"/>
                <a:gd name="connsiteX11" fmla="*/ 58847 w 150286"/>
                <a:gd name="connsiteY11" fmla="*/ 66199 h 214788"/>
                <a:gd name="connsiteX12" fmla="*/ 115520 w 150286"/>
                <a:gd name="connsiteY12" fmla="*/ 204787 h 21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286" h="214788">
                  <a:moveTo>
                    <a:pt x="115520" y="204787"/>
                  </a:moveTo>
                  <a:cubicBezTo>
                    <a:pt x="127903" y="205740"/>
                    <a:pt x="139809" y="209074"/>
                    <a:pt x="150287" y="214789"/>
                  </a:cubicBezTo>
                  <a:lnTo>
                    <a:pt x="63609" y="1429"/>
                  </a:lnTo>
                  <a:cubicBezTo>
                    <a:pt x="63609" y="952"/>
                    <a:pt x="63133" y="476"/>
                    <a:pt x="63133" y="0"/>
                  </a:cubicBezTo>
                  <a:lnTo>
                    <a:pt x="36463" y="10954"/>
                  </a:lnTo>
                  <a:cubicBezTo>
                    <a:pt x="36463" y="11430"/>
                    <a:pt x="36939" y="11906"/>
                    <a:pt x="36939" y="12382"/>
                  </a:cubicBezTo>
                  <a:lnTo>
                    <a:pt x="47893" y="39529"/>
                  </a:lnTo>
                  <a:lnTo>
                    <a:pt x="8840" y="55721"/>
                  </a:lnTo>
                  <a:cubicBezTo>
                    <a:pt x="1697" y="58579"/>
                    <a:pt x="-2113" y="67151"/>
                    <a:pt x="1220" y="74295"/>
                  </a:cubicBezTo>
                  <a:cubicBezTo>
                    <a:pt x="3602" y="80010"/>
                    <a:pt x="8840" y="83344"/>
                    <a:pt x="14555" y="83344"/>
                  </a:cubicBezTo>
                  <a:cubicBezTo>
                    <a:pt x="16460" y="83344"/>
                    <a:pt x="18365" y="82868"/>
                    <a:pt x="19794" y="82391"/>
                  </a:cubicBezTo>
                  <a:lnTo>
                    <a:pt x="58847" y="66199"/>
                  </a:lnTo>
                  <a:lnTo>
                    <a:pt x="115520" y="204787"/>
                  </a:ln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3E7EED5-68F8-4FE0-9536-6FA85B0DD289}"/>
                </a:ext>
              </a:extLst>
            </p:cNvPr>
            <p:cNvSpPr/>
            <p:nvPr/>
          </p:nvSpPr>
          <p:spPr>
            <a:xfrm>
              <a:off x="5996622" y="4506084"/>
              <a:ext cx="126206" cy="76200"/>
            </a:xfrm>
            <a:custGeom>
              <a:avLst/>
              <a:gdLst>
                <a:gd name="connsiteX0" fmla="*/ 111919 w 126206"/>
                <a:gd name="connsiteY0" fmla="*/ 0 h 76200"/>
                <a:gd name="connsiteX1" fmla="*/ 106204 w 126206"/>
                <a:gd name="connsiteY1" fmla="*/ 952 h 76200"/>
                <a:gd name="connsiteX2" fmla="*/ 9525 w 126206"/>
                <a:gd name="connsiteY2" fmla="*/ 40957 h 76200"/>
                <a:gd name="connsiteX3" fmla="*/ 0 w 126206"/>
                <a:gd name="connsiteY3" fmla="*/ 75724 h 76200"/>
                <a:gd name="connsiteX4" fmla="*/ 0 w 126206"/>
                <a:gd name="connsiteY4" fmla="*/ 76200 h 76200"/>
                <a:gd name="connsiteX5" fmla="*/ 116205 w 126206"/>
                <a:gd name="connsiteY5" fmla="*/ 27622 h 76200"/>
                <a:gd name="connsiteX6" fmla="*/ 126206 w 126206"/>
                <a:gd name="connsiteY6" fmla="*/ 14288 h 76200"/>
                <a:gd name="connsiteX7" fmla="*/ 111919 w 126206"/>
                <a:gd name="connsiteY7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206" h="76200">
                  <a:moveTo>
                    <a:pt x="111919" y="0"/>
                  </a:moveTo>
                  <a:cubicBezTo>
                    <a:pt x="110014" y="0"/>
                    <a:pt x="108109" y="476"/>
                    <a:pt x="106204" y="952"/>
                  </a:cubicBezTo>
                  <a:lnTo>
                    <a:pt x="9525" y="40957"/>
                  </a:lnTo>
                  <a:cubicBezTo>
                    <a:pt x="8572" y="53340"/>
                    <a:pt x="5715" y="65246"/>
                    <a:pt x="0" y="75724"/>
                  </a:cubicBezTo>
                  <a:lnTo>
                    <a:pt x="0" y="76200"/>
                  </a:lnTo>
                  <a:lnTo>
                    <a:pt x="116205" y="27622"/>
                  </a:lnTo>
                  <a:cubicBezTo>
                    <a:pt x="121920" y="25718"/>
                    <a:pt x="126206" y="20479"/>
                    <a:pt x="126206" y="14288"/>
                  </a:cubicBezTo>
                  <a:cubicBezTo>
                    <a:pt x="126206" y="6668"/>
                    <a:pt x="119539" y="0"/>
                    <a:pt x="111919" y="0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B70D4AC-3CCA-40FE-AEC2-317C647854C7}"/>
              </a:ext>
            </a:extLst>
          </p:cNvPr>
          <p:cNvSpPr txBox="1"/>
          <p:nvPr/>
        </p:nvSpPr>
        <p:spPr>
          <a:xfrm>
            <a:off x="3977595" y="1479050"/>
            <a:ext cx="67581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Berorientasi</a:t>
            </a:r>
            <a:r>
              <a:rPr lang="en-US" sz="2000" dirty="0"/>
              <a:t> </a:t>
            </a:r>
            <a:r>
              <a:rPr lang="en-US" sz="2000" dirty="0" err="1"/>
              <a:t>mendukung</a:t>
            </a:r>
            <a:r>
              <a:rPr lang="en-US" sz="2000" dirty="0"/>
              <a:t> </a:t>
            </a:r>
            <a:r>
              <a:rPr lang="en-US" sz="2000" b="1" dirty="0" err="1"/>
              <a:t>prioritas</a:t>
            </a:r>
            <a:r>
              <a:rPr lang="en-US" sz="2000" b="1" dirty="0"/>
              <a:t> </a:t>
            </a:r>
            <a:r>
              <a:rPr lang="en-US" sz="2000" b="1" dirty="0" err="1"/>
              <a:t>pembangunan</a:t>
            </a:r>
            <a:r>
              <a:rPr lang="en-US" sz="2000" b="1" dirty="0"/>
              <a:t> </a:t>
            </a:r>
            <a:r>
              <a:rPr lang="en-US" sz="2000" dirty="0"/>
              <a:t>(</a:t>
            </a:r>
            <a:r>
              <a:rPr lang="en-US" sz="2000" dirty="0" err="1"/>
              <a:t>Prioritas</a:t>
            </a:r>
            <a:r>
              <a:rPr lang="en-US" sz="2000" dirty="0"/>
              <a:t> </a:t>
            </a:r>
            <a:r>
              <a:rPr lang="en-US" sz="2000" dirty="0" err="1"/>
              <a:t>nasional</a:t>
            </a:r>
            <a:r>
              <a:rPr lang="en-US" sz="2000" dirty="0"/>
              <a:t>, </a:t>
            </a:r>
            <a:r>
              <a:rPr lang="en-US" sz="2000" dirty="0" err="1"/>
              <a:t>Tematik</a:t>
            </a:r>
            <a:r>
              <a:rPr lang="en-US" sz="2000" dirty="0"/>
              <a:t>, IKN, </a:t>
            </a:r>
            <a:r>
              <a:rPr lang="en-US" sz="2000" i="1" dirty="0" err="1"/>
              <a:t>Celaring</a:t>
            </a:r>
            <a:r>
              <a:rPr lang="en-US" sz="2000" i="1" dirty="0"/>
              <a:t> house</a:t>
            </a:r>
            <a:r>
              <a:rPr lang="en-US" sz="2000" dirty="0"/>
              <a:t>, major project </a:t>
            </a:r>
            <a:r>
              <a:rPr lang="en-US" sz="2000" dirty="0" err="1"/>
              <a:t>dll</a:t>
            </a:r>
            <a:r>
              <a:rPr lang="en-US" sz="2000" dirty="0"/>
              <a:t> 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B6C74E-B864-44C0-B6C7-1616B6A02CEC}"/>
              </a:ext>
            </a:extLst>
          </p:cNvPr>
          <p:cNvSpPr txBox="1"/>
          <p:nvPr/>
        </p:nvSpPr>
        <p:spPr>
          <a:xfrm>
            <a:off x="4637789" y="2356594"/>
            <a:ext cx="63084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Pelatihan</a:t>
            </a:r>
            <a:r>
              <a:rPr lang="en-US" sz="2000" dirty="0"/>
              <a:t> </a:t>
            </a:r>
            <a:r>
              <a:rPr lang="en-US" sz="2000" dirty="0" err="1"/>
              <a:t>berbasis</a:t>
            </a:r>
            <a:r>
              <a:rPr lang="en-US" sz="2000" dirty="0"/>
              <a:t> </a:t>
            </a:r>
            <a:r>
              <a:rPr lang="en-US" sz="2000" b="1" dirty="0" err="1"/>
              <a:t>aplikatif</a:t>
            </a:r>
            <a:r>
              <a:rPr lang="en-US" sz="2000" b="1" dirty="0"/>
              <a:t>/</a:t>
            </a:r>
            <a:r>
              <a:rPr lang="en-US" sz="2000" b="1" dirty="0" err="1"/>
              <a:t>implementatif</a:t>
            </a:r>
            <a:r>
              <a:rPr lang="en-US" sz="2000" b="1" dirty="0"/>
              <a:t> </a:t>
            </a:r>
            <a:r>
              <a:rPr lang="en-US" sz="2000" dirty="0"/>
              <a:t>(</a:t>
            </a:r>
            <a:r>
              <a:rPr lang="en-US" sz="2000" dirty="0" err="1"/>
              <a:t>pendekatan</a:t>
            </a:r>
            <a:r>
              <a:rPr lang="en-US" sz="2000" dirty="0"/>
              <a:t> </a:t>
            </a:r>
            <a:r>
              <a:rPr lang="en-US" sz="2000" i="1" dirty="0" err="1"/>
              <a:t>Corpu</a:t>
            </a:r>
            <a:r>
              <a:rPr lang="en-US" sz="2000" i="1" dirty="0"/>
              <a:t>:</a:t>
            </a:r>
            <a:r>
              <a:rPr lang="en-US" sz="2000" dirty="0"/>
              <a:t> </a:t>
            </a:r>
            <a:r>
              <a:rPr lang="en-US" sz="2000" dirty="0" err="1"/>
              <a:t>pelatihan</a:t>
            </a:r>
            <a:r>
              <a:rPr lang="en-US" sz="2000" dirty="0"/>
              <a:t> Major Project, On the Job training, Integrated &amp; Comprehensive training)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DBC326-AA23-4ECE-A945-EBF48E18F09B}"/>
              </a:ext>
            </a:extLst>
          </p:cNvPr>
          <p:cNvSpPr txBox="1"/>
          <p:nvPr/>
        </p:nvSpPr>
        <p:spPr>
          <a:xfrm>
            <a:off x="5539303" y="3466403"/>
            <a:ext cx="63084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Kualitas</a:t>
            </a:r>
            <a:r>
              <a:rPr lang="en-US" sz="2000" b="1" dirty="0"/>
              <a:t> </a:t>
            </a:r>
            <a:r>
              <a:rPr lang="en-US" sz="2000" b="1" dirty="0" err="1"/>
              <a:t>penyelenggaraan</a:t>
            </a:r>
            <a:r>
              <a:rPr lang="en-US" sz="2000" b="1" dirty="0"/>
              <a:t> </a:t>
            </a:r>
            <a:r>
              <a:rPr lang="en-US" sz="2000" dirty="0" err="1"/>
              <a:t>Pelatihan</a:t>
            </a:r>
            <a:r>
              <a:rPr lang="en-US" sz="2000" dirty="0"/>
              <a:t> (</a:t>
            </a:r>
            <a:r>
              <a:rPr lang="en-US" sz="2000" dirty="0" err="1"/>
              <a:t>Swakelola</a:t>
            </a:r>
            <a:r>
              <a:rPr lang="en-US" sz="2000" dirty="0"/>
              <a:t> </a:t>
            </a:r>
            <a:r>
              <a:rPr lang="en-US" sz="2000" dirty="0" err="1"/>
              <a:t>Tipe</a:t>
            </a:r>
            <a:r>
              <a:rPr lang="en-US" sz="2000" dirty="0"/>
              <a:t> I dan II, Tender </a:t>
            </a:r>
            <a:r>
              <a:rPr lang="en-US" sz="2000" dirty="0" err="1"/>
              <a:t>Pihak</a:t>
            </a:r>
            <a:r>
              <a:rPr lang="en-US" sz="2000" dirty="0"/>
              <a:t>-III,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Luar</a:t>
            </a:r>
            <a:r>
              <a:rPr lang="en-US" sz="2000" dirty="0"/>
              <a:t> Negeri)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840749D-4101-404E-8173-F2692C801309}"/>
              </a:ext>
            </a:extLst>
          </p:cNvPr>
          <p:cNvSpPr txBox="1"/>
          <p:nvPr/>
        </p:nvSpPr>
        <p:spPr>
          <a:xfrm>
            <a:off x="4546674" y="4399024"/>
            <a:ext cx="70357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Pelatihan</a:t>
            </a:r>
            <a:r>
              <a:rPr lang="en-US" sz="2000" dirty="0"/>
              <a:t> </a:t>
            </a:r>
            <a:r>
              <a:rPr lang="en-US" sz="2000" dirty="0" err="1"/>
              <a:t>selanjutnya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mengedepankan</a:t>
            </a:r>
            <a:r>
              <a:rPr lang="en-US" sz="2000" dirty="0"/>
              <a:t> </a:t>
            </a:r>
            <a:r>
              <a:rPr lang="en-US" sz="2000" dirty="0" err="1"/>
              <a:t>prinsip</a:t>
            </a:r>
            <a:r>
              <a:rPr lang="en-US" sz="2000" dirty="0"/>
              <a:t> </a:t>
            </a:r>
            <a:r>
              <a:rPr lang="en-US" sz="2000" b="1" i="1" dirty="0"/>
              <a:t>Competitiveness</a:t>
            </a:r>
            <a:r>
              <a:rPr lang="en-US" sz="2000" i="1" dirty="0"/>
              <a:t> </a:t>
            </a:r>
            <a:r>
              <a:rPr lang="en-US" sz="2000" dirty="0"/>
              <a:t>and </a:t>
            </a:r>
            <a:r>
              <a:rPr lang="en-US" sz="2000" b="1" i="1" dirty="0"/>
              <a:t>quality delivery assurance </a:t>
            </a:r>
            <a:r>
              <a:rPr lang="en-US" sz="2000" dirty="0"/>
              <a:t>(</a:t>
            </a:r>
            <a:r>
              <a:rPr lang="en-US" sz="2000" dirty="0" err="1"/>
              <a:t>perencanaan</a:t>
            </a:r>
            <a:r>
              <a:rPr lang="en-US" sz="2000" dirty="0"/>
              <a:t>, </a:t>
            </a:r>
            <a:r>
              <a:rPr lang="en-US" sz="2000" dirty="0" err="1"/>
              <a:t>desain</a:t>
            </a:r>
            <a:r>
              <a:rPr lang="en-US" sz="2000" dirty="0"/>
              <a:t>, </a:t>
            </a:r>
            <a:r>
              <a:rPr lang="en-US" sz="2000" dirty="0" err="1"/>
              <a:t>kurikulum</a:t>
            </a:r>
            <a:r>
              <a:rPr lang="en-US" sz="2000" dirty="0"/>
              <a:t>, </a:t>
            </a:r>
            <a:r>
              <a:rPr lang="en-US" sz="2000" dirty="0" err="1"/>
              <a:t>Monev</a:t>
            </a:r>
            <a:r>
              <a:rPr lang="en-US" sz="2000" dirty="0"/>
              <a:t> dan </a:t>
            </a:r>
            <a:r>
              <a:rPr lang="en-US" sz="2000" dirty="0" err="1"/>
              <a:t>pasca</a:t>
            </a:r>
            <a:r>
              <a:rPr lang="en-US" sz="2000" dirty="0"/>
              <a:t> training)</a:t>
            </a:r>
          </a:p>
        </p:txBody>
      </p:sp>
      <p:pic>
        <p:nvPicPr>
          <p:cNvPr id="46" name="Graphic 45" descr="Handshake">
            <a:extLst>
              <a:ext uri="{FF2B5EF4-FFF2-40B4-BE49-F238E27FC236}">
                <a16:creationId xmlns:a16="http://schemas.microsoft.com/office/drawing/2014/main" id="{31A7FA60-7772-4DED-A59A-4277D59F0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01801" y="5424874"/>
            <a:ext cx="592337" cy="592337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7FAA9C36-1257-42D0-98FE-893CC86911BF}"/>
              </a:ext>
            </a:extLst>
          </p:cNvPr>
          <p:cNvSpPr txBox="1"/>
          <p:nvPr/>
        </p:nvSpPr>
        <p:spPr>
          <a:xfrm>
            <a:off x="3997878" y="5513034"/>
            <a:ext cx="63084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Cost effective training: </a:t>
            </a:r>
            <a:r>
              <a:rPr lang="en-US" sz="2000" dirty="0" err="1"/>
              <a:t>alternatif</a:t>
            </a:r>
            <a:r>
              <a:rPr lang="en-US" sz="2000" dirty="0"/>
              <a:t> </a:t>
            </a:r>
            <a:r>
              <a:rPr lang="en-US" sz="2000" dirty="0" err="1"/>
              <a:t>pendanaan</a:t>
            </a:r>
            <a:r>
              <a:rPr lang="en-US" sz="2000" dirty="0"/>
              <a:t> (</a:t>
            </a:r>
            <a:r>
              <a:rPr lang="en-US" sz="2000" dirty="0" err="1"/>
              <a:t>hibah</a:t>
            </a:r>
            <a:r>
              <a:rPr lang="en-US" sz="2000" dirty="0"/>
              <a:t>), </a:t>
            </a:r>
            <a:r>
              <a:rPr lang="en-US" sz="2000" i="1" dirty="0"/>
              <a:t>blended learning</a:t>
            </a:r>
            <a:r>
              <a:rPr lang="en-US" sz="2000" dirty="0"/>
              <a:t>, </a:t>
            </a:r>
            <a:r>
              <a:rPr lang="en-US" sz="2000" dirty="0" err="1"/>
              <a:t>pendampingan</a:t>
            </a:r>
            <a:r>
              <a:rPr lang="en-US" sz="2000" dirty="0"/>
              <a:t>/</a:t>
            </a:r>
            <a:r>
              <a:rPr lang="en-US" sz="2000" dirty="0" err="1"/>
              <a:t>bimtek</a:t>
            </a:r>
            <a:r>
              <a:rPr lang="en-US" sz="2000" dirty="0"/>
              <a:t>    </a:t>
            </a: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031158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ardrop 40">
            <a:extLst>
              <a:ext uri="{FF2B5EF4-FFF2-40B4-BE49-F238E27FC236}">
                <a16:creationId xmlns:a16="http://schemas.microsoft.com/office/drawing/2014/main" id="{209BBFFD-D210-9C47-B573-C5AD0740026B}"/>
              </a:ext>
            </a:extLst>
          </p:cNvPr>
          <p:cNvSpPr/>
          <p:nvPr/>
        </p:nvSpPr>
        <p:spPr bwMode="auto">
          <a:xfrm rot="8100000">
            <a:off x="3747186" y="5113649"/>
            <a:ext cx="850361" cy="792685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2F0C1B-086B-4F11-AD0B-0B9EC8EB8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62" y="-6099"/>
            <a:ext cx="11310257" cy="679904"/>
          </a:xfrm>
        </p:spPr>
        <p:txBody>
          <a:bodyPr/>
          <a:lstStyle/>
          <a:p>
            <a:r>
              <a:rPr lang="en-US" dirty="0" err="1"/>
              <a:t>Rencana</a:t>
            </a:r>
            <a:r>
              <a:rPr lang="en-US" dirty="0"/>
              <a:t> Program/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80F6F-BC35-47BE-AAEB-70A301B86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44686" y="6409172"/>
            <a:ext cx="555171" cy="365125"/>
          </a:xfrm>
        </p:spPr>
        <p:txBody>
          <a:bodyPr/>
          <a:lstStyle/>
          <a:p>
            <a:fld id="{FBD89A83-8F04-4E59-AFD6-207A428C3846}" type="slidenum">
              <a:rPr lang="en-US" smtClean="0"/>
              <a:pPr/>
              <a:t>22</a:t>
            </a:fld>
            <a:endParaRPr lang="en-US" sz="1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C04370C-2914-478E-A9CC-8C20F227DCEE}"/>
              </a:ext>
            </a:extLst>
          </p:cNvPr>
          <p:cNvGrpSpPr/>
          <p:nvPr/>
        </p:nvGrpSpPr>
        <p:grpSpPr>
          <a:xfrm>
            <a:off x="202243" y="864612"/>
            <a:ext cx="3823720" cy="2064712"/>
            <a:chOff x="706942" y="737165"/>
            <a:chExt cx="1664219" cy="2512618"/>
          </a:xfrm>
        </p:grpSpPr>
        <p:sp>
          <p:nvSpPr>
            <p:cNvPr id="38" name="TextBox 25">
              <a:extLst>
                <a:ext uri="{FF2B5EF4-FFF2-40B4-BE49-F238E27FC236}">
                  <a16:creationId xmlns:a16="http://schemas.microsoft.com/office/drawing/2014/main" id="{FC33012D-772D-491B-AEB1-DCEC910C116A}"/>
                </a:ext>
              </a:extLst>
            </p:cNvPr>
            <p:cNvSpPr txBox="1"/>
            <p:nvPr/>
          </p:nvSpPr>
          <p:spPr>
            <a:xfrm>
              <a:off x="706942" y="737165"/>
              <a:ext cx="1408145" cy="8614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548235"/>
                  </a:solidFill>
                </a:rPr>
                <a:t>Program Pendidikan </a:t>
              </a:r>
              <a:r>
                <a:rPr lang="en-US" sz="2000" b="1" dirty="0" err="1">
                  <a:solidFill>
                    <a:srgbClr val="548235"/>
                  </a:solidFill>
                </a:rPr>
                <a:t>Gelar</a:t>
              </a:r>
              <a:endParaRPr lang="en-US" sz="2000" b="1" dirty="0">
                <a:solidFill>
                  <a:srgbClr val="548235"/>
                </a:solidFill>
              </a:endParaRPr>
            </a:p>
          </p:txBody>
        </p:sp>
        <p:sp>
          <p:nvSpPr>
            <p:cNvPr id="39" name="TextBox 26">
              <a:extLst>
                <a:ext uri="{FF2B5EF4-FFF2-40B4-BE49-F238E27FC236}">
                  <a16:creationId xmlns:a16="http://schemas.microsoft.com/office/drawing/2014/main" id="{A02BA5EA-E998-4482-8616-6AD0C7F92F86}"/>
                </a:ext>
              </a:extLst>
            </p:cNvPr>
            <p:cNvSpPr txBox="1"/>
            <p:nvPr/>
          </p:nvSpPr>
          <p:spPr>
            <a:xfrm>
              <a:off x="765763" y="1302156"/>
              <a:ext cx="1605398" cy="19476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/>
                <a:t>S2 </a:t>
              </a:r>
              <a:r>
                <a:rPr lang="en-US" sz="1400" b="1" dirty="0" err="1"/>
                <a:t>Dalam</a:t>
              </a:r>
              <a:r>
                <a:rPr lang="en-US" sz="1400" b="1" dirty="0"/>
                <a:t> Negeri </a:t>
              </a:r>
              <a:r>
                <a:rPr lang="en-US" sz="1400" b="1" dirty="0" err="1"/>
                <a:t>Reguler</a:t>
              </a:r>
              <a:endParaRPr lang="en-US" sz="1400" b="1" dirty="0"/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/>
                <a:t>S2 </a:t>
              </a:r>
              <a:r>
                <a:rPr lang="en-US" sz="1400" b="1" dirty="0" err="1"/>
                <a:t>Dalam</a:t>
              </a:r>
              <a:r>
                <a:rPr lang="en-US" sz="1400" b="1" dirty="0"/>
                <a:t> Negeri </a:t>
              </a:r>
              <a:r>
                <a:rPr lang="en-US" sz="1400" b="1" dirty="0" err="1"/>
                <a:t>Afirmasi</a:t>
              </a:r>
              <a:endParaRPr lang="en-US" sz="1400" b="1" dirty="0"/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Penjajagan</a:t>
              </a:r>
              <a:r>
                <a:rPr lang="en-US" sz="1400" b="1" dirty="0"/>
                <a:t> </a:t>
              </a:r>
              <a:r>
                <a:rPr lang="en-US" sz="1400" b="1" dirty="0" err="1"/>
                <a:t>kerja</a:t>
              </a:r>
              <a:r>
                <a:rPr lang="en-US" sz="1400" b="1" dirty="0"/>
                <a:t> </a:t>
              </a:r>
              <a:r>
                <a:rPr lang="en-US" sz="1400" b="1" dirty="0" err="1"/>
                <a:t>sama</a:t>
              </a:r>
              <a:r>
                <a:rPr lang="en-US" sz="1400" b="1" dirty="0"/>
                <a:t> LPDP</a:t>
              </a:r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Penjajagan</a:t>
              </a:r>
              <a:r>
                <a:rPr lang="en-US" sz="1400" b="1" dirty="0"/>
                <a:t> </a:t>
              </a:r>
              <a:r>
                <a:rPr lang="en-US" sz="1400" b="1" dirty="0" err="1"/>
                <a:t>kerja</a:t>
              </a:r>
              <a:r>
                <a:rPr lang="en-US" sz="1400" b="1" dirty="0"/>
                <a:t> </a:t>
              </a:r>
              <a:r>
                <a:rPr lang="en-US" sz="1400" b="1" dirty="0" err="1"/>
                <a:t>sama</a:t>
              </a:r>
              <a:r>
                <a:rPr lang="en-US" sz="1400" b="1" dirty="0"/>
                <a:t> Cost sharing</a:t>
              </a:r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Penjajagan</a:t>
              </a:r>
              <a:r>
                <a:rPr lang="en-US" sz="1400" b="1" dirty="0"/>
                <a:t> S3 Linkage</a:t>
              </a:r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Monev</a:t>
              </a:r>
              <a:r>
                <a:rPr lang="en-US" sz="1400" b="1" dirty="0"/>
                <a:t> </a:t>
              </a:r>
              <a:r>
                <a:rPr lang="en-US" sz="1400" b="1" dirty="0" err="1"/>
                <a:t>terintegrasi</a:t>
              </a:r>
              <a:r>
                <a:rPr lang="en-US" sz="1400" b="1" dirty="0"/>
                <a:t> </a:t>
              </a:r>
            </a:p>
            <a:p>
              <a:pPr marL="87313" indent="-87313"/>
              <a:endParaRPr lang="en-US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63E5E43-6B10-4390-A401-3FB4BDD82637}"/>
              </a:ext>
            </a:extLst>
          </p:cNvPr>
          <p:cNvGrpSpPr/>
          <p:nvPr/>
        </p:nvGrpSpPr>
        <p:grpSpPr>
          <a:xfrm>
            <a:off x="247409" y="2820007"/>
            <a:ext cx="3212338" cy="2530031"/>
            <a:chOff x="546203" y="1518982"/>
            <a:chExt cx="2654826" cy="2530031"/>
          </a:xfrm>
        </p:grpSpPr>
        <p:sp>
          <p:nvSpPr>
            <p:cNvPr id="36" name="TextBox 29">
              <a:extLst>
                <a:ext uri="{FF2B5EF4-FFF2-40B4-BE49-F238E27FC236}">
                  <a16:creationId xmlns:a16="http://schemas.microsoft.com/office/drawing/2014/main" id="{77D72CBA-DC87-4827-BDD9-7449162F2436}"/>
                </a:ext>
              </a:extLst>
            </p:cNvPr>
            <p:cNvSpPr txBox="1"/>
            <p:nvPr/>
          </p:nvSpPr>
          <p:spPr>
            <a:xfrm>
              <a:off x="642278" y="1518982"/>
              <a:ext cx="177612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1F4E79"/>
                  </a:solidFill>
                </a:rPr>
                <a:t>Program </a:t>
              </a:r>
              <a:r>
                <a:rPr lang="en-US" sz="2000" b="1" dirty="0" err="1">
                  <a:solidFill>
                    <a:srgbClr val="1F4E79"/>
                  </a:solidFill>
                </a:rPr>
                <a:t>Pelatihan</a:t>
              </a:r>
              <a:endParaRPr lang="en-US" sz="2000" b="1" dirty="0">
                <a:solidFill>
                  <a:srgbClr val="1F4E79"/>
                </a:solidFill>
              </a:endParaRPr>
            </a:p>
          </p:txBody>
        </p:sp>
        <p:sp>
          <p:nvSpPr>
            <p:cNvPr id="37" name="TextBox 30">
              <a:extLst>
                <a:ext uri="{FF2B5EF4-FFF2-40B4-BE49-F238E27FC236}">
                  <a16:creationId xmlns:a16="http://schemas.microsoft.com/office/drawing/2014/main" id="{DC00F3DE-D79E-405E-A2AF-6BA9505D8C20}"/>
                </a:ext>
              </a:extLst>
            </p:cNvPr>
            <p:cNvSpPr txBox="1"/>
            <p:nvPr/>
          </p:nvSpPr>
          <p:spPr>
            <a:xfrm>
              <a:off x="546203" y="1802244"/>
              <a:ext cx="2654826" cy="22467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Pelatihan</a:t>
              </a:r>
              <a:r>
                <a:rPr lang="en-US" sz="1400" b="1" dirty="0"/>
                <a:t> Teknis, </a:t>
              </a:r>
              <a:r>
                <a:rPr lang="en-US" sz="1400" b="1" dirty="0" err="1"/>
                <a:t>Spesifik</a:t>
              </a:r>
              <a:r>
                <a:rPr lang="en-US" sz="1400" b="1" dirty="0"/>
                <a:t> &amp; JFP </a:t>
              </a:r>
              <a:r>
                <a:rPr lang="en-US" sz="1400" b="1" dirty="0" err="1"/>
                <a:t>Swakelola</a:t>
              </a:r>
              <a:r>
                <a:rPr lang="en-US" sz="1400" b="1" dirty="0"/>
                <a:t> </a:t>
              </a:r>
              <a:r>
                <a:rPr lang="en-US" sz="1400" b="1" dirty="0" err="1"/>
                <a:t>Tipe</a:t>
              </a:r>
              <a:r>
                <a:rPr lang="en-US" sz="1400" b="1" dirty="0"/>
                <a:t> I, II dan Tender Pihak-3</a:t>
              </a:r>
            </a:p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Penajaman</a:t>
              </a:r>
              <a:r>
                <a:rPr lang="en-US" sz="1400" b="1" dirty="0"/>
                <a:t> </a:t>
              </a:r>
              <a:r>
                <a:rPr lang="en-US" sz="1400" b="1" dirty="0" err="1"/>
                <a:t>desain</a:t>
              </a:r>
              <a:r>
                <a:rPr lang="en-US" sz="1400" b="1" dirty="0"/>
                <a:t> dan </a:t>
              </a:r>
              <a:r>
                <a:rPr lang="en-US" sz="1400" b="1" dirty="0" err="1"/>
                <a:t>kurikulum</a:t>
              </a:r>
              <a:endParaRPr lang="en-US" sz="1400" b="1" dirty="0"/>
            </a:p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Pelatihan</a:t>
              </a:r>
              <a:r>
                <a:rPr lang="en-US" sz="1400" b="1" dirty="0"/>
                <a:t> </a:t>
              </a:r>
              <a:r>
                <a:rPr lang="en-US" sz="1400" b="1" dirty="0" err="1"/>
                <a:t>tematik</a:t>
              </a:r>
              <a:r>
                <a:rPr lang="en-US" sz="1400" b="1" dirty="0"/>
                <a:t>: </a:t>
              </a:r>
              <a:r>
                <a:rPr lang="en-US" sz="1400" b="1" dirty="0" err="1"/>
                <a:t>mendukung</a:t>
              </a:r>
              <a:r>
                <a:rPr lang="en-US" sz="1400" b="1" dirty="0"/>
                <a:t> IKN, KPBU, </a:t>
              </a:r>
              <a:r>
                <a:rPr lang="en-US" sz="1400" b="1" dirty="0" err="1"/>
                <a:t>Manajemen</a:t>
              </a:r>
              <a:r>
                <a:rPr lang="en-US" sz="1400" b="1" dirty="0"/>
                <a:t> </a:t>
              </a:r>
              <a:r>
                <a:rPr lang="en-US" sz="1400" b="1" dirty="0" err="1"/>
                <a:t>bencana</a:t>
              </a:r>
              <a:r>
                <a:rPr lang="en-US" sz="1400" b="1" dirty="0"/>
                <a:t>, DAK </a:t>
              </a:r>
              <a:r>
                <a:rPr lang="en-US" sz="1400" b="1" dirty="0" err="1"/>
                <a:t>dll</a:t>
              </a:r>
              <a:endParaRPr lang="en-US" sz="1400" b="1" dirty="0"/>
            </a:p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/>
                <a:t>JFP </a:t>
              </a:r>
              <a:r>
                <a:rPr lang="en-US" sz="1400" b="1" dirty="0" err="1"/>
                <a:t>pertama</a:t>
              </a:r>
              <a:r>
                <a:rPr lang="en-US" sz="1400" b="1" dirty="0"/>
                <a:t> dan </a:t>
              </a:r>
              <a:r>
                <a:rPr lang="en-US" sz="1400" b="1" dirty="0" err="1"/>
                <a:t>pengayaan</a:t>
              </a:r>
              <a:r>
                <a:rPr lang="en-US" sz="1400" b="1" dirty="0"/>
                <a:t> JFP Muda, </a:t>
              </a:r>
              <a:r>
                <a:rPr lang="en-US" sz="1400" b="1" dirty="0" err="1"/>
                <a:t>madya</a:t>
              </a:r>
              <a:r>
                <a:rPr lang="en-US" sz="1400" b="1" dirty="0"/>
                <a:t> &amp; Utama</a:t>
              </a:r>
            </a:p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Pelatihan</a:t>
              </a:r>
              <a:r>
                <a:rPr lang="en-US" sz="1400" b="1" dirty="0"/>
                <a:t> non-</a:t>
              </a:r>
              <a:r>
                <a:rPr lang="en-US" sz="1400" b="1" dirty="0" err="1"/>
                <a:t>klasikal</a:t>
              </a:r>
              <a:r>
                <a:rPr lang="en-US" sz="1400" b="1" dirty="0"/>
                <a:t>: OJT</a:t>
              </a:r>
            </a:p>
            <a:p>
              <a:pPr marL="139700" indent="-139700">
                <a:buFont typeface="Arial" panose="020B0604020202020204" pitchFamily="34" charset="0"/>
                <a:buChar char="•"/>
              </a:pPr>
              <a:r>
                <a:rPr lang="en-US" sz="1400" b="1" dirty="0"/>
                <a:t>Uji </a:t>
              </a:r>
              <a:r>
                <a:rPr lang="en-US" sz="1400" b="1" dirty="0" err="1"/>
                <a:t>kompetensi</a:t>
              </a:r>
              <a:r>
                <a:rPr lang="en-US" sz="1400" b="1" dirty="0"/>
                <a:t> JFP</a:t>
              </a:r>
            </a:p>
            <a:p>
              <a:pPr marL="139700" indent="-139700">
                <a:buFont typeface="Arial" panose="020B0604020202020204" pitchFamily="34" charset="0"/>
                <a:buChar char="•"/>
              </a:pPr>
              <a:endParaRPr lang="en-US" sz="1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0869E05-660D-48A4-A72A-C0847ABB6B98}"/>
              </a:ext>
            </a:extLst>
          </p:cNvPr>
          <p:cNvGrpSpPr/>
          <p:nvPr/>
        </p:nvGrpSpPr>
        <p:grpSpPr>
          <a:xfrm>
            <a:off x="7769204" y="821059"/>
            <a:ext cx="3912022" cy="1266156"/>
            <a:chOff x="638565" y="1518982"/>
            <a:chExt cx="2190854" cy="1266156"/>
          </a:xfrm>
        </p:grpSpPr>
        <p:sp>
          <p:nvSpPr>
            <p:cNvPr id="34" name="TextBox 32">
              <a:extLst>
                <a:ext uri="{FF2B5EF4-FFF2-40B4-BE49-F238E27FC236}">
                  <a16:creationId xmlns:a16="http://schemas.microsoft.com/office/drawing/2014/main" id="{D6CBDDE9-7E7A-43F3-93F1-96464F48F830}"/>
                </a:ext>
              </a:extLst>
            </p:cNvPr>
            <p:cNvSpPr txBox="1"/>
            <p:nvPr/>
          </p:nvSpPr>
          <p:spPr>
            <a:xfrm>
              <a:off x="638565" y="1518982"/>
              <a:ext cx="178354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C55A11"/>
                  </a:solidFill>
                </a:rPr>
                <a:t>Program </a:t>
              </a:r>
              <a:r>
                <a:rPr lang="en-US" sz="2000" b="1" dirty="0" err="1">
                  <a:solidFill>
                    <a:srgbClr val="C55A11"/>
                  </a:solidFill>
                </a:rPr>
                <a:t>Pengembangan</a:t>
              </a:r>
              <a:r>
                <a:rPr lang="en-US" sz="2000" b="1" dirty="0">
                  <a:solidFill>
                    <a:srgbClr val="C55A11"/>
                  </a:solidFill>
                </a:rPr>
                <a:t> JFP</a:t>
              </a:r>
            </a:p>
          </p:txBody>
        </p:sp>
        <p:sp>
          <p:nvSpPr>
            <p:cNvPr id="35" name="TextBox 33">
              <a:extLst>
                <a:ext uri="{FF2B5EF4-FFF2-40B4-BE49-F238E27FC236}">
                  <a16:creationId xmlns:a16="http://schemas.microsoft.com/office/drawing/2014/main" id="{CF4BB831-D474-4895-BF33-ACD5844C71B2}"/>
                </a:ext>
              </a:extLst>
            </p:cNvPr>
            <p:cNvSpPr txBox="1"/>
            <p:nvPr/>
          </p:nvSpPr>
          <p:spPr>
            <a:xfrm>
              <a:off x="692200" y="1831031"/>
              <a:ext cx="2137219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Pendataan</a:t>
              </a:r>
              <a:r>
                <a:rPr lang="en-US" sz="1400" b="1" dirty="0"/>
                <a:t> JFP Pusat dan Daerah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Penyusunan</a:t>
              </a:r>
              <a:r>
                <a:rPr lang="en-US" sz="1400" b="1" dirty="0"/>
                <a:t> </a:t>
              </a:r>
              <a:r>
                <a:rPr lang="en-US" sz="1400" b="1" dirty="0" err="1"/>
                <a:t>Juklak</a:t>
              </a:r>
              <a:r>
                <a:rPr lang="en-US" sz="1400" b="1" dirty="0"/>
                <a:t>/</a:t>
              </a:r>
              <a:r>
                <a:rPr lang="en-US" sz="1400" b="1" dirty="0" err="1"/>
                <a:t>Juknis</a:t>
              </a:r>
              <a:r>
                <a:rPr lang="en-US" sz="1400" b="1" dirty="0"/>
                <a:t> JFP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Sosialisasi</a:t>
              </a:r>
              <a:r>
                <a:rPr lang="en-US" sz="1400" b="1" dirty="0"/>
                <a:t> dan </a:t>
              </a:r>
              <a:r>
                <a:rPr lang="en-US" sz="1400" b="1" dirty="0" err="1"/>
                <a:t>diseminasi</a:t>
              </a:r>
              <a:r>
                <a:rPr lang="en-US" sz="1400" b="1" dirty="0"/>
                <a:t> JFP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Penyusunan</a:t>
              </a:r>
              <a:r>
                <a:rPr lang="en-US" sz="1400" b="1" dirty="0"/>
                <a:t> </a:t>
              </a:r>
              <a:r>
                <a:rPr lang="en-US" sz="1400" b="1" dirty="0" err="1"/>
                <a:t>Sertifikasi</a:t>
              </a:r>
              <a:r>
                <a:rPr lang="en-US" sz="1400" b="1" dirty="0"/>
                <a:t> FP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CE13B05-329C-4426-A365-E1F11B2A22AF}"/>
              </a:ext>
            </a:extLst>
          </p:cNvPr>
          <p:cNvGrpSpPr/>
          <p:nvPr/>
        </p:nvGrpSpPr>
        <p:grpSpPr>
          <a:xfrm>
            <a:off x="8008939" y="2385915"/>
            <a:ext cx="2979850" cy="1469612"/>
            <a:chOff x="753314" y="1518982"/>
            <a:chExt cx="1605398" cy="1469612"/>
          </a:xfrm>
        </p:grpSpPr>
        <p:sp>
          <p:nvSpPr>
            <p:cNvPr id="32" name="TextBox 35">
              <a:extLst>
                <a:ext uri="{FF2B5EF4-FFF2-40B4-BE49-F238E27FC236}">
                  <a16:creationId xmlns:a16="http://schemas.microsoft.com/office/drawing/2014/main" id="{0BA1A1C2-0DC5-435A-BFCA-27B21465BDA6}"/>
                </a:ext>
              </a:extLst>
            </p:cNvPr>
            <p:cNvSpPr txBox="1"/>
            <p:nvPr/>
          </p:nvSpPr>
          <p:spPr>
            <a:xfrm>
              <a:off x="762043" y="1518982"/>
              <a:ext cx="1536587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2E75B6"/>
                  </a:solidFill>
                </a:rPr>
                <a:t>Knowledge Management</a:t>
              </a:r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CD4DDC64-5663-469D-8773-F9FA2954735C}"/>
                </a:ext>
              </a:extLst>
            </p:cNvPr>
            <p:cNvSpPr txBox="1"/>
            <p:nvPr/>
          </p:nvSpPr>
          <p:spPr>
            <a:xfrm>
              <a:off x="753314" y="1819043"/>
              <a:ext cx="1605398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b="1" dirty="0" err="1"/>
                <a:t>Pengembangan</a:t>
              </a:r>
              <a:r>
                <a:rPr lang="en-US" sz="1400" b="1" dirty="0"/>
                <a:t> database</a:t>
              </a:r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/>
                <a:t> Learning Management</a:t>
              </a:r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/>
                <a:t> </a:t>
              </a:r>
              <a:r>
                <a:rPr lang="en-US" sz="1400" b="1" dirty="0" err="1"/>
                <a:t>Publikasi</a:t>
              </a:r>
              <a:r>
                <a:rPr lang="en-US" sz="1400" b="1" dirty="0"/>
                <a:t> dan </a:t>
              </a:r>
              <a:r>
                <a:rPr lang="en-US" sz="1400" b="1" dirty="0" err="1"/>
                <a:t>Informasi</a:t>
              </a:r>
              <a:endParaRPr lang="en-US" sz="1400" b="1" dirty="0"/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/>
                <a:t> Tata Kelola IT</a:t>
              </a:r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/>
                <a:t> </a:t>
              </a:r>
              <a:r>
                <a:rPr lang="en-US" sz="1400" b="1" dirty="0" err="1"/>
                <a:t>Kerja</a:t>
              </a:r>
              <a:r>
                <a:rPr lang="en-US" sz="1400" b="1" dirty="0"/>
                <a:t> </a:t>
              </a:r>
              <a:r>
                <a:rPr lang="en-US" sz="1400" b="1" dirty="0" err="1"/>
                <a:t>sama</a:t>
              </a:r>
              <a:endParaRPr lang="en-US" sz="1400" b="1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0A9AEBE-DA36-4410-9DA4-D6EC23D47A99}"/>
              </a:ext>
            </a:extLst>
          </p:cNvPr>
          <p:cNvGrpSpPr/>
          <p:nvPr/>
        </p:nvGrpSpPr>
        <p:grpSpPr>
          <a:xfrm>
            <a:off x="7921558" y="4375334"/>
            <a:ext cx="3845861" cy="1697740"/>
            <a:chOff x="199684" y="1423517"/>
            <a:chExt cx="1908843" cy="1697740"/>
          </a:xfrm>
        </p:grpSpPr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2E2E746C-3C14-468E-B9C4-51313F592A39}"/>
                </a:ext>
              </a:extLst>
            </p:cNvPr>
            <p:cNvSpPr txBox="1"/>
            <p:nvPr/>
          </p:nvSpPr>
          <p:spPr>
            <a:xfrm>
              <a:off x="199684" y="1423517"/>
              <a:ext cx="190884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BF9000"/>
                  </a:solidFill>
                </a:rPr>
                <a:t>Tata Kelola &amp; </a:t>
              </a:r>
              <a:r>
                <a:rPr lang="en-US" sz="2000" b="1" dirty="0" err="1">
                  <a:solidFill>
                    <a:srgbClr val="BF9000"/>
                  </a:solidFill>
                </a:rPr>
                <a:t>Pengembangan</a:t>
              </a:r>
              <a:r>
                <a:rPr lang="en-US" sz="2000" b="1" dirty="0">
                  <a:solidFill>
                    <a:srgbClr val="BF9000"/>
                  </a:solidFill>
                </a:rPr>
                <a:t> SDM</a:t>
              </a:r>
            </a:p>
          </p:txBody>
        </p:sp>
        <p:sp>
          <p:nvSpPr>
            <p:cNvPr id="31" name="TextBox 39">
              <a:extLst>
                <a:ext uri="{FF2B5EF4-FFF2-40B4-BE49-F238E27FC236}">
                  <a16:creationId xmlns:a16="http://schemas.microsoft.com/office/drawing/2014/main" id="{C2D3B2A3-E7E4-478B-B3DA-BAAFD90F5CC6}"/>
                </a:ext>
              </a:extLst>
            </p:cNvPr>
            <p:cNvSpPr txBox="1"/>
            <p:nvPr/>
          </p:nvSpPr>
          <p:spPr>
            <a:xfrm>
              <a:off x="251096" y="1736262"/>
              <a:ext cx="1605398" cy="13849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Penyusunan</a:t>
              </a:r>
              <a:r>
                <a:rPr lang="en-US" sz="1400" b="1" dirty="0"/>
                <a:t> roadmap </a:t>
              </a:r>
              <a:r>
                <a:rPr lang="en-US" sz="1400" b="1" dirty="0" err="1"/>
                <a:t>Pusbindiklatren</a:t>
              </a:r>
              <a:endParaRPr lang="en-US" sz="1400" b="1" dirty="0"/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Assesment</a:t>
              </a:r>
              <a:r>
                <a:rPr lang="en-US" sz="1400" b="1" dirty="0"/>
                <a:t> dan </a:t>
              </a:r>
              <a:r>
                <a:rPr lang="en-US" sz="1400" b="1" dirty="0" err="1"/>
                <a:t>Penilaian</a:t>
              </a:r>
              <a:r>
                <a:rPr lang="en-US" sz="1400" b="1" dirty="0"/>
                <a:t> 360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Penyusunan</a:t>
              </a:r>
              <a:r>
                <a:rPr lang="en-US" sz="1400" b="1" dirty="0"/>
                <a:t> HCDP 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Penyusunan</a:t>
              </a:r>
              <a:r>
                <a:rPr lang="en-US" sz="1400" b="1" dirty="0"/>
                <a:t> </a:t>
              </a:r>
              <a:r>
                <a:rPr lang="en-US" sz="1400" b="1" dirty="0" err="1"/>
                <a:t>pedoman</a:t>
              </a:r>
              <a:r>
                <a:rPr lang="en-US" sz="1400" b="1" dirty="0"/>
                <a:t> dan SOP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Pengembangan</a:t>
              </a:r>
              <a:r>
                <a:rPr lang="en-US" sz="1400" b="1" dirty="0"/>
                <a:t> SDM internal</a:t>
              </a:r>
            </a:p>
            <a:p>
              <a:pPr marL="187325" indent="-18732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Peningkatan</a:t>
              </a:r>
              <a:r>
                <a:rPr lang="en-US" sz="1400" b="1" dirty="0"/>
                <a:t> </a:t>
              </a:r>
              <a:r>
                <a:rPr lang="en-US" sz="1400" b="1" dirty="0" err="1"/>
                <a:t>Fasilitas</a:t>
              </a:r>
              <a:r>
                <a:rPr lang="en-US" sz="1400" b="1" dirty="0"/>
                <a:t> </a:t>
              </a:r>
              <a:r>
                <a:rPr lang="en-US" sz="1400" b="1" dirty="0" err="1"/>
                <a:t>kerja</a:t>
              </a:r>
              <a:endParaRPr lang="en-US" sz="1400" b="1" dirty="0"/>
            </a:p>
          </p:txBody>
        </p:sp>
      </p:grpSp>
      <p:sp>
        <p:nvSpPr>
          <p:cNvPr id="10" name="Freeform 15">
            <a:extLst>
              <a:ext uri="{FF2B5EF4-FFF2-40B4-BE49-F238E27FC236}">
                <a16:creationId xmlns:a16="http://schemas.microsoft.com/office/drawing/2014/main" id="{ECE3A50D-8285-4C04-B017-D5D08DEA6164}"/>
              </a:ext>
            </a:extLst>
          </p:cNvPr>
          <p:cNvSpPr>
            <a:spLocks/>
          </p:cNvSpPr>
          <p:nvPr/>
        </p:nvSpPr>
        <p:spPr bwMode="auto">
          <a:xfrm flipH="1">
            <a:off x="5915292" y="6350678"/>
            <a:ext cx="2330331" cy="484088"/>
          </a:xfrm>
          <a:custGeom>
            <a:avLst/>
            <a:gdLst>
              <a:gd name="T0" fmla="*/ 1087 w 1142"/>
              <a:gd name="T1" fmla="*/ 0 h 287"/>
              <a:gd name="T2" fmla="*/ 0 w 1142"/>
              <a:gd name="T3" fmla="*/ 287 h 287"/>
              <a:gd name="T4" fmla="*/ 335 w 1142"/>
              <a:gd name="T5" fmla="*/ 287 h 287"/>
              <a:gd name="T6" fmla="*/ 1142 w 1142"/>
              <a:gd name="T7" fmla="*/ 0 h 287"/>
              <a:gd name="T8" fmla="*/ 1087 w 1142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2" h="287">
                <a:moveTo>
                  <a:pt x="1087" y="0"/>
                </a:moveTo>
                <a:lnTo>
                  <a:pt x="0" y="287"/>
                </a:lnTo>
                <a:lnTo>
                  <a:pt x="335" y="287"/>
                </a:lnTo>
                <a:lnTo>
                  <a:pt x="1142" y="0"/>
                </a:lnTo>
                <a:lnTo>
                  <a:pt x="1087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28EDD125-378C-4711-8E73-3BA5840BC9FA}"/>
              </a:ext>
            </a:extLst>
          </p:cNvPr>
          <p:cNvSpPr>
            <a:spLocks/>
          </p:cNvSpPr>
          <p:nvPr/>
        </p:nvSpPr>
        <p:spPr bwMode="auto">
          <a:xfrm flipH="1">
            <a:off x="5828897" y="6345618"/>
            <a:ext cx="1363101" cy="497583"/>
          </a:xfrm>
          <a:custGeom>
            <a:avLst/>
            <a:gdLst>
              <a:gd name="T0" fmla="*/ 611 w 668"/>
              <a:gd name="T1" fmla="*/ 0 h 295"/>
              <a:gd name="T2" fmla="*/ 0 w 668"/>
              <a:gd name="T3" fmla="*/ 295 h 295"/>
              <a:gd name="T4" fmla="*/ 344 w 668"/>
              <a:gd name="T5" fmla="*/ 295 h 295"/>
              <a:gd name="T6" fmla="*/ 668 w 668"/>
              <a:gd name="T7" fmla="*/ 0 h 295"/>
              <a:gd name="T8" fmla="*/ 611 w 668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295">
                <a:moveTo>
                  <a:pt x="611" y="0"/>
                </a:moveTo>
                <a:lnTo>
                  <a:pt x="0" y="295"/>
                </a:lnTo>
                <a:lnTo>
                  <a:pt x="344" y="295"/>
                </a:lnTo>
                <a:lnTo>
                  <a:pt x="668" y="0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1E00ED23-8F9E-4B24-AFCA-276CCEC9481F}"/>
              </a:ext>
            </a:extLst>
          </p:cNvPr>
          <p:cNvSpPr>
            <a:spLocks/>
          </p:cNvSpPr>
          <p:nvPr/>
        </p:nvSpPr>
        <p:spPr bwMode="auto">
          <a:xfrm flipH="1">
            <a:off x="5472117" y="6355738"/>
            <a:ext cx="693793" cy="487461"/>
          </a:xfrm>
          <a:custGeom>
            <a:avLst/>
            <a:gdLst>
              <a:gd name="T0" fmla="*/ 145 w 340"/>
              <a:gd name="T1" fmla="*/ 0 h 289"/>
              <a:gd name="T2" fmla="*/ 0 w 340"/>
              <a:gd name="T3" fmla="*/ 289 h 289"/>
              <a:gd name="T4" fmla="*/ 340 w 340"/>
              <a:gd name="T5" fmla="*/ 289 h 289"/>
              <a:gd name="T6" fmla="*/ 201 w 340"/>
              <a:gd name="T7" fmla="*/ 0 h 289"/>
              <a:gd name="T8" fmla="*/ 145 w 340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289">
                <a:moveTo>
                  <a:pt x="145" y="0"/>
                </a:moveTo>
                <a:lnTo>
                  <a:pt x="0" y="289"/>
                </a:lnTo>
                <a:lnTo>
                  <a:pt x="340" y="289"/>
                </a:lnTo>
                <a:lnTo>
                  <a:pt x="201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id="{8F908958-55F6-404F-A0A2-516041754DAD}"/>
              </a:ext>
            </a:extLst>
          </p:cNvPr>
          <p:cNvSpPr>
            <a:spLocks/>
          </p:cNvSpPr>
          <p:nvPr/>
        </p:nvSpPr>
        <p:spPr bwMode="auto">
          <a:xfrm flipH="1">
            <a:off x="4435912" y="6345618"/>
            <a:ext cx="1363101" cy="502642"/>
          </a:xfrm>
          <a:custGeom>
            <a:avLst/>
            <a:gdLst>
              <a:gd name="T0" fmla="*/ 0 w 668"/>
              <a:gd name="T1" fmla="*/ 0 h 298"/>
              <a:gd name="T2" fmla="*/ 328 w 668"/>
              <a:gd name="T3" fmla="*/ 298 h 298"/>
              <a:gd name="T4" fmla="*/ 668 w 668"/>
              <a:gd name="T5" fmla="*/ 298 h 298"/>
              <a:gd name="T6" fmla="*/ 55 w 668"/>
              <a:gd name="T7" fmla="*/ 0 h 298"/>
              <a:gd name="T8" fmla="*/ 0 w 668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298">
                <a:moveTo>
                  <a:pt x="0" y="0"/>
                </a:moveTo>
                <a:lnTo>
                  <a:pt x="328" y="298"/>
                </a:lnTo>
                <a:lnTo>
                  <a:pt x="668" y="298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Freeform 23">
            <a:extLst>
              <a:ext uri="{FF2B5EF4-FFF2-40B4-BE49-F238E27FC236}">
                <a16:creationId xmlns:a16="http://schemas.microsoft.com/office/drawing/2014/main" id="{4B3B757D-756B-4FC9-AD82-C76EA8F3286E}"/>
              </a:ext>
            </a:extLst>
          </p:cNvPr>
          <p:cNvSpPr>
            <a:spLocks/>
          </p:cNvSpPr>
          <p:nvPr/>
        </p:nvSpPr>
        <p:spPr bwMode="auto">
          <a:xfrm flipH="1">
            <a:off x="3377851" y="6338871"/>
            <a:ext cx="2342574" cy="512762"/>
          </a:xfrm>
          <a:custGeom>
            <a:avLst/>
            <a:gdLst>
              <a:gd name="T0" fmla="*/ 0 w 1148"/>
              <a:gd name="T1" fmla="*/ 0 h 304"/>
              <a:gd name="T2" fmla="*/ 804 w 1148"/>
              <a:gd name="T3" fmla="*/ 304 h 304"/>
              <a:gd name="T4" fmla="*/ 1148 w 1148"/>
              <a:gd name="T5" fmla="*/ 304 h 304"/>
              <a:gd name="T6" fmla="*/ 55 w 1148"/>
              <a:gd name="T7" fmla="*/ 0 h 304"/>
              <a:gd name="T8" fmla="*/ 0 w 1148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8" h="304">
                <a:moveTo>
                  <a:pt x="0" y="0"/>
                </a:moveTo>
                <a:lnTo>
                  <a:pt x="804" y="304"/>
                </a:lnTo>
                <a:lnTo>
                  <a:pt x="1148" y="304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2FF75EE3-E567-49BB-A48B-B3B86AC9426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565578" y="1553983"/>
            <a:ext cx="2318088" cy="4801755"/>
          </a:xfrm>
          <a:custGeom>
            <a:avLst/>
            <a:gdLst>
              <a:gd name="T0" fmla="*/ 61 w 1007"/>
              <a:gd name="T1" fmla="*/ 146 h 2288"/>
              <a:gd name="T2" fmla="*/ 147 w 1007"/>
              <a:gd name="T3" fmla="*/ 60 h 2288"/>
              <a:gd name="T4" fmla="*/ 233 w 1007"/>
              <a:gd name="T5" fmla="*/ 146 h 2288"/>
              <a:gd name="T6" fmla="*/ 147 w 1007"/>
              <a:gd name="T7" fmla="*/ 233 h 2288"/>
              <a:gd name="T8" fmla="*/ 61 w 1007"/>
              <a:gd name="T9" fmla="*/ 146 h 2288"/>
              <a:gd name="T10" fmla="*/ 0 w 1007"/>
              <a:gd name="T11" fmla="*/ 146 h 2288"/>
              <a:gd name="T12" fmla="*/ 147 w 1007"/>
              <a:gd name="T13" fmla="*/ 293 h 2288"/>
              <a:gd name="T14" fmla="*/ 291 w 1007"/>
              <a:gd name="T15" fmla="*/ 171 h 2288"/>
              <a:gd name="T16" fmla="*/ 728 w 1007"/>
              <a:gd name="T17" fmla="*/ 171 h 2288"/>
              <a:gd name="T18" fmla="*/ 957 w 1007"/>
              <a:gd name="T19" fmla="*/ 351 h 2288"/>
              <a:gd name="T20" fmla="*/ 957 w 1007"/>
              <a:gd name="T21" fmla="*/ 2288 h 2288"/>
              <a:gd name="T22" fmla="*/ 1007 w 1007"/>
              <a:gd name="T23" fmla="*/ 2288 h 2288"/>
              <a:gd name="T24" fmla="*/ 1007 w 1007"/>
              <a:gd name="T25" fmla="*/ 351 h 2288"/>
              <a:gd name="T26" fmla="*/ 914 w 1007"/>
              <a:gd name="T27" fmla="*/ 170 h 2288"/>
              <a:gd name="T28" fmla="*/ 728 w 1007"/>
              <a:gd name="T29" fmla="*/ 122 h 2288"/>
              <a:gd name="T30" fmla="*/ 291 w 1007"/>
              <a:gd name="T31" fmla="*/ 122 h 2288"/>
              <a:gd name="T32" fmla="*/ 147 w 1007"/>
              <a:gd name="T33" fmla="*/ 0 h 2288"/>
              <a:gd name="T34" fmla="*/ 0 w 1007"/>
              <a:gd name="T35" fmla="*/ 146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61" y="146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ubicBezTo>
                  <a:pt x="99" y="233"/>
                  <a:pt x="61" y="194"/>
                  <a:pt x="61" y="146"/>
                </a:cubicBezTo>
                <a:moveTo>
                  <a:pt x="0" y="146"/>
                </a:move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D8998C22-AD93-4C13-BEA5-58FB986ACA2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764972" y="3114559"/>
            <a:ext cx="2099747" cy="3231059"/>
          </a:xfrm>
          <a:custGeom>
            <a:avLst/>
            <a:gdLst>
              <a:gd name="T0" fmla="*/ 61 w 912"/>
              <a:gd name="T1" fmla="*/ 146 h 1520"/>
              <a:gd name="T2" fmla="*/ 147 w 912"/>
              <a:gd name="T3" fmla="*/ 60 h 1520"/>
              <a:gd name="T4" fmla="*/ 233 w 912"/>
              <a:gd name="T5" fmla="*/ 146 h 1520"/>
              <a:gd name="T6" fmla="*/ 147 w 912"/>
              <a:gd name="T7" fmla="*/ 232 h 1520"/>
              <a:gd name="T8" fmla="*/ 61 w 912"/>
              <a:gd name="T9" fmla="*/ 146 h 1520"/>
              <a:gd name="T10" fmla="*/ 0 w 912"/>
              <a:gd name="T11" fmla="*/ 146 h 1520"/>
              <a:gd name="T12" fmla="*/ 147 w 912"/>
              <a:gd name="T13" fmla="*/ 292 h 1520"/>
              <a:gd name="T14" fmla="*/ 290 w 912"/>
              <a:gd name="T15" fmla="*/ 174 h 1520"/>
              <a:gd name="T16" fmla="*/ 673 w 912"/>
              <a:gd name="T17" fmla="*/ 174 h 1520"/>
              <a:gd name="T18" fmla="*/ 862 w 912"/>
              <a:gd name="T19" fmla="*/ 317 h 1520"/>
              <a:gd name="T20" fmla="*/ 862 w 912"/>
              <a:gd name="T21" fmla="*/ 1520 h 1520"/>
              <a:gd name="T22" fmla="*/ 912 w 912"/>
              <a:gd name="T23" fmla="*/ 1520 h 1520"/>
              <a:gd name="T24" fmla="*/ 912 w 912"/>
              <a:gd name="T25" fmla="*/ 317 h 1520"/>
              <a:gd name="T26" fmla="*/ 673 w 912"/>
              <a:gd name="T27" fmla="*/ 125 h 1520"/>
              <a:gd name="T28" fmla="*/ 292 w 912"/>
              <a:gd name="T29" fmla="*/ 125 h 1520"/>
              <a:gd name="T30" fmla="*/ 147 w 912"/>
              <a:gd name="T31" fmla="*/ 0 h 1520"/>
              <a:gd name="T32" fmla="*/ 0 w 912"/>
              <a:gd name="T33" fmla="*/ 146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1" y="146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ubicBezTo>
                  <a:pt x="99" y="232"/>
                  <a:pt x="61" y="194"/>
                  <a:pt x="61" y="146"/>
                </a:cubicBezTo>
                <a:moveTo>
                  <a:pt x="0" y="146"/>
                </a:move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FF5F2F46-526B-4290-96A9-538D0610B2C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953184" y="4435105"/>
            <a:ext cx="1893649" cy="1915574"/>
          </a:xfrm>
          <a:custGeom>
            <a:avLst/>
            <a:gdLst>
              <a:gd name="T0" fmla="*/ 61 w 823"/>
              <a:gd name="T1" fmla="*/ 147 h 774"/>
              <a:gd name="T2" fmla="*/ 147 w 823"/>
              <a:gd name="T3" fmla="*/ 60 h 774"/>
              <a:gd name="T4" fmla="*/ 233 w 823"/>
              <a:gd name="T5" fmla="*/ 147 h 774"/>
              <a:gd name="T6" fmla="*/ 147 w 823"/>
              <a:gd name="T7" fmla="*/ 233 h 774"/>
              <a:gd name="T8" fmla="*/ 61 w 823"/>
              <a:gd name="T9" fmla="*/ 147 h 774"/>
              <a:gd name="T10" fmla="*/ 0 w 823"/>
              <a:gd name="T11" fmla="*/ 147 h 774"/>
              <a:gd name="T12" fmla="*/ 147 w 823"/>
              <a:gd name="T13" fmla="*/ 293 h 774"/>
              <a:gd name="T14" fmla="*/ 289 w 823"/>
              <a:gd name="T15" fmla="*/ 180 h 774"/>
              <a:gd name="T16" fmla="*/ 581 w 823"/>
              <a:gd name="T17" fmla="*/ 180 h 774"/>
              <a:gd name="T18" fmla="*/ 774 w 823"/>
              <a:gd name="T19" fmla="*/ 330 h 774"/>
              <a:gd name="T20" fmla="*/ 774 w 823"/>
              <a:gd name="T21" fmla="*/ 774 h 774"/>
              <a:gd name="T22" fmla="*/ 823 w 823"/>
              <a:gd name="T23" fmla="*/ 774 h 774"/>
              <a:gd name="T24" fmla="*/ 823 w 823"/>
              <a:gd name="T25" fmla="*/ 330 h 774"/>
              <a:gd name="T26" fmla="*/ 778 w 823"/>
              <a:gd name="T27" fmla="*/ 203 h 774"/>
              <a:gd name="T28" fmla="*/ 581 w 823"/>
              <a:gd name="T29" fmla="*/ 131 h 774"/>
              <a:gd name="T30" fmla="*/ 292 w 823"/>
              <a:gd name="T31" fmla="*/ 131 h 774"/>
              <a:gd name="T32" fmla="*/ 147 w 823"/>
              <a:gd name="T33" fmla="*/ 0 h 774"/>
              <a:gd name="T34" fmla="*/ 0 w 823"/>
              <a:gd name="T35" fmla="*/ 147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61" y="147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ubicBezTo>
                  <a:pt x="99" y="233"/>
                  <a:pt x="61" y="194"/>
                  <a:pt x="61" y="147"/>
                </a:cubicBezTo>
                <a:moveTo>
                  <a:pt x="0" y="147"/>
                </a:move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89672FB2-57E4-4ECC-AFB2-FFAAC9662A9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756182" y="2238587"/>
            <a:ext cx="2122194" cy="4107031"/>
          </a:xfrm>
          <a:custGeom>
            <a:avLst/>
            <a:gdLst>
              <a:gd name="T0" fmla="*/ 689 w 921"/>
              <a:gd name="T1" fmla="*/ 146 h 1890"/>
              <a:gd name="T2" fmla="*/ 775 w 921"/>
              <a:gd name="T3" fmla="*/ 60 h 1890"/>
              <a:gd name="T4" fmla="*/ 861 w 921"/>
              <a:gd name="T5" fmla="*/ 146 h 1890"/>
              <a:gd name="T6" fmla="*/ 775 w 921"/>
              <a:gd name="T7" fmla="*/ 232 h 1890"/>
              <a:gd name="T8" fmla="*/ 689 w 921"/>
              <a:gd name="T9" fmla="*/ 146 h 1890"/>
              <a:gd name="T10" fmla="*/ 632 w 921"/>
              <a:gd name="T11" fmla="*/ 115 h 1890"/>
              <a:gd name="T12" fmla="*/ 252 w 921"/>
              <a:gd name="T13" fmla="*/ 115 h 1890"/>
              <a:gd name="T14" fmla="*/ 7 w 921"/>
              <a:gd name="T15" fmla="*/ 294 h 1890"/>
              <a:gd name="T16" fmla="*/ 7 w 921"/>
              <a:gd name="T17" fmla="*/ 1890 h 1890"/>
              <a:gd name="T18" fmla="*/ 56 w 921"/>
              <a:gd name="T19" fmla="*/ 1890 h 1890"/>
              <a:gd name="T20" fmla="*/ 56 w 921"/>
              <a:gd name="T21" fmla="*/ 298 h 1890"/>
              <a:gd name="T22" fmla="*/ 252 w 921"/>
              <a:gd name="T23" fmla="*/ 165 h 1890"/>
              <a:gd name="T24" fmla="*/ 630 w 921"/>
              <a:gd name="T25" fmla="*/ 165 h 1890"/>
              <a:gd name="T26" fmla="*/ 775 w 921"/>
              <a:gd name="T27" fmla="*/ 292 h 1890"/>
              <a:gd name="T28" fmla="*/ 921 w 921"/>
              <a:gd name="T29" fmla="*/ 146 h 1890"/>
              <a:gd name="T30" fmla="*/ 775 w 921"/>
              <a:gd name="T31" fmla="*/ 0 h 1890"/>
              <a:gd name="T32" fmla="*/ 632 w 921"/>
              <a:gd name="T33" fmla="*/ 115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689" y="146"/>
                </a:move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ubicBezTo>
                  <a:pt x="728" y="232"/>
                  <a:pt x="689" y="194"/>
                  <a:pt x="689" y="146"/>
                </a:cubicBezTo>
                <a:moveTo>
                  <a:pt x="632" y="115"/>
                </a:move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ubicBezTo>
                  <a:pt x="705" y="0"/>
                  <a:pt x="646" y="49"/>
                  <a:pt x="632" y="115"/>
                </a:cubicBezTo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FF528E80-1683-4A49-AC5B-C06023766DC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787818" y="3704552"/>
            <a:ext cx="1893649" cy="2634320"/>
          </a:xfrm>
          <a:custGeom>
            <a:avLst/>
            <a:gdLst>
              <a:gd name="T0" fmla="*/ 590 w 822"/>
              <a:gd name="T1" fmla="*/ 147 h 1135"/>
              <a:gd name="T2" fmla="*/ 676 w 822"/>
              <a:gd name="T3" fmla="*/ 60 h 1135"/>
              <a:gd name="T4" fmla="*/ 762 w 822"/>
              <a:gd name="T5" fmla="*/ 147 h 1135"/>
              <a:gd name="T6" fmla="*/ 676 w 822"/>
              <a:gd name="T7" fmla="*/ 233 h 1135"/>
              <a:gd name="T8" fmla="*/ 590 w 822"/>
              <a:gd name="T9" fmla="*/ 147 h 1135"/>
              <a:gd name="T10" fmla="*/ 532 w 822"/>
              <a:gd name="T11" fmla="*/ 122 h 1135"/>
              <a:gd name="T12" fmla="*/ 202 w 822"/>
              <a:gd name="T13" fmla="*/ 119 h 1135"/>
              <a:gd name="T14" fmla="*/ 0 w 822"/>
              <a:gd name="T15" fmla="*/ 333 h 1135"/>
              <a:gd name="T16" fmla="*/ 0 w 822"/>
              <a:gd name="T17" fmla="*/ 1135 h 1135"/>
              <a:gd name="T18" fmla="*/ 49 w 822"/>
              <a:gd name="T19" fmla="*/ 1135 h 1135"/>
              <a:gd name="T20" fmla="*/ 49 w 822"/>
              <a:gd name="T21" fmla="*/ 333 h 1135"/>
              <a:gd name="T22" fmla="*/ 202 w 822"/>
              <a:gd name="T23" fmla="*/ 168 h 1135"/>
              <a:gd name="T24" fmla="*/ 532 w 822"/>
              <a:gd name="T25" fmla="*/ 171 h 1135"/>
              <a:gd name="T26" fmla="*/ 676 w 822"/>
              <a:gd name="T27" fmla="*/ 293 h 1135"/>
              <a:gd name="T28" fmla="*/ 822 w 822"/>
              <a:gd name="T29" fmla="*/ 147 h 1135"/>
              <a:gd name="T30" fmla="*/ 676 w 822"/>
              <a:gd name="T31" fmla="*/ 0 h 1135"/>
              <a:gd name="T32" fmla="*/ 532 w 822"/>
              <a:gd name="T33" fmla="*/ 122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590" y="147"/>
                </a:move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ubicBezTo>
                  <a:pt x="628" y="233"/>
                  <a:pt x="590" y="194"/>
                  <a:pt x="590" y="147"/>
                </a:cubicBezTo>
                <a:moveTo>
                  <a:pt x="532" y="122"/>
                </a:move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ubicBezTo>
                  <a:pt x="604" y="0"/>
                  <a:pt x="544" y="53"/>
                  <a:pt x="532" y="122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87B00CB2-05CC-4D06-969B-DC188B281D06}"/>
              </a:ext>
            </a:extLst>
          </p:cNvPr>
          <p:cNvSpPr/>
          <p:nvPr/>
        </p:nvSpPr>
        <p:spPr bwMode="auto">
          <a:xfrm rot="8100000">
            <a:off x="3685164" y="2086694"/>
            <a:ext cx="850361" cy="797528"/>
          </a:xfrm>
          <a:prstGeom prst="teardrop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37B4406-9289-41D7-8B5A-AB3EDC166DDC}"/>
              </a:ext>
            </a:extLst>
          </p:cNvPr>
          <p:cNvSpPr/>
          <p:nvPr/>
        </p:nvSpPr>
        <p:spPr>
          <a:xfrm>
            <a:off x="3773546" y="2236265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548235"/>
                </a:solidFill>
                <a:latin typeface="FontAwesome" pitchFamily="2" charset="0"/>
              </a:rPr>
              <a:t></a:t>
            </a: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0CDAB3CE-1D3D-48CB-AEFF-1DFE1BA13F71}"/>
              </a:ext>
            </a:extLst>
          </p:cNvPr>
          <p:cNvSpPr/>
          <p:nvPr/>
        </p:nvSpPr>
        <p:spPr bwMode="auto">
          <a:xfrm rot="8100000">
            <a:off x="3733083" y="3632575"/>
            <a:ext cx="850361" cy="851247"/>
          </a:xfrm>
          <a:prstGeom prst="teardrop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F440375-C094-468A-A2FE-0E1941DD434B}"/>
              </a:ext>
            </a:extLst>
          </p:cNvPr>
          <p:cNvSpPr/>
          <p:nvPr/>
        </p:nvSpPr>
        <p:spPr>
          <a:xfrm>
            <a:off x="3821115" y="3800022"/>
            <a:ext cx="655268" cy="5815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1F4E79"/>
                </a:solidFill>
                <a:latin typeface="FontAwesome" pitchFamily="2" charset="0"/>
              </a:rPr>
              <a:t></a:t>
            </a: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F763D83E-5C89-4650-9BFE-2C5AF11C9CFC}"/>
              </a:ext>
            </a:extLst>
          </p:cNvPr>
          <p:cNvSpPr/>
          <p:nvPr/>
        </p:nvSpPr>
        <p:spPr bwMode="auto">
          <a:xfrm rot="8100000">
            <a:off x="7027037" y="4408492"/>
            <a:ext cx="850361" cy="774618"/>
          </a:xfrm>
          <a:prstGeom prst="teardrop">
            <a:avLst/>
          </a:prstGeom>
          <a:solidFill>
            <a:srgbClr val="BF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9FF4689-3035-4CCD-94B5-C4BBC1D968D4}"/>
              </a:ext>
            </a:extLst>
          </p:cNvPr>
          <p:cNvSpPr/>
          <p:nvPr/>
        </p:nvSpPr>
        <p:spPr>
          <a:xfrm>
            <a:off x="7123786" y="4551927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BF9000"/>
                </a:solidFill>
                <a:latin typeface="FontAwesome" pitchFamily="2" charset="0"/>
              </a:rPr>
              <a:t></a:t>
            </a: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AE78A1AC-115E-49B9-B69E-20F4A01AF958}"/>
              </a:ext>
            </a:extLst>
          </p:cNvPr>
          <p:cNvSpPr/>
          <p:nvPr/>
        </p:nvSpPr>
        <p:spPr bwMode="auto">
          <a:xfrm rot="8100000">
            <a:off x="7123983" y="3028938"/>
            <a:ext cx="850361" cy="807183"/>
          </a:xfrm>
          <a:prstGeom prst="teardrop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877C318-DA4C-4927-A4B0-DF275EAF2F59}"/>
              </a:ext>
            </a:extLst>
          </p:cNvPr>
          <p:cNvSpPr/>
          <p:nvPr/>
        </p:nvSpPr>
        <p:spPr>
          <a:xfrm>
            <a:off x="7237872" y="3197940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2E75B6"/>
                </a:solidFill>
                <a:latin typeface="FontAwesome" pitchFamily="2" charset="0"/>
              </a:rPr>
              <a:t></a:t>
            </a:r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9DA120DE-3E70-49F1-8313-CD1151D9E6A9}"/>
              </a:ext>
            </a:extLst>
          </p:cNvPr>
          <p:cNvSpPr/>
          <p:nvPr/>
        </p:nvSpPr>
        <p:spPr bwMode="auto">
          <a:xfrm rot="8100000">
            <a:off x="7032758" y="1391755"/>
            <a:ext cx="885008" cy="849744"/>
          </a:xfrm>
          <a:prstGeom prst="teardrop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0F5D656-CA27-4868-925C-179A4C1319E8}"/>
              </a:ext>
            </a:extLst>
          </p:cNvPr>
          <p:cNvSpPr/>
          <p:nvPr/>
        </p:nvSpPr>
        <p:spPr>
          <a:xfrm>
            <a:off x="7150060" y="1557366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C55A11"/>
                </a:solidFill>
                <a:latin typeface="FontAwesome" pitchFamily="2" charset="0"/>
              </a:rPr>
              <a:t></a:t>
            </a:r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E109EA02-EB7E-A347-9ADE-A111FA8FA8C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98770" y="5440319"/>
            <a:ext cx="1619950" cy="900238"/>
          </a:xfrm>
          <a:custGeom>
            <a:avLst/>
            <a:gdLst>
              <a:gd name="T0" fmla="*/ 590 w 822"/>
              <a:gd name="T1" fmla="*/ 147 h 1135"/>
              <a:gd name="T2" fmla="*/ 676 w 822"/>
              <a:gd name="T3" fmla="*/ 60 h 1135"/>
              <a:gd name="T4" fmla="*/ 762 w 822"/>
              <a:gd name="T5" fmla="*/ 147 h 1135"/>
              <a:gd name="T6" fmla="*/ 676 w 822"/>
              <a:gd name="T7" fmla="*/ 233 h 1135"/>
              <a:gd name="T8" fmla="*/ 590 w 822"/>
              <a:gd name="T9" fmla="*/ 147 h 1135"/>
              <a:gd name="T10" fmla="*/ 532 w 822"/>
              <a:gd name="T11" fmla="*/ 122 h 1135"/>
              <a:gd name="T12" fmla="*/ 202 w 822"/>
              <a:gd name="T13" fmla="*/ 119 h 1135"/>
              <a:gd name="T14" fmla="*/ 0 w 822"/>
              <a:gd name="T15" fmla="*/ 333 h 1135"/>
              <a:gd name="T16" fmla="*/ 0 w 822"/>
              <a:gd name="T17" fmla="*/ 1135 h 1135"/>
              <a:gd name="T18" fmla="*/ 49 w 822"/>
              <a:gd name="T19" fmla="*/ 1135 h 1135"/>
              <a:gd name="T20" fmla="*/ 49 w 822"/>
              <a:gd name="T21" fmla="*/ 333 h 1135"/>
              <a:gd name="T22" fmla="*/ 202 w 822"/>
              <a:gd name="T23" fmla="*/ 168 h 1135"/>
              <a:gd name="T24" fmla="*/ 532 w 822"/>
              <a:gd name="T25" fmla="*/ 171 h 1135"/>
              <a:gd name="T26" fmla="*/ 676 w 822"/>
              <a:gd name="T27" fmla="*/ 293 h 1135"/>
              <a:gd name="T28" fmla="*/ 822 w 822"/>
              <a:gd name="T29" fmla="*/ 147 h 1135"/>
              <a:gd name="T30" fmla="*/ 676 w 822"/>
              <a:gd name="T31" fmla="*/ 0 h 1135"/>
              <a:gd name="T32" fmla="*/ 532 w 822"/>
              <a:gd name="T33" fmla="*/ 122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590" y="147"/>
                </a:move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ubicBezTo>
                  <a:pt x="628" y="233"/>
                  <a:pt x="590" y="194"/>
                  <a:pt x="590" y="147"/>
                </a:cubicBezTo>
                <a:moveTo>
                  <a:pt x="532" y="122"/>
                </a:move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ubicBezTo>
                  <a:pt x="604" y="0"/>
                  <a:pt x="544" y="53"/>
                  <a:pt x="532" y="122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A59271B-5A9C-A247-A9FB-DCE91565FBFB}"/>
              </a:ext>
            </a:extLst>
          </p:cNvPr>
          <p:cNvSpPr/>
          <p:nvPr/>
        </p:nvSpPr>
        <p:spPr>
          <a:xfrm>
            <a:off x="3821115" y="5258528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1F4E79"/>
                </a:solidFill>
                <a:latin typeface="FontAwesome" pitchFamily="2" charset="0"/>
              </a:rPr>
              <a:t>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026B22-A98F-4948-BCB6-508EED56BD23}"/>
              </a:ext>
            </a:extLst>
          </p:cNvPr>
          <p:cNvGrpSpPr/>
          <p:nvPr/>
        </p:nvGrpSpPr>
        <p:grpSpPr>
          <a:xfrm>
            <a:off x="976719" y="5195703"/>
            <a:ext cx="2994263" cy="985842"/>
            <a:chOff x="771651" y="1518982"/>
            <a:chExt cx="1613163" cy="985842"/>
          </a:xfrm>
        </p:grpSpPr>
        <p:sp>
          <p:nvSpPr>
            <p:cNvPr id="45" name="TextBox 35">
              <a:extLst>
                <a:ext uri="{FF2B5EF4-FFF2-40B4-BE49-F238E27FC236}">
                  <a16:creationId xmlns:a16="http://schemas.microsoft.com/office/drawing/2014/main" id="{977302D2-A2B0-4044-855D-6D25A30E29C2}"/>
                </a:ext>
              </a:extLst>
            </p:cNvPr>
            <p:cNvSpPr txBox="1"/>
            <p:nvPr/>
          </p:nvSpPr>
          <p:spPr>
            <a:xfrm>
              <a:off x="771651" y="1518982"/>
              <a:ext cx="1517381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 err="1">
                  <a:solidFill>
                    <a:srgbClr val="2E75B6"/>
                  </a:solidFill>
                </a:rPr>
                <a:t>Penguatan</a:t>
              </a:r>
              <a:r>
                <a:rPr lang="en-US" sz="2000" b="1" dirty="0">
                  <a:solidFill>
                    <a:srgbClr val="2E75B6"/>
                  </a:solidFill>
                </a:rPr>
                <a:t> </a:t>
              </a:r>
              <a:r>
                <a:rPr lang="en-US" sz="2000" b="1" dirty="0" err="1">
                  <a:solidFill>
                    <a:srgbClr val="2E75B6"/>
                  </a:solidFill>
                </a:rPr>
                <a:t>Kelembagaan</a:t>
              </a:r>
              <a:endParaRPr lang="en-US" sz="2000" b="1" dirty="0">
                <a:solidFill>
                  <a:srgbClr val="2E75B6"/>
                </a:solidFill>
              </a:endParaRPr>
            </a:p>
          </p:txBody>
        </p:sp>
        <p:sp>
          <p:nvSpPr>
            <p:cNvPr id="46" name="TextBox 36">
              <a:extLst>
                <a:ext uri="{FF2B5EF4-FFF2-40B4-BE49-F238E27FC236}">
                  <a16:creationId xmlns:a16="http://schemas.microsoft.com/office/drawing/2014/main" id="{481D08E1-523F-7F48-8517-5CC0E535C29C}"/>
                </a:ext>
              </a:extLst>
            </p:cNvPr>
            <p:cNvSpPr txBox="1"/>
            <p:nvPr/>
          </p:nvSpPr>
          <p:spPr>
            <a:xfrm>
              <a:off x="779416" y="1766160"/>
              <a:ext cx="1605398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dirty="0"/>
                <a:t> </a:t>
              </a:r>
              <a:r>
                <a:rPr lang="en-US" sz="1400" b="1" dirty="0" err="1"/>
                <a:t>Bimbingan</a:t>
              </a:r>
              <a:r>
                <a:rPr lang="en-US" sz="1400" b="1" dirty="0"/>
                <a:t> Teknis </a:t>
              </a:r>
              <a:r>
                <a:rPr lang="en-US" sz="1400" b="1" dirty="0" err="1"/>
                <a:t>Pelatihan</a:t>
              </a:r>
              <a:endParaRPr lang="en-US" sz="1400" b="1" dirty="0"/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/>
                <a:t> </a:t>
              </a:r>
              <a:r>
                <a:rPr lang="en-US" sz="1400" b="1" dirty="0" err="1"/>
                <a:t>Penyusunan</a:t>
              </a:r>
              <a:r>
                <a:rPr lang="en-US" sz="1400" b="1" dirty="0"/>
                <a:t> HCDP</a:t>
              </a:r>
            </a:p>
            <a:p>
              <a:pPr marL="93663" indent="-79375">
                <a:buFont typeface="Arial" panose="020B0604020202020204" pitchFamily="34" charset="0"/>
                <a:buChar char="•"/>
              </a:pPr>
              <a:r>
                <a:rPr lang="en-US" sz="1400" b="1" dirty="0" err="1"/>
                <a:t>Kerja</a:t>
              </a:r>
              <a:r>
                <a:rPr lang="en-US" sz="1400" b="1" dirty="0"/>
                <a:t> </a:t>
              </a:r>
              <a:r>
                <a:rPr lang="en-US" sz="1400" b="1" dirty="0" err="1"/>
                <a:t>sama</a:t>
              </a:r>
              <a:r>
                <a:rPr lang="en-US" sz="1400" b="1" dirty="0"/>
                <a:t> k/L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403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sz="3200" dirty="0"/>
              <a:t>PENUTUP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47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7" name="Shape 2847"/>
          <p:cNvSpPr/>
          <p:nvPr/>
        </p:nvSpPr>
        <p:spPr>
          <a:xfrm>
            <a:off x="11043302" y="6256030"/>
            <a:ext cx="129844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defRPr sz="2400" b="1" cap="none">
                <a:solidFill>
                  <a:srgbClr val="FFFFFF"/>
                </a:solidFill>
              </a:defRPr>
            </a:lvl1pPr>
          </a:lstStyle>
          <a:p>
            <a:r>
              <a:rPr sz="1200"/>
              <a:t>2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EF0974-8F23-443C-9383-C1F4F9648B80}"/>
              </a:ext>
            </a:extLst>
          </p:cNvPr>
          <p:cNvGrpSpPr/>
          <p:nvPr/>
        </p:nvGrpSpPr>
        <p:grpSpPr>
          <a:xfrm>
            <a:off x="4118360" y="1436091"/>
            <a:ext cx="3984244" cy="4343128"/>
            <a:chOff x="3934461" y="1326759"/>
            <a:chExt cx="4323078" cy="4712483"/>
          </a:xfrm>
        </p:grpSpPr>
        <p:sp>
          <p:nvSpPr>
            <p:cNvPr id="2850" name="Shape 2850"/>
            <p:cNvSpPr/>
            <p:nvPr/>
          </p:nvSpPr>
          <p:spPr>
            <a:xfrm>
              <a:off x="4430351" y="2615047"/>
              <a:ext cx="602376" cy="489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2" y="19598"/>
                  </a:moveTo>
                  <a:cubicBezTo>
                    <a:pt x="16872" y="19598"/>
                    <a:pt x="17025" y="19232"/>
                    <a:pt x="17253" y="18684"/>
                  </a:cubicBezTo>
                  <a:cubicBezTo>
                    <a:pt x="17504" y="18150"/>
                    <a:pt x="17837" y="17437"/>
                    <a:pt x="18171" y="16724"/>
                  </a:cubicBezTo>
                  <a:cubicBezTo>
                    <a:pt x="18492" y="16003"/>
                    <a:pt x="18888" y="15335"/>
                    <a:pt x="19147" y="14807"/>
                  </a:cubicBezTo>
                  <a:cubicBezTo>
                    <a:pt x="19416" y="14286"/>
                    <a:pt x="19595" y="13938"/>
                    <a:pt x="19595" y="13938"/>
                  </a:cubicBezTo>
                  <a:lnTo>
                    <a:pt x="18405" y="12951"/>
                  </a:lnTo>
                  <a:cubicBezTo>
                    <a:pt x="18405" y="12951"/>
                    <a:pt x="18221" y="13309"/>
                    <a:pt x="17944" y="13846"/>
                  </a:cubicBezTo>
                  <a:cubicBezTo>
                    <a:pt x="17677" y="14389"/>
                    <a:pt x="17270" y="15077"/>
                    <a:pt x="16939" y="15820"/>
                  </a:cubicBezTo>
                  <a:cubicBezTo>
                    <a:pt x="16595" y="16554"/>
                    <a:pt x="16252" y="17287"/>
                    <a:pt x="15994" y="17838"/>
                  </a:cubicBezTo>
                  <a:cubicBezTo>
                    <a:pt x="15759" y="18402"/>
                    <a:pt x="15602" y="18779"/>
                    <a:pt x="15602" y="18779"/>
                  </a:cubicBezTo>
                  <a:cubicBezTo>
                    <a:pt x="15602" y="18779"/>
                    <a:pt x="16872" y="19598"/>
                    <a:pt x="16872" y="19598"/>
                  </a:cubicBezTo>
                  <a:close/>
                  <a:moveTo>
                    <a:pt x="14631" y="18153"/>
                  </a:moveTo>
                  <a:cubicBezTo>
                    <a:pt x="14631" y="18153"/>
                    <a:pt x="14792" y="17769"/>
                    <a:pt x="15033" y="17192"/>
                  </a:cubicBezTo>
                  <a:cubicBezTo>
                    <a:pt x="15296" y="16629"/>
                    <a:pt x="15647" y="15879"/>
                    <a:pt x="15998" y="15129"/>
                  </a:cubicBezTo>
                  <a:cubicBezTo>
                    <a:pt x="16337" y="14370"/>
                    <a:pt x="16752" y="13666"/>
                    <a:pt x="17026" y="13111"/>
                  </a:cubicBezTo>
                  <a:cubicBezTo>
                    <a:pt x="17308" y="12563"/>
                    <a:pt x="17497" y="12197"/>
                    <a:pt x="17497" y="12197"/>
                  </a:cubicBezTo>
                  <a:lnTo>
                    <a:pt x="16307" y="11211"/>
                  </a:lnTo>
                  <a:cubicBezTo>
                    <a:pt x="16307" y="11211"/>
                    <a:pt x="16113" y="11586"/>
                    <a:pt x="15822" y="12151"/>
                  </a:cubicBezTo>
                  <a:cubicBezTo>
                    <a:pt x="15541" y="12721"/>
                    <a:pt x="15115" y="13445"/>
                    <a:pt x="14766" y="14225"/>
                  </a:cubicBezTo>
                  <a:cubicBezTo>
                    <a:pt x="14405" y="14996"/>
                    <a:pt x="14044" y="15767"/>
                    <a:pt x="13774" y="16346"/>
                  </a:cubicBezTo>
                  <a:cubicBezTo>
                    <a:pt x="13526" y="16939"/>
                    <a:pt x="13360" y="17335"/>
                    <a:pt x="13360" y="17335"/>
                  </a:cubicBezTo>
                  <a:cubicBezTo>
                    <a:pt x="13360" y="17335"/>
                    <a:pt x="14631" y="18153"/>
                    <a:pt x="14631" y="18153"/>
                  </a:cubicBezTo>
                  <a:close/>
                  <a:moveTo>
                    <a:pt x="12389" y="16709"/>
                  </a:moveTo>
                  <a:cubicBezTo>
                    <a:pt x="12389" y="16709"/>
                    <a:pt x="12558" y="16305"/>
                    <a:pt x="12811" y="15699"/>
                  </a:cubicBezTo>
                  <a:cubicBezTo>
                    <a:pt x="13088" y="15108"/>
                    <a:pt x="13456" y="14321"/>
                    <a:pt x="13824" y="13533"/>
                  </a:cubicBezTo>
                  <a:cubicBezTo>
                    <a:pt x="14181" y="12737"/>
                    <a:pt x="14615" y="11998"/>
                    <a:pt x="14902" y="11415"/>
                  </a:cubicBezTo>
                  <a:cubicBezTo>
                    <a:pt x="15200" y="10840"/>
                    <a:pt x="15398" y="10456"/>
                    <a:pt x="15398" y="10456"/>
                  </a:cubicBezTo>
                  <a:lnTo>
                    <a:pt x="14209" y="9471"/>
                  </a:lnTo>
                  <a:cubicBezTo>
                    <a:pt x="14209" y="9471"/>
                    <a:pt x="14006" y="9864"/>
                    <a:pt x="13700" y="10455"/>
                  </a:cubicBezTo>
                  <a:cubicBezTo>
                    <a:pt x="13404" y="11052"/>
                    <a:pt x="12960" y="11813"/>
                    <a:pt x="12593" y="12630"/>
                  </a:cubicBezTo>
                  <a:cubicBezTo>
                    <a:pt x="12215" y="13438"/>
                    <a:pt x="11837" y="14247"/>
                    <a:pt x="11553" y="14854"/>
                  </a:cubicBezTo>
                  <a:cubicBezTo>
                    <a:pt x="11293" y="15476"/>
                    <a:pt x="11119" y="15890"/>
                    <a:pt x="11119" y="15890"/>
                  </a:cubicBezTo>
                  <a:cubicBezTo>
                    <a:pt x="11119" y="15890"/>
                    <a:pt x="12389" y="16709"/>
                    <a:pt x="12389" y="16709"/>
                  </a:cubicBezTo>
                  <a:close/>
                  <a:moveTo>
                    <a:pt x="10149" y="15265"/>
                  </a:moveTo>
                  <a:cubicBezTo>
                    <a:pt x="10149" y="15265"/>
                    <a:pt x="10326" y="14842"/>
                    <a:pt x="10591" y="14208"/>
                  </a:cubicBezTo>
                  <a:cubicBezTo>
                    <a:pt x="10881" y="13589"/>
                    <a:pt x="11266" y="12764"/>
                    <a:pt x="11652" y="11939"/>
                  </a:cubicBezTo>
                  <a:cubicBezTo>
                    <a:pt x="12027" y="11106"/>
                    <a:pt x="12479" y="10330"/>
                    <a:pt x="12781" y="9721"/>
                  </a:cubicBezTo>
                  <a:cubicBezTo>
                    <a:pt x="13093" y="9118"/>
                    <a:pt x="13301" y="8717"/>
                    <a:pt x="13301" y="8717"/>
                  </a:cubicBezTo>
                  <a:lnTo>
                    <a:pt x="12111" y="7730"/>
                  </a:lnTo>
                  <a:cubicBezTo>
                    <a:pt x="12111" y="7730"/>
                    <a:pt x="11898" y="8142"/>
                    <a:pt x="11578" y="8759"/>
                  </a:cubicBezTo>
                  <a:cubicBezTo>
                    <a:pt x="11268" y="9384"/>
                    <a:pt x="10805" y="10181"/>
                    <a:pt x="10420" y="11035"/>
                  </a:cubicBezTo>
                  <a:cubicBezTo>
                    <a:pt x="10025" y="11881"/>
                    <a:pt x="9629" y="12727"/>
                    <a:pt x="9332" y="13362"/>
                  </a:cubicBezTo>
                  <a:cubicBezTo>
                    <a:pt x="9060" y="14012"/>
                    <a:pt x="8878" y="14446"/>
                    <a:pt x="8878" y="14446"/>
                  </a:cubicBezTo>
                  <a:cubicBezTo>
                    <a:pt x="8878" y="14446"/>
                    <a:pt x="10149" y="15265"/>
                    <a:pt x="10149" y="15265"/>
                  </a:cubicBezTo>
                  <a:close/>
                  <a:moveTo>
                    <a:pt x="7906" y="13820"/>
                  </a:moveTo>
                  <a:cubicBezTo>
                    <a:pt x="7906" y="13820"/>
                    <a:pt x="8092" y="13378"/>
                    <a:pt x="8370" y="12715"/>
                  </a:cubicBezTo>
                  <a:cubicBezTo>
                    <a:pt x="8672" y="12069"/>
                    <a:pt x="9075" y="11205"/>
                    <a:pt x="9478" y="10343"/>
                  </a:cubicBezTo>
                  <a:cubicBezTo>
                    <a:pt x="9871" y="9473"/>
                    <a:pt x="10342" y="8661"/>
                    <a:pt x="10658" y="8024"/>
                  </a:cubicBezTo>
                  <a:cubicBezTo>
                    <a:pt x="10984" y="7395"/>
                    <a:pt x="11202" y="6976"/>
                    <a:pt x="11202" y="6976"/>
                  </a:cubicBezTo>
                  <a:lnTo>
                    <a:pt x="10013" y="5989"/>
                  </a:lnTo>
                  <a:cubicBezTo>
                    <a:pt x="10013" y="5989"/>
                    <a:pt x="9790" y="6420"/>
                    <a:pt x="9456" y="7064"/>
                  </a:cubicBezTo>
                  <a:cubicBezTo>
                    <a:pt x="9131" y="7715"/>
                    <a:pt x="8650" y="8549"/>
                    <a:pt x="8247" y="9440"/>
                  </a:cubicBezTo>
                  <a:cubicBezTo>
                    <a:pt x="7834" y="10323"/>
                    <a:pt x="7421" y="11207"/>
                    <a:pt x="7112" y="11870"/>
                  </a:cubicBezTo>
                  <a:cubicBezTo>
                    <a:pt x="6827" y="12549"/>
                    <a:pt x="6636" y="13002"/>
                    <a:pt x="6636" y="13002"/>
                  </a:cubicBezTo>
                  <a:cubicBezTo>
                    <a:pt x="6636" y="13002"/>
                    <a:pt x="7906" y="13820"/>
                    <a:pt x="7906" y="13820"/>
                  </a:cubicBezTo>
                  <a:close/>
                  <a:moveTo>
                    <a:pt x="5666" y="12376"/>
                  </a:moveTo>
                  <a:cubicBezTo>
                    <a:pt x="5666" y="12376"/>
                    <a:pt x="5860" y="11915"/>
                    <a:pt x="6150" y="11224"/>
                  </a:cubicBezTo>
                  <a:cubicBezTo>
                    <a:pt x="6465" y="10549"/>
                    <a:pt x="6886" y="9649"/>
                    <a:pt x="7306" y="8749"/>
                  </a:cubicBezTo>
                  <a:cubicBezTo>
                    <a:pt x="7717" y="7842"/>
                    <a:pt x="8206" y="6993"/>
                    <a:pt x="8537" y="6329"/>
                  </a:cubicBezTo>
                  <a:cubicBezTo>
                    <a:pt x="8878" y="5674"/>
                    <a:pt x="9105" y="5236"/>
                    <a:pt x="9105" y="5236"/>
                  </a:cubicBezTo>
                  <a:lnTo>
                    <a:pt x="7915" y="4249"/>
                  </a:lnTo>
                  <a:cubicBezTo>
                    <a:pt x="7915" y="4249"/>
                    <a:pt x="7682" y="4697"/>
                    <a:pt x="7334" y="5368"/>
                  </a:cubicBezTo>
                  <a:cubicBezTo>
                    <a:pt x="6994" y="6047"/>
                    <a:pt x="6495" y="6917"/>
                    <a:pt x="6074" y="7845"/>
                  </a:cubicBezTo>
                  <a:cubicBezTo>
                    <a:pt x="5644" y="8766"/>
                    <a:pt x="5214" y="9687"/>
                    <a:pt x="4891" y="10378"/>
                  </a:cubicBezTo>
                  <a:cubicBezTo>
                    <a:pt x="4594" y="11085"/>
                    <a:pt x="4395" y="11557"/>
                    <a:pt x="4395" y="11557"/>
                  </a:cubicBezTo>
                  <a:cubicBezTo>
                    <a:pt x="4395" y="11557"/>
                    <a:pt x="5666" y="12376"/>
                    <a:pt x="5666" y="12376"/>
                  </a:cubicBezTo>
                  <a:close/>
                  <a:moveTo>
                    <a:pt x="3424" y="10931"/>
                  </a:moveTo>
                  <a:cubicBezTo>
                    <a:pt x="3424" y="10931"/>
                    <a:pt x="3626" y="10451"/>
                    <a:pt x="3928" y="9731"/>
                  </a:cubicBezTo>
                  <a:cubicBezTo>
                    <a:pt x="4257" y="9028"/>
                    <a:pt x="4694" y="8091"/>
                    <a:pt x="5132" y="7153"/>
                  </a:cubicBezTo>
                  <a:cubicBezTo>
                    <a:pt x="5561" y="6209"/>
                    <a:pt x="6069" y="5324"/>
                    <a:pt x="6414" y="4633"/>
                  </a:cubicBezTo>
                  <a:cubicBezTo>
                    <a:pt x="6769" y="3950"/>
                    <a:pt x="7006" y="3495"/>
                    <a:pt x="7006" y="3495"/>
                  </a:cubicBezTo>
                  <a:lnTo>
                    <a:pt x="5817" y="2509"/>
                  </a:lnTo>
                  <a:cubicBezTo>
                    <a:pt x="5817" y="2509"/>
                    <a:pt x="5575" y="2974"/>
                    <a:pt x="5211" y="3673"/>
                  </a:cubicBezTo>
                  <a:cubicBezTo>
                    <a:pt x="4858" y="4379"/>
                    <a:pt x="4340" y="5285"/>
                    <a:pt x="3901" y="6250"/>
                  </a:cubicBezTo>
                  <a:cubicBezTo>
                    <a:pt x="3454" y="7208"/>
                    <a:pt x="3006" y="8167"/>
                    <a:pt x="2670" y="8886"/>
                  </a:cubicBezTo>
                  <a:cubicBezTo>
                    <a:pt x="2361" y="9622"/>
                    <a:pt x="2154" y="10112"/>
                    <a:pt x="2154" y="10112"/>
                  </a:cubicBezTo>
                  <a:cubicBezTo>
                    <a:pt x="2154" y="10112"/>
                    <a:pt x="3424" y="10931"/>
                    <a:pt x="3424" y="10931"/>
                  </a:cubicBezTo>
                  <a:close/>
                  <a:moveTo>
                    <a:pt x="18050" y="21600"/>
                  </a:moveTo>
                  <a:lnTo>
                    <a:pt x="0" y="10508"/>
                  </a:lnTo>
                  <a:cubicBezTo>
                    <a:pt x="0" y="10508"/>
                    <a:pt x="174" y="8934"/>
                    <a:pt x="381" y="7333"/>
                  </a:cubicBezTo>
                  <a:cubicBezTo>
                    <a:pt x="636" y="5746"/>
                    <a:pt x="890" y="4158"/>
                    <a:pt x="890" y="4158"/>
                  </a:cubicBezTo>
                  <a:cubicBezTo>
                    <a:pt x="890" y="4158"/>
                    <a:pt x="1137" y="3874"/>
                    <a:pt x="1525" y="3468"/>
                  </a:cubicBezTo>
                  <a:cubicBezTo>
                    <a:pt x="1919" y="3072"/>
                    <a:pt x="2444" y="2543"/>
                    <a:pt x="2969" y="2016"/>
                  </a:cubicBezTo>
                  <a:cubicBezTo>
                    <a:pt x="3995" y="953"/>
                    <a:pt x="5088" y="0"/>
                    <a:pt x="5088" y="0"/>
                  </a:cubicBezTo>
                  <a:lnTo>
                    <a:pt x="21600" y="14271"/>
                  </a:lnTo>
                  <a:cubicBezTo>
                    <a:pt x="21600" y="14271"/>
                    <a:pt x="21537" y="14379"/>
                    <a:pt x="21426" y="14570"/>
                  </a:cubicBezTo>
                  <a:cubicBezTo>
                    <a:pt x="21320" y="14763"/>
                    <a:pt x="21144" y="15021"/>
                    <a:pt x="20979" y="15367"/>
                  </a:cubicBezTo>
                  <a:cubicBezTo>
                    <a:pt x="20642" y="16052"/>
                    <a:pt x="20140" y="16927"/>
                    <a:pt x="19708" y="17853"/>
                  </a:cubicBezTo>
                  <a:cubicBezTo>
                    <a:pt x="19493" y="18316"/>
                    <a:pt x="19277" y="18779"/>
                    <a:pt x="19074" y="19213"/>
                  </a:cubicBezTo>
                  <a:cubicBezTo>
                    <a:pt x="18972" y="19429"/>
                    <a:pt x="18873" y="19638"/>
                    <a:pt x="18779" y="19836"/>
                  </a:cubicBezTo>
                  <a:cubicBezTo>
                    <a:pt x="18695" y="20040"/>
                    <a:pt x="18616" y="20234"/>
                    <a:pt x="18544" y="20413"/>
                  </a:cubicBezTo>
                  <a:cubicBezTo>
                    <a:pt x="18248" y="21125"/>
                    <a:pt x="18050" y="21600"/>
                    <a:pt x="18050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1" name="Shape 2851"/>
            <p:cNvSpPr/>
            <p:nvPr/>
          </p:nvSpPr>
          <p:spPr>
            <a:xfrm>
              <a:off x="4558157" y="2016913"/>
              <a:ext cx="698033" cy="748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1" y="18174"/>
                  </a:moveTo>
                  <a:cubicBezTo>
                    <a:pt x="16881" y="18174"/>
                    <a:pt x="17174" y="17915"/>
                    <a:pt x="17467" y="17656"/>
                  </a:cubicBezTo>
                  <a:cubicBezTo>
                    <a:pt x="17610" y="17524"/>
                    <a:pt x="17763" y="17401"/>
                    <a:pt x="17880" y="17311"/>
                  </a:cubicBezTo>
                  <a:cubicBezTo>
                    <a:pt x="17996" y="17220"/>
                    <a:pt x="18073" y="17160"/>
                    <a:pt x="18073" y="17160"/>
                  </a:cubicBezTo>
                  <a:lnTo>
                    <a:pt x="16312" y="15295"/>
                  </a:lnTo>
                  <a:cubicBezTo>
                    <a:pt x="16312" y="15295"/>
                    <a:pt x="16230" y="15359"/>
                    <a:pt x="16108" y="15456"/>
                  </a:cubicBezTo>
                  <a:cubicBezTo>
                    <a:pt x="15985" y="15552"/>
                    <a:pt x="15822" y="15681"/>
                    <a:pt x="15670" y="15821"/>
                  </a:cubicBezTo>
                  <a:cubicBezTo>
                    <a:pt x="15360" y="16095"/>
                    <a:pt x="15049" y="16368"/>
                    <a:pt x="15049" y="16368"/>
                  </a:cubicBezTo>
                  <a:cubicBezTo>
                    <a:pt x="15049" y="16368"/>
                    <a:pt x="16881" y="18174"/>
                    <a:pt x="16881" y="18174"/>
                  </a:cubicBezTo>
                  <a:close/>
                  <a:moveTo>
                    <a:pt x="14241" y="15572"/>
                  </a:moveTo>
                  <a:cubicBezTo>
                    <a:pt x="14241" y="15572"/>
                    <a:pt x="14559" y="15292"/>
                    <a:pt x="14878" y="15011"/>
                  </a:cubicBezTo>
                  <a:cubicBezTo>
                    <a:pt x="15034" y="14868"/>
                    <a:pt x="15201" y="14735"/>
                    <a:pt x="15327" y="14637"/>
                  </a:cubicBezTo>
                  <a:cubicBezTo>
                    <a:pt x="15452" y="14538"/>
                    <a:pt x="15535" y="14472"/>
                    <a:pt x="15535" y="14472"/>
                  </a:cubicBezTo>
                  <a:lnTo>
                    <a:pt x="13776" y="12606"/>
                  </a:lnTo>
                  <a:cubicBezTo>
                    <a:pt x="13776" y="12606"/>
                    <a:pt x="13688" y="12676"/>
                    <a:pt x="13556" y="12780"/>
                  </a:cubicBezTo>
                  <a:cubicBezTo>
                    <a:pt x="13423" y="12885"/>
                    <a:pt x="13247" y="13023"/>
                    <a:pt x="13082" y="13175"/>
                  </a:cubicBezTo>
                  <a:cubicBezTo>
                    <a:pt x="12746" y="13471"/>
                    <a:pt x="12410" y="13766"/>
                    <a:pt x="12410" y="13766"/>
                  </a:cubicBezTo>
                  <a:cubicBezTo>
                    <a:pt x="12410" y="13766"/>
                    <a:pt x="14241" y="15572"/>
                    <a:pt x="14241" y="15572"/>
                  </a:cubicBezTo>
                  <a:close/>
                  <a:moveTo>
                    <a:pt x="11603" y="12970"/>
                  </a:moveTo>
                  <a:cubicBezTo>
                    <a:pt x="11603" y="12970"/>
                    <a:pt x="11947" y="12667"/>
                    <a:pt x="12290" y="12364"/>
                  </a:cubicBezTo>
                  <a:cubicBezTo>
                    <a:pt x="12459" y="12209"/>
                    <a:pt x="12640" y="12068"/>
                    <a:pt x="12775" y="11961"/>
                  </a:cubicBezTo>
                  <a:cubicBezTo>
                    <a:pt x="12910" y="11854"/>
                    <a:pt x="13000" y="11782"/>
                    <a:pt x="13000" y="11782"/>
                  </a:cubicBezTo>
                  <a:lnTo>
                    <a:pt x="11242" y="9915"/>
                  </a:lnTo>
                  <a:cubicBezTo>
                    <a:pt x="11242" y="9915"/>
                    <a:pt x="11147" y="9991"/>
                    <a:pt x="11006" y="10103"/>
                  </a:cubicBezTo>
                  <a:cubicBezTo>
                    <a:pt x="10864" y="10216"/>
                    <a:pt x="10674" y="10365"/>
                    <a:pt x="10496" y="10527"/>
                  </a:cubicBezTo>
                  <a:cubicBezTo>
                    <a:pt x="10135" y="10845"/>
                    <a:pt x="9774" y="11162"/>
                    <a:pt x="9774" y="11162"/>
                  </a:cubicBezTo>
                  <a:cubicBezTo>
                    <a:pt x="9774" y="11162"/>
                    <a:pt x="11603" y="12970"/>
                    <a:pt x="11603" y="12970"/>
                  </a:cubicBezTo>
                  <a:close/>
                  <a:moveTo>
                    <a:pt x="8967" y="10365"/>
                  </a:moveTo>
                  <a:cubicBezTo>
                    <a:pt x="8967" y="10365"/>
                    <a:pt x="9336" y="10040"/>
                    <a:pt x="9705" y="9716"/>
                  </a:cubicBezTo>
                  <a:cubicBezTo>
                    <a:pt x="9886" y="9550"/>
                    <a:pt x="10081" y="9399"/>
                    <a:pt x="10225" y="9284"/>
                  </a:cubicBezTo>
                  <a:cubicBezTo>
                    <a:pt x="10370" y="9168"/>
                    <a:pt x="10466" y="9091"/>
                    <a:pt x="10466" y="9091"/>
                  </a:cubicBezTo>
                  <a:lnTo>
                    <a:pt x="8709" y="7223"/>
                  </a:lnTo>
                  <a:cubicBezTo>
                    <a:pt x="8709" y="7223"/>
                    <a:pt x="8608" y="7304"/>
                    <a:pt x="8457" y="7425"/>
                  </a:cubicBezTo>
                  <a:cubicBezTo>
                    <a:pt x="8306" y="7546"/>
                    <a:pt x="8101" y="7705"/>
                    <a:pt x="7911" y="7878"/>
                  </a:cubicBezTo>
                  <a:cubicBezTo>
                    <a:pt x="7525" y="8218"/>
                    <a:pt x="7138" y="8558"/>
                    <a:pt x="7138" y="8558"/>
                  </a:cubicBezTo>
                  <a:cubicBezTo>
                    <a:pt x="7138" y="8558"/>
                    <a:pt x="8967" y="10365"/>
                    <a:pt x="8967" y="10365"/>
                  </a:cubicBezTo>
                  <a:close/>
                  <a:moveTo>
                    <a:pt x="6332" y="7760"/>
                  </a:moveTo>
                  <a:cubicBezTo>
                    <a:pt x="6332" y="7760"/>
                    <a:pt x="6726" y="7413"/>
                    <a:pt x="7120" y="7067"/>
                  </a:cubicBezTo>
                  <a:cubicBezTo>
                    <a:pt x="7314" y="6890"/>
                    <a:pt x="7523" y="6729"/>
                    <a:pt x="7677" y="6605"/>
                  </a:cubicBezTo>
                  <a:cubicBezTo>
                    <a:pt x="7831" y="6481"/>
                    <a:pt x="7934" y="6399"/>
                    <a:pt x="7934" y="6399"/>
                  </a:cubicBezTo>
                  <a:lnTo>
                    <a:pt x="6178" y="4530"/>
                  </a:lnTo>
                  <a:cubicBezTo>
                    <a:pt x="6178" y="4530"/>
                    <a:pt x="6070" y="4616"/>
                    <a:pt x="5910" y="4745"/>
                  </a:cubicBezTo>
                  <a:cubicBezTo>
                    <a:pt x="5750" y="4875"/>
                    <a:pt x="5531" y="5043"/>
                    <a:pt x="5329" y="5227"/>
                  </a:cubicBezTo>
                  <a:cubicBezTo>
                    <a:pt x="4917" y="5590"/>
                    <a:pt x="4506" y="5951"/>
                    <a:pt x="4506" y="5951"/>
                  </a:cubicBezTo>
                  <a:cubicBezTo>
                    <a:pt x="4506" y="5951"/>
                    <a:pt x="6332" y="7760"/>
                    <a:pt x="6332" y="7760"/>
                  </a:cubicBezTo>
                  <a:close/>
                  <a:moveTo>
                    <a:pt x="3699" y="5153"/>
                  </a:moveTo>
                  <a:cubicBezTo>
                    <a:pt x="3699" y="5153"/>
                    <a:pt x="4119" y="4784"/>
                    <a:pt x="4538" y="4415"/>
                  </a:cubicBezTo>
                  <a:cubicBezTo>
                    <a:pt x="4745" y="4227"/>
                    <a:pt x="4968" y="4057"/>
                    <a:pt x="5130" y="3924"/>
                  </a:cubicBezTo>
                  <a:cubicBezTo>
                    <a:pt x="5294" y="3793"/>
                    <a:pt x="5403" y="3705"/>
                    <a:pt x="5403" y="3705"/>
                  </a:cubicBezTo>
                  <a:lnTo>
                    <a:pt x="3649" y="1835"/>
                  </a:lnTo>
                  <a:cubicBezTo>
                    <a:pt x="3649" y="1835"/>
                    <a:pt x="3535" y="1927"/>
                    <a:pt x="3364" y="2064"/>
                  </a:cubicBezTo>
                  <a:cubicBezTo>
                    <a:pt x="3195" y="2202"/>
                    <a:pt x="2963" y="2379"/>
                    <a:pt x="2747" y="2575"/>
                  </a:cubicBezTo>
                  <a:cubicBezTo>
                    <a:pt x="2310" y="2959"/>
                    <a:pt x="1874" y="3343"/>
                    <a:pt x="1874" y="3343"/>
                  </a:cubicBezTo>
                  <a:cubicBezTo>
                    <a:pt x="1874" y="3343"/>
                    <a:pt x="3699" y="5153"/>
                    <a:pt x="3699" y="5153"/>
                  </a:cubicBezTo>
                  <a:close/>
                  <a:moveTo>
                    <a:pt x="19213" y="21600"/>
                  </a:moveTo>
                  <a:lnTo>
                    <a:pt x="0" y="3388"/>
                  </a:lnTo>
                  <a:cubicBezTo>
                    <a:pt x="0" y="3388"/>
                    <a:pt x="984" y="2521"/>
                    <a:pt x="1969" y="1653"/>
                  </a:cubicBezTo>
                  <a:cubicBezTo>
                    <a:pt x="2982" y="815"/>
                    <a:pt x="4017" y="0"/>
                    <a:pt x="4017" y="0"/>
                  </a:cubicBezTo>
                  <a:lnTo>
                    <a:pt x="21600" y="19568"/>
                  </a:lnTo>
                  <a:cubicBezTo>
                    <a:pt x="21600" y="19568"/>
                    <a:pt x="21448" y="19692"/>
                    <a:pt x="21219" y="19877"/>
                  </a:cubicBezTo>
                  <a:cubicBezTo>
                    <a:pt x="20994" y="20066"/>
                    <a:pt x="20674" y="20298"/>
                    <a:pt x="20384" y="20560"/>
                  </a:cubicBezTo>
                  <a:cubicBezTo>
                    <a:pt x="19799" y="21080"/>
                    <a:pt x="19213" y="21600"/>
                    <a:pt x="19213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2" name="Shape 2852"/>
            <p:cNvSpPr/>
            <p:nvPr/>
          </p:nvSpPr>
          <p:spPr>
            <a:xfrm>
              <a:off x="3934461" y="2712180"/>
              <a:ext cx="979665" cy="654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25" y="10816"/>
                  </a:moveTo>
                  <a:cubicBezTo>
                    <a:pt x="4425" y="10816"/>
                    <a:pt x="4383" y="11011"/>
                    <a:pt x="4319" y="11305"/>
                  </a:cubicBezTo>
                  <a:cubicBezTo>
                    <a:pt x="4252" y="11597"/>
                    <a:pt x="4174" y="11991"/>
                    <a:pt x="4105" y="12389"/>
                  </a:cubicBezTo>
                  <a:cubicBezTo>
                    <a:pt x="3961" y="13183"/>
                    <a:pt x="3816" y="13976"/>
                    <a:pt x="3816" y="13976"/>
                  </a:cubicBezTo>
                  <a:lnTo>
                    <a:pt x="5687" y="14710"/>
                  </a:lnTo>
                  <a:cubicBezTo>
                    <a:pt x="5687" y="14710"/>
                    <a:pt x="5825" y="13950"/>
                    <a:pt x="5963" y="13191"/>
                  </a:cubicBezTo>
                  <a:cubicBezTo>
                    <a:pt x="6028" y="12809"/>
                    <a:pt x="6104" y="12433"/>
                    <a:pt x="6168" y="12153"/>
                  </a:cubicBezTo>
                  <a:cubicBezTo>
                    <a:pt x="6229" y="11872"/>
                    <a:pt x="6270" y="11685"/>
                    <a:pt x="6270" y="11685"/>
                  </a:cubicBezTo>
                  <a:cubicBezTo>
                    <a:pt x="6270" y="11685"/>
                    <a:pt x="4425" y="10816"/>
                    <a:pt x="4425" y="10816"/>
                  </a:cubicBezTo>
                  <a:close/>
                  <a:moveTo>
                    <a:pt x="7263" y="12155"/>
                  </a:moveTo>
                  <a:cubicBezTo>
                    <a:pt x="7263" y="12155"/>
                    <a:pt x="7223" y="12337"/>
                    <a:pt x="7164" y="12611"/>
                  </a:cubicBezTo>
                  <a:cubicBezTo>
                    <a:pt x="7102" y="12884"/>
                    <a:pt x="7026" y="13251"/>
                    <a:pt x="6963" y="13624"/>
                  </a:cubicBezTo>
                  <a:cubicBezTo>
                    <a:pt x="6828" y="14365"/>
                    <a:pt x="6694" y="15107"/>
                    <a:pt x="6694" y="15107"/>
                  </a:cubicBezTo>
                  <a:lnTo>
                    <a:pt x="8564" y="15845"/>
                  </a:lnTo>
                  <a:cubicBezTo>
                    <a:pt x="8564" y="15845"/>
                    <a:pt x="8692" y="15137"/>
                    <a:pt x="8820" y="14430"/>
                  </a:cubicBezTo>
                  <a:cubicBezTo>
                    <a:pt x="8879" y="14074"/>
                    <a:pt x="8953" y="13725"/>
                    <a:pt x="9012" y="13464"/>
                  </a:cubicBezTo>
                  <a:cubicBezTo>
                    <a:pt x="9069" y="13202"/>
                    <a:pt x="9106" y="13028"/>
                    <a:pt x="9106" y="13028"/>
                  </a:cubicBezTo>
                  <a:cubicBezTo>
                    <a:pt x="9106" y="13028"/>
                    <a:pt x="7263" y="12155"/>
                    <a:pt x="7263" y="12155"/>
                  </a:cubicBezTo>
                  <a:close/>
                  <a:moveTo>
                    <a:pt x="10099" y="13500"/>
                  </a:moveTo>
                  <a:cubicBezTo>
                    <a:pt x="10099" y="13500"/>
                    <a:pt x="10062" y="13670"/>
                    <a:pt x="10007" y="13924"/>
                  </a:cubicBezTo>
                  <a:cubicBezTo>
                    <a:pt x="9950" y="14178"/>
                    <a:pt x="9877" y="14518"/>
                    <a:pt x="9819" y="14865"/>
                  </a:cubicBezTo>
                  <a:cubicBezTo>
                    <a:pt x="9695" y="15555"/>
                    <a:pt x="9570" y="16243"/>
                    <a:pt x="9570" y="16243"/>
                  </a:cubicBezTo>
                  <a:lnTo>
                    <a:pt x="11439" y="16987"/>
                  </a:lnTo>
                  <a:cubicBezTo>
                    <a:pt x="11439" y="16987"/>
                    <a:pt x="11557" y="16331"/>
                    <a:pt x="11675" y="15676"/>
                  </a:cubicBezTo>
                  <a:cubicBezTo>
                    <a:pt x="11729" y="15346"/>
                    <a:pt x="11801" y="15023"/>
                    <a:pt x="11854" y="14782"/>
                  </a:cubicBezTo>
                  <a:cubicBezTo>
                    <a:pt x="11907" y="14539"/>
                    <a:pt x="11942" y="14378"/>
                    <a:pt x="11942" y="14378"/>
                  </a:cubicBezTo>
                  <a:cubicBezTo>
                    <a:pt x="11942" y="14378"/>
                    <a:pt x="10099" y="13500"/>
                    <a:pt x="10099" y="13500"/>
                  </a:cubicBezTo>
                  <a:close/>
                  <a:moveTo>
                    <a:pt x="12934" y="14853"/>
                  </a:moveTo>
                  <a:cubicBezTo>
                    <a:pt x="12934" y="14853"/>
                    <a:pt x="12900" y="15009"/>
                    <a:pt x="12849" y="15244"/>
                  </a:cubicBezTo>
                  <a:cubicBezTo>
                    <a:pt x="12798" y="15480"/>
                    <a:pt x="12726" y="15792"/>
                    <a:pt x="12674" y="16113"/>
                  </a:cubicBezTo>
                  <a:cubicBezTo>
                    <a:pt x="12560" y="16751"/>
                    <a:pt x="12446" y="17388"/>
                    <a:pt x="12446" y="17388"/>
                  </a:cubicBezTo>
                  <a:lnTo>
                    <a:pt x="14313" y="18135"/>
                  </a:lnTo>
                  <a:cubicBezTo>
                    <a:pt x="14313" y="18135"/>
                    <a:pt x="14421" y="17532"/>
                    <a:pt x="14529" y="16928"/>
                  </a:cubicBezTo>
                  <a:cubicBezTo>
                    <a:pt x="14577" y="16624"/>
                    <a:pt x="14647" y="16330"/>
                    <a:pt x="14695" y="16106"/>
                  </a:cubicBezTo>
                  <a:cubicBezTo>
                    <a:pt x="14743" y="15884"/>
                    <a:pt x="14775" y="15735"/>
                    <a:pt x="14775" y="15735"/>
                  </a:cubicBezTo>
                  <a:cubicBezTo>
                    <a:pt x="14775" y="15735"/>
                    <a:pt x="12934" y="14853"/>
                    <a:pt x="12934" y="14853"/>
                  </a:cubicBezTo>
                  <a:close/>
                  <a:moveTo>
                    <a:pt x="15767" y="16211"/>
                  </a:moveTo>
                  <a:cubicBezTo>
                    <a:pt x="15767" y="16211"/>
                    <a:pt x="15736" y="16356"/>
                    <a:pt x="15689" y="16572"/>
                  </a:cubicBezTo>
                  <a:cubicBezTo>
                    <a:pt x="15644" y="16788"/>
                    <a:pt x="15574" y="17073"/>
                    <a:pt x="15528" y="17368"/>
                  </a:cubicBezTo>
                  <a:cubicBezTo>
                    <a:pt x="15424" y="17954"/>
                    <a:pt x="15319" y="18539"/>
                    <a:pt x="15319" y="18539"/>
                  </a:cubicBezTo>
                  <a:lnTo>
                    <a:pt x="17186" y="19291"/>
                  </a:lnTo>
                  <a:cubicBezTo>
                    <a:pt x="17186" y="19291"/>
                    <a:pt x="17284" y="18739"/>
                    <a:pt x="17381" y="18188"/>
                  </a:cubicBezTo>
                  <a:cubicBezTo>
                    <a:pt x="17424" y="17909"/>
                    <a:pt x="17492" y="17642"/>
                    <a:pt x="17534" y="17438"/>
                  </a:cubicBezTo>
                  <a:cubicBezTo>
                    <a:pt x="17578" y="17234"/>
                    <a:pt x="17607" y="17098"/>
                    <a:pt x="17607" y="17098"/>
                  </a:cubicBezTo>
                  <a:cubicBezTo>
                    <a:pt x="17607" y="17098"/>
                    <a:pt x="15767" y="16211"/>
                    <a:pt x="15767" y="16211"/>
                  </a:cubicBezTo>
                  <a:close/>
                  <a:moveTo>
                    <a:pt x="4815" y="9028"/>
                  </a:moveTo>
                  <a:lnTo>
                    <a:pt x="6642" y="9974"/>
                  </a:lnTo>
                  <a:cubicBezTo>
                    <a:pt x="6642" y="9974"/>
                    <a:pt x="6680" y="9785"/>
                    <a:pt x="6748" y="9507"/>
                  </a:cubicBezTo>
                  <a:cubicBezTo>
                    <a:pt x="6818" y="9231"/>
                    <a:pt x="6911" y="8863"/>
                    <a:pt x="7004" y="8495"/>
                  </a:cubicBezTo>
                  <a:cubicBezTo>
                    <a:pt x="7192" y="7758"/>
                    <a:pt x="7380" y="7022"/>
                    <a:pt x="7380" y="7022"/>
                  </a:cubicBezTo>
                  <a:lnTo>
                    <a:pt x="5585" y="5945"/>
                  </a:lnTo>
                  <a:cubicBezTo>
                    <a:pt x="5585" y="5945"/>
                    <a:pt x="5389" y="6714"/>
                    <a:pt x="5192" y="7483"/>
                  </a:cubicBezTo>
                  <a:cubicBezTo>
                    <a:pt x="5095" y="7867"/>
                    <a:pt x="4997" y="8252"/>
                    <a:pt x="4924" y="8540"/>
                  </a:cubicBezTo>
                  <a:cubicBezTo>
                    <a:pt x="4859" y="8833"/>
                    <a:pt x="4815" y="9028"/>
                    <a:pt x="4815" y="9028"/>
                  </a:cubicBezTo>
                  <a:close/>
                  <a:moveTo>
                    <a:pt x="8345" y="7603"/>
                  </a:moveTo>
                  <a:cubicBezTo>
                    <a:pt x="8345" y="7603"/>
                    <a:pt x="8163" y="8322"/>
                    <a:pt x="7980" y="9040"/>
                  </a:cubicBezTo>
                  <a:cubicBezTo>
                    <a:pt x="7889" y="9400"/>
                    <a:pt x="7798" y="9759"/>
                    <a:pt x="7729" y="10029"/>
                  </a:cubicBezTo>
                  <a:cubicBezTo>
                    <a:pt x="7663" y="10299"/>
                    <a:pt x="7626" y="10484"/>
                    <a:pt x="7626" y="10484"/>
                  </a:cubicBezTo>
                  <a:lnTo>
                    <a:pt x="9452" y="11434"/>
                  </a:lnTo>
                  <a:cubicBezTo>
                    <a:pt x="9452" y="11434"/>
                    <a:pt x="9486" y="11257"/>
                    <a:pt x="9551" y="11000"/>
                  </a:cubicBezTo>
                  <a:cubicBezTo>
                    <a:pt x="9617" y="10743"/>
                    <a:pt x="9704" y="10400"/>
                    <a:pt x="9790" y="10057"/>
                  </a:cubicBezTo>
                  <a:cubicBezTo>
                    <a:pt x="9965" y="9371"/>
                    <a:pt x="10139" y="8685"/>
                    <a:pt x="10139" y="8685"/>
                  </a:cubicBezTo>
                  <a:cubicBezTo>
                    <a:pt x="10139" y="8685"/>
                    <a:pt x="8345" y="7603"/>
                    <a:pt x="8345" y="7603"/>
                  </a:cubicBezTo>
                  <a:close/>
                  <a:moveTo>
                    <a:pt x="11104" y="9268"/>
                  </a:moveTo>
                  <a:cubicBezTo>
                    <a:pt x="11104" y="9268"/>
                    <a:pt x="10935" y="9936"/>
                    <a:pt x="10765" y="10605"/>
                  </a:cubicBezTo>
                  <a:cubicBezTo>
                    <a:pt x="10680" y="10939"/>
                    <a:pt x="10596" y="11273"/>
                    <a:pt x="10532" y="11524"/>
                  </a:cubicBezTo>
                  <a:cubicBezTo>
                    <a:pt x="10467" y="11773"/>
                    <a:pt x="10435" y="11946"/>
                    <a:pt x="10435" y="11946"/>
                  </a:cubicBezTo>
                  <a:lnTo>
                    <a:pt x="12261" y="12900"/>
                  </a:lnTo>
                  <a:cubicBezTo>
                    <a:pt x="12260" y="12900"/>
                    <a:pt x="12290" y="12735"/>
                    <a:pt x="12353" y="12499"/>
                  </a:cubicBezTo>
                  <a:cubicBezTo>
                    <a:pt x="12414" y="12261"/>
                    <a:pt x="12494" y="11943"/>
                    <a:pt x="12575" y="11626"/>
                  </a:cubicBezTo>
                  <a:cubicBezTo>
                    <a:pt x="12736" y="10990"/>
                    <a:pt x="12896" y="10355"/>
                    <a:pt x="12896" y="10355"/>
                  </a:cubicBezTo>
                  <a:cubicBezTo>
                    <a:pt x="12896" y="10355"/>
                    <a:pt x="11104" y="9268"/>
                    <a:pt x="11104" y="9268"/>
                  </a:cubicBezTo>
                  <a:close/>
                  <a:moveTo>
                    <a:pt x="13861" y="10941"/>
                  </a:moveTo>
                  <a:cubicBezTo>
                    <a:pt x="13861" y="10941"/>
                    <a:pt x="13705" y="11558"/>
                    <a:pt x="13549" y="12177"/>
                  </a:cubicBezTo>
                  <a:cubicBezTo>
                    <a:pt x="13470" y="12486"/>
                    <a:pt x="13392" y="12794"/>
                    <a:pt x="13333" y="13026"/>
                  </a:cubicBezTo>
                  <a:cubicBezTo>
                    <a:pt x="13271" y="13256"/>
                    <a:pt x="13243" y="13416"/>
                    <a:pt x="13243" y="13416"/>
                  </a:cubicBezTo>
                  <a:lnTo>
                    <a:pt x="15067" y="14374"/>
                  </a:lnTo>
                  <a:cubicBezTo>
                    <a:pt x="15067" y="14374"/>
                    <a:pt x="15095" y="14223"/>
                    <a:pt x="15153" y="14006"/>
                  </a:cubicBezTo>
                  <a:cubicBezTo>
                    <a:pt x="15209" y="13786"/>
                    <a:pt x="15283" y="13494"/>
                    <a:pt x="15358" y="13202"/>
                  </a:cubicBezTo>
                  <a:cubicBezTo>
                    <a:pt x="15504" y="12616"/>
                    <a:pt x="15652" y="12031"/>
                    <a:pt x="15652" y="12031"/>
                  </a:cubicBezTo>
                  <a:cubicBezTo>
                    <a:pt x="15652" y="12031"/>
                    <a:pt x="13861" y="10941"/>
                    <a:pt x="13861" y="10941"/>
                  </a:cubicBezTo>
                  <a:close/>
                  <a:moveTo>
                    <a:pt x="16615" y="12619"/>
                  </a:moveTo>
                  <a:cubicBezTo>
                    <a:pt x="16615" y="12619"/>
                    <a:pt x="16473" y="13187"/>
                    <a:pt x="16331" y="13755"/>
                  </a:cubicBezTo>
                  <a:cubicBezTo>
                    <a:pt x="16259" y="14039"/>
                    <a:pt x="16187" y="14322"/>
                    <a:pt x="16133" y="14534"/>
                  </a:cubicBezTo>
                  <a:cubicBezTo>
                    <a:pt x="16076" y="14745"/>
                    <a:pt x="16049" y="14891"/>
                    <a:pt x="16049" y="14891"/>
                  </a:cubicBezTo>
                  <a:lnTo>
                    <a:pt x="17872" y="15855"/>
                  </a:lnTo>
                  <a:cubicBezTo>
                    <a:pt x="17872" y="15855"/>
                    <a:pt x="17899" y="15717"/>
                    <a:pt x="17952" y="15519"/>
                  </a:cubicBezTo>
                  <a:cubicBezTo>
                    <a:pt x="18003" y="15319"/>
                    <a:pt x="18071" y="15051"/>
                    <a:pt x="18138" y="14785"/>
                  </a:cubicBezTo>
                  <a:cubicBezTo>
                    <a:pt x="18272" y="14249"/>
                    <a:pt x="18405" y="13713"/>
                    <a:pt x="18405" y="13713"/>
                  </a:cubicBezTo>
                  <a:cubicBezTo>
                    <a:pt x="18405" y="13713"/>
                    <a:pt x="16615" y="12619"/>
                    <a:pt x="16615" y="12619"/>
                  </a:cubicBezTo>
                  <a:close/>
                  <a:moveTo>
                    <a:pt x="19874" y="21600"/>
                  </a:moveTo>
                  <a:cubicBezTo>
                    <a:pt x="19874" y="21600"/>
                    <a:pt x="15568" y="20059"/>
                    <a:pt x="11263" y="18518"/>
                  </a:cubicBezTo>
                  <a:cubicBezTo>
                    <a:pt x="6953" y="17007"/>
                    <a:pt x="2643" y="15497"/>
                    <a:pt x="2643" y="15497"/>
                  </a:cubicBezTo>
                  <a:cubicBezTo>
                    <a:pt x="2643" y="15497"/>
                    <a:pt x="2392" y="14603"/>
                    <a:pt x="2087" y="13230"/>
                  </a:cubicBezTo>
                  <a:cubicBezTo>
                    <a:pt x="1930" y="12541"/>
                    <a:pt x="1750" y="11727"/>
                    <a:pt x="1562" y="10838"/>
                  </a:cubicBezTo>
                  <a:cubicBezTo>
                    <a:pt x="1379" y="9952"/>
                    <a:pt x="1215" y="9003"/>
                    <a:pt x="1043" y="8029"/>
                  </a:cubicBezTo>
                  <a:cubicBezTo>
                    <a:pt x="685" y="6077"/>
                    <a:pt x="452" y="4098"/>
                    <a:pt x="256" y="2560"/>
                  </a:cubicBezTo>
                  <a:cubicBezTo>
                    <a:pt x="157" y="1790"/>
                    <a:pt x="111" y="1161"/>
                    <a:pt x="65" y="708"/>
                  </a:cubicBezTo>
                  <a:cubicBezTo>
                    <a:pt x="23" y="258"/>
                    <a:pt x="0" y="0"/>
                    <a:pt x="0" y="0"/>
                  </a:cubicBezTo>
                  <a:cubicBezTo>
                    <a:pt x="0" y="0"/>
                    <a:pt x="5408" y="3535"/>
                    <a:pt x="10815" y="7069"/>
                  </a:cubicBezTo>
                  <a:cubicBezTo>
                    <a:pt x="16208" y="10655"/>
                    <a:pt x="21600" y="14241"/>
                    <a:pt x="21600" y="14241"/>
                  </a:cubicBezTo>
                  <a:cubicBezTo>
                    <a:pt x="21600" y="14241"/>
                    <a:pt x="21446" y="14745"/>
                    <a:pt x="21293" y="15248"/>
                  </a:cubicBezTo>
                  <a:cubicBezTo>
                    <a:pt x="21157" y="15761"/>
                    <a:pt x="21022" y="16276"/>
                    <a:pt x="21022" y="16276"/>
                  </a:cubicBezTo>
                  <a:lnTo>
                    <a:pt x="19425" y="15352"/>
                  </a:lnTo>
                  <a:cubicBezTo>
                    <a:pt x="19425" y="15352"/>
                    <a:pt x="19375" y="15553"/>
                    <a:pt x="19299" y="15855"/>
                  </a:cubicBezTo>
                  <a:cubicBezTo>
                    <a:pt x="19219" y="16154"/>
                    <a:pt x="19120" y="16557"/>
                    <a:pt x="19040" y="16970"/>
                  </a:cubicBezTo>
                  <a:cubicBezTo>
                    <a:pt x="18952" y="17379"/>
                    <a:pt x="18865" y="17788"/>
                    <a:pt x="18799" y="18094"/>
                  </a:cubicBezTo>
                  <a:cubicBezTo>
                    <a:pt x="18732" y="18400"/>
                    <a:pt x="18691" y="18605"/>
                    <a:pt x="18691" y="18605"/>
                  </a:cubicBezTo>
                  <a:lnTo>
                    <a:pt x="20293" y="19327"/>
                  </a:lnTo>
                  <a:cubicBezTo>
                    <a:pt x="20293" y="19327"/>
                    <a:pt x="20187" y="19895"/>
                    <a:pt x="20081" y="20463"/>
                  </a:cubicBezTo>
                  <a:cubicBezTo>
                    <a:pt x="20026" y="20746"/>
                    <a:pt x="19971" y="21029"/>
                    <a:pt x="19930" y="21241"/>
                  </a:cubicBezTo>
                  <a:cubicBezTo>
                    <a:pt x="19892" y="21455"/>
                    <a:pt x="19874" y="21600"/>
                    <a:pt x="19874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3" name="Shape 2853"/>
            <p:cNvSpPr/>
            <p:nvPr/>
          </p:nvSpPr>
          <p:spPr>
            <a:xfrm>
              <a:off x="4553045" y="2466792"/>
              <a:ext cx="592473" cy="439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6" y="18137"/>
                  </a:moveTo>
                  <a:cubicBezTo>
                    <a:pt x="16476" y="18137"/>
                    <a:pt x="16706" y="17760"/>
                    <a:pt x="16937" y="17385"/>
                  </a:cubicBezTo>
                  <a:cubicBezTo>
                    <a:pt x="17051" y="17196"/>
                    <a:pt x="17166" y="17008"/>
                    <a:pt x="17251" y="16866"/>
                  </a:cubicBezTo>
                  <a:cubicBezTo>
                    <a:pt x="17335" y="16722"/>
                    <a:pt x="17400" y="16637"/>
                    <a:pt x="17401" y="16638"/>
                  </a:cubicBezTo>
                  <a:lnTo>
                    <a:pt x="15955" y="14975"/>
                  </a:lnTo>
                  <a:cubicBezTo>
                    <a:pt x="15955" y="14975"/>
                    <a:pt x="15888" y="15064"/>
                    <a:pt x="15800" y="15211"/>
                  </a:cubicBezTo>
                  <a:cubicBezTo>
                    <a:pt x="15711" y="15358"/>
                    <a:pt x="15592" y="15554"/>
                    <a:pt x="15473" y="15750"/>
                  </a:cubicBezTo>
                  <a:cubicBezTo>
                    <a:pt x="15235" y="16140"/>
                    <a:pt x="14996" y="16531"/>
                    <a:pt x="14996" y="16531"/>
                  </a:cubicBezTo>
                  <a:cubicBezTo>
                    <a:pt x="14996" y="16531"/>
                    <a:pt x="16476" y="18137"/>
                    <a:pt x="16476" y="18137"/>
                  </a:cubicBezTo>
                  <a:close/>
                  <a:moveTo>
                    <a:pt x="14200" y="15665"/>
                  </a:moveTo>
                  <a:cubicBezTo>
                    <a:pt x="14200" y="15665"/>
                    <a:pt x="14443" y="15266"/>
                    <a:pt x="14686" y="14868"/>
                  </a:cubicBezTo>
                  <a:cubicBezTo>
                    <a:pt x="14807" y="14669"/>
                    <a:pt x="14928" y="14469"/>
                    <a:pt x="15019" y="14320"/>
                  </a:cubicBezTo>
                  <a:cubicBezTo>
                    <a:pt x="15111" y="14172"/>
                    <a:pt x="15178" y="14079"/>
                    <a:pt x="15178" y="14080"/>
                  </a:cubicBezTo>
                  <a:lnTo>
                    <a:pt x="13735" y="12414"/>
                  </a:lnTo>
                  <a:cubicBezTo>
                    <a:pt x="13735" y="12414"/>
                    <a:pt x="13668" y="12514"/>
                    <a:pt x="13569" y="12662"/>
                  </a:cubicBezTo>
                  <a:cubicBezTo>
                    <a:pt x="13475" y="12817"/>
                    <a:pt x="13350" y="13023"/>
                    <a:pt x="13225" y="13230"/>
                  </a:cubicBezTo>
                  <a:cubicBezTo>
                    <a:pt x="12973" y="13642"/>
                    <a:pt x="12722" y="14055"/>
                    <a:pt x="12722" y="14055"/>
                  </a:cubicBezTo>
                  <a:cubicBezTo>
                    <a:pt x="12722" y="14055"/>
                    <a:pt x="14200" y="15665"/>
                    <a:pt x="14200" y="15665"/>
                  </a:cubicBezTo>
                  <a:close/>
                  <a:moveTo>
                    <a:pt x="11926" y="13188"/>
                  </a:moveTo>
                  <a:cubicBezTo>
                    <a:pt x="11926" y="13188"/>
                    <a:pt x="12182" y="12768"/>
                    <a:pt x="12438" y="12347"/>
                  </a:cubicBezTo>
                  <a:cubicBezTo>
                    <a:pt x="12565" y="12136"/>
                    <a:pt x="12693" y="11927"/>
                    <a:pt x="12788" y="11769"/>
                  </a:cubicBezTo>
                  <a:cubicBezTo>
                    <a:pt x="12889" y="11617"/>
                    <a:pt x="12957" y="11517"/>
                    <a:pt x="12957" y="11517"/>
                  </a:cubicBezTo>
                  <a:lnTo>
                    <a:pt x="11516" y="9848"/>
                  </a:lnTo>
                  <a:cubicBezTo>
                    <a:pt x="11516" y="9848"/>
                    <a:pt x="11446" y="9952"/>
                    <a:pt x="11341" y="10108"/>
                  </a:cubicBezTo>
                  <a:cubicBezTo>
                    <a:pt x="11242" y="10272"/>
                    <a:pt x="11110" y="10489"/>
                    <a:pt x="10978" y="10706"/>
                  </a:cubicBezTo>
                  <a:cubicBezTo>
                    <a:pt x="10714" y="11141"/>
                    <a:pt x="10450" y="11576"/>
                    <a:pt x="10450" y="11576"/>
                  </a:cubicBezTo>
                  <a:cubicBezTo>
                    <a:pt x="10450" y="11576"/>
                    <a:pt x="11926" y="13188"/>
                    <a:pt x="11926" y="13188"/>
                  </a:cubicBezTo>
                  <a:close/>
                  <a:moveTo>
                    <a:pt x="9654" y="10706"/>
                  </a:moveTo>
                  <a:cubicBezTo>
                    <a:pt x="9654" y="10706"/>
                    <a:pt x="9923" y="10263"/>
                    <a:pt x="10192" y="9821"/>
                  </a:cubicBezTo>
                  <a:cubicBezTo>
                    <a:pt x="10327" y="9600"/>
                    <a:pt x="10461" y="9380"/>
                    <a:pt x="10562" y="9214"/>
                  </a:cubicBezTo>
                  <a:cubicBezTo>
                    <a:pt x="10669" y="9055"/>
                    <a:pt x="10740" y="8949"/>
                    <a:pt x="10740" y="8949"/>
                  </a:cubicBezTo>
                  <a:lnTo>
                    <a:pt x="9301" y="7278"/>
                  </a:lnTo>
                  <a:cubicBezTo>
                    <a:pt x="9301" y="7278"/>
                    <a:pt x="9227" y="7388"/>
                    <a:pt x="9117" y="7551"/>
                  </a:cubicBezTo>
                  <a:cubicBezTo>
                    <a:pt x="9013" y="7722"/>
                    <a:pt x="8873" y="7950"/>
                    <a:pt x="8734" y="8178"/>
                  </a:cubicBezTo>
                  <a:cubicBezTo>
                    <a:pt x="8457" y="8634"/>
                    <a:pt x="8179" y="9090"/>
                    <a:pt x="8179" y="9090"/>
                  </a:cubicBezTo>
                  <a:cubicBezTo>
                    <a:pt x="8179" y="9090"/>
                    <a:pt x="9654" y="10706"/>
                    <a:pt x="9654" y="10706"/>
                  </a:cubicBezTo>
                  <a:close/>
                  <a:moveTo>
                    <a:pt x="7386" y="8220"/>
                  </a:moveTo>
                  <a:cubicBezTo>
                    <a:pt x="7386" y="8220"/>
                    <a:pt x="7667" y="7756"/>
                    <a:pt x="7950" y="7291"/>
                  </a:cubicBezTo>
                  <a:cubicBezTo>
                    <a:pt x="8225" y="6820"/>
                    <a:pt x="8527" y="6378"/>
                    <a:pt x="8526" y="6378"/>
                  </a:cubicBezTo>
                  <a:lnTo>
                    <a:pt x="7088" y="4704"/>
                  </a:lnTo>
                  <a:cubicBezTo>
                    <a:pt x="7088" y="4704"/>
                    <a:pt x="6776" y="5158"/>
                    <a:pt x="6493" y="5644"/>
                  </a:cubicBezTo>
                  <a:cubicBezTo>
                    <a:pt x="6203" y="6123"/>
                    <a:pt x="5913" y="6601"/>
                    <a:pt x="5913" y="6601"/>
                  </a:cubicBezTo>
                  <a:cubicBezTo>
                    <a:pt x="5913" y="6601"/>
                    <a:pt x="7386" y="8220"/>
                    <a:pt x="7386" y="8220"/>
                  </a:cubicBezTo>
                  <a:close/>
                  <a:moveTo>
                    <a:pt x="17960" y="15817"/>
                  </a:moveTo>
                  <a:lnTo>
                    <a:pt x="18930" y="14372"/>
                  </a:lnTo>
                  <a:lnTo>
                    <a:pt x="17541" y="12625"/>
                  </a:lnTo>
                  <a:lnTo>
                    <a:pt x="16535" y="14123"/>
                  </a:lnTo>
                  <a:cubicBezTo>
                    <a:pt x="16535" y="14123"/>
                    <a:pt x="17960" y="15817"/>
                    <a:pt x="17960" y="15817"/>
                  </a:cubicBezTo>
                  <a:close/>
                  <a:moveTo>
                    <a:pt x="15767" y="13209"/>
                  </a:moveTo>
                  <a:lnTo>
                    <a:pt x="16793" y="11683"/>
                  </a:lnTo>
                  <a:lnTo>
                    <a:pt x="15407" y="9931"/>
                  </a:lnTo>
                  <a:lnTo>
                    <a:pt x="14344" y="11512"/>
                  </a:lnTo>
                  <a:cubicBezTo>
                    <a:pt x="14344" y="11512"/>
                    <a:pt x="15767" y="13209"/>
                    <a:pt x="15767" y="13209"/>
                  </a:cubicBezTo>
                  <a:close/>
                  <a:moveTo>
                    <a:pt x="13579" y="10597"/>
                  </a:moveTo>
                  <a:lnTo>
                    <a:pt x="14662" y="8989"/>
                  </a:lnTo>
                  <a:lnTo>
                    <a:pt x="13276" y="7234"/>
                  </a:lnTo>
                  <a:cubicBezTo>
                    <a:pt x="13276" y="7234"/>
                    <a:pt x="13201" y="7331"/>
                    <a:pt x="13098" y="7490"/>
                  </a:cubicBezTo>
                  <a:cubicBezTo>
                    <a:pt x="12994" y="7647"/>
                    <a:pt x="12855" y="7855"/>
                    <a:pt x="12715" y="8064"/>
                  </a:cubicBezTo>
                  <a:cubicBezTo>
                    <a:pt x="12436" y="8480"/>
                    <a:pt x="12157" y="8897"/>
                    <a:pt x="12157" y="8897"/>
                  </a:cubicBezTo>
                  <a:cubicBezTo>
                    <a:pt x="12157" y="8897"/>
                    <a:pt x="13579" y="10597"/>
                    <a:pt x="13579" y="10597"/>
                  </a:cubicBezTo>
                  <a:close/>
                  <a:moveTo>
                    <a:pt x="11392" y="7981"/>
                  </a:moveTo>
                  <a:cubicBezTo>
                    <a:pt x="11392" y="7981"/>
                    <a:pt x="11676" y="7557"/>
                    <a:pt x="11960" y="7133"/>
                  </a:cubicBezTo>
                  <a:cubicBezTo>
                    <a:pt x="12102" y="6921"/>
                    <a:pt x="12243" y="6709"/>
                    <a:pt x="12349" y="6549"/>
                  </a:cubicBezTo>
                  <a:cubicBezTo>
                    <a:pt x="12454" y="6388"/>
                    <a:pt x="12531" y="6289"/>
                    <a:pt x="12531" y="6289"/>
                  </a:cubicBezTo>
                  <a:lnTo>
                    <a:pt x="11149" y="4533"/>
                  </a:lnTo>
                  <a:cubicBezTo>
                    <a:pt x="11149" y="4533"/>
                    <a:pt x="11068" y="4633"/>
                    <a:pt x="10960" y="4800"/>
                  </a:cubicBezTo>
                  <a:cubicBezTo>
                    <a:pt x="10850" y="4964"/>
                    <a:pt x="10704" y="5183"/>
                    <a:pt x="10558" y="5403"/>
                  </a:cubicBezTo>
                  <a:cubicBezTo>
                    <a:pt x="10265" y="5840"/>
                    <a:pt x="9971" y="6278"/>
                    <a:pt x="9971" y="6278"/>
                  </a:cubicBezTo>
                  <a:cubicBezTo>
                    <a:pt x="9971" y="6278"/>
                    <a:pt x="11392" y="7981"/>
                    <a:pt x="11392" y="7981"/>
                  </a:cubicBezTo>
                  <a:close/>
                  <a:moveTo>
                    <a:pt x="9208" y="5360"/>
                  </a:moveTo>
                  <a:cubicBezTo>
                    <a:pt x="9208" y="5360"/>
                    <a:pt x="9506" y="4914"/>
                    <a:pt x="9803" y="4469"/>
                  </a:cubicBezTo>
                  <a:cubicBezTo>
                    <a:pt x="9952" y="4247"/>
                    <a:pt x="10101" y="4024"/>
                    <a:pt x="10213" y="3857"/>
                  </a:cubicBezTo>
                  <a:cubicBezTo>
                    <a:pt x="10322" y="3688"/>
                    <a:pt x="10405" y="3587"/>
                    <a:pt x="10405" y="3587"/>
                  </a:cubicBezTo>
                  <a:lnTo>
                    <a:pt x="9024" y="1828"/>
                  </a:lnTo>
                  <a:cubicBezTo>
                    <a:pt x="9024" y="1827"/>
                    <a:pt x="8940" y="1933"/>
                    <a:pt x="8825" y="2105"/>
                  </a:cubicBezTo>
                  <a:cubicBezTo>
                    <a:pt x="8710" y="2278"/>
                    <a:pt x="8557" y="2507"/>
                    <a:pt x="8404" y="2737"/>
                  </a:cubicBezTo>
                  <a:cubicBezTo>
                    <a:pt x="8097" y="3196"/>
                    <a:pt x="7790" y="3654"/>
                    <a:pt x="7790" y="3654"/>
                  </a:cubicBezTo>
                  <a:cubicBezTo>
                    <a:pt x="7790" y="3654"/>
                    <a:pt x="9208" y="5360"/>
                    <a:pt x="9208" y="5360"/>
                  </a:cubicBezTo>
                  <a:close/>
                  <a:moveTo>
                    <a:pt x="18278" y="21600"/>
                  </a:moveTo>
                  <a:cubicBezTo>
                    <a:pt x="18278" y="21600"/>
                    <a:pt x="13698" y="16804"/>
                    <a:pt x="9118" y="12009"/>
                  </a:cubicBezTo>
                  <a:cubicBezTo>
                    <a:pt x="4559" y="7177"/>
                    <a:pt x="0" y="2344"/>
                    <a:pt x="0" y="2344"/>
                  </a:cubicBezTo>
                  <a:cubicBezTo>
                    <a:pt x="0" y="2344"/>
                    <a:pt x="578" y="2148"/>
                    <a:pt x="1446" y="1853"/>
                  </a:cubicBezTo>
                  <a:cubicBezTo>
                    <a:pt x="2309" y="1570"/>
                    <a:pt x="3433" y="1197"/>
                    <a:pt x="4596" y="928"/>
                  </a:cubicBezTo>
                  <a:cubicBezTo>
                    <a:pt x="5748" y="646"/>
                    <a:pt x="6865" y="381"/>
                    <a:pt x="7714" y="226"/>
                  </a:cubicBezTo>
                  <a:cubicBezTo>
                    <a:pt x="8566" y="91"/>
                    <a:pt x="9135" y="0"/>
                    <a:pt x="9135" y="0"/>
                  </a:cubicBezTo>
                  <a:cubicBezTo>
                    <a:pt x="9135" y="0"/>
                    <a:pt x="12244" y="4082"/>
                    <a:pt x="15354" y="8165"/>
                  </a:cubicBezTo>
                  <a:cubicBezTo>
                    <a:pt x="18477" y="12228"/>
                    <a:pt x="21600" y="16292"/>
                    <a:pt x="21600" y="16292"/>
                  </a:cubicBezTo>
                  <a:cubicBezTo>
                    <a:pt x="21600" y="16292"/>
                    <a:pt x="21331" y="16671"/>
                    <a:pt x="21062" y="17050"/>
                  </a:cubicBezTo>
                  <a:cubicBezTo>
                    <a:pt x="20809" y="17449"/>
                    <a:pt x="20556" y="17848"/>
                    <a:pt x="20556" y="17848"/>
                  </a:cubicBezTo>
                  <a:lnTo>
                    <a:pt x="19354" y="16388"/>
                  </a:lnTo>
                  <a:cubicBezTo>
                    <a:pt x="19354" y="16388"/>
                    <a:pt x="18980" y="16938"/>
                    <a:pt x="18607" y="17488"/>
                  </a:cubicBezTo>
                  <a:cubicBezTo>
                    <a:pt x="18415" y="17758"/>
                    <a:pt x="18233" y="18039"/>
                    <a:pt x="18106" y="18260"/>
                  </a:cubicBezTo>
                  <a:cubicBezTo>
                    <a:pt x="17975" y="18477"/>
                    <a:pt x="17887" y="18621"/>
                    <a:pt x="17887" y="18621"/>
                  </a:cubicBezTo>
                  <a:lnTo>
                    <a:pt x="19181" y="20056"/>
                  </a:lnTo>
                  <a:cubicBezTo>
                    <a:pt x="19181" y="20056"/>
                    <a:pt x="18278" y="21600"/>
                    <a:pt x="18278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4" name="Shape 2854"/>
            <p:cNvSpPr/>
            <p:nvPr/>
          </p:nvSpPr>
          <p:spPr>
            <a:xfrm>
              <a:off x="4159401" y="3300090"/>
              <a:ext cx="665884" cy="386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8" y="20109"/>
                  </a:moveTo>
                  <a:lnTo>
                    <a:pt x="18040" y="17886"/>
                  </a:lnTo>
                  <a:lnTo>
                    <a:pt x="16353" y="17710"/>
                  </a:lnTo>
                  <a:lnTo>
                    <a:pt x="16289" y="20016"/>
                  </a:lnTo>
                  <a:cubicBezTo>
                    <a:pt x="16289" y="20016"/>
                    <a:pt x="17978" y="20109"/>
                    <a:pt x="17978" y="20109"/>
                  </a:cubicBezTo>
                  <a:close/>
                  <a:moveTo>
                    <a:pt x="15380" y="19963"/>
                  </a:moveTo>
                  <a:cubicBezTo>
                    <a:pt x="15380" y="19963"/>
                    <a:pt x="15391" y="19271"/>
                    <a:pt x="15409" y="18233"/>
                  </a:cubicBezTo>
                  <a:cubicBezTo>
                    <a:pt x="15402" y="17192"/>
                    <a:pt x="15514" y="15821"/>
                    <a:pt x="15563" y="14442"/>
                  </a:cubicBezTo>
                  <a:cubicBezTo>
                    <a:pt x="15603" y="13060"/>
                    <a:pt x="15749" y="11703"/>
                    <a:pt x="15817" y="10674"/>
                  </a:cubicBezTo>
                  <a:cubicBezTo>
                    <a:pt x="15855" y="10162"/>
                    <a:pt x="15887" y="9735"/>
                    <a:pt x="15909" y="9435"/>
                  </a:cubicBezTo>
                  <a:cubicBezTo>
                    <a:pt x="15928" y="9136"/>
                    <a:pt x="15950" y="8967"/>
                    <a:pt x="15949" y="8967"/>
                  </a:cubicBezTo>
                  <a:lnTo>
                    <a:pt x="14284" y="8481"/>
                  </a:lnTo>
                  <a:cubicBezTo>
                    <a:pt x="14284" y="8481"/>
                    <a:pt x="14260" y="8655"/>
                    <a:pt x="14240" y="8965"/>
                  </a:cubicBezTo>
                  <a:cubicBezTo>
                    <a:pt x="14217" y="9275"/>
                    <a:pt x="14184" y="9718"/>
                    <a:pt x="14145" y="10249"/>
                  </a:cubicBezTo>
                  <a:cubicBezTo>
                    <a:pt x="14076" y="11313"/>
                    <a:pt x="13923" y="12719"/>
                    <a:pt x="13881" y="14150"/>
                  </a:cubicBezTo>
                  <a:cubicBezTo>
                    <a:pt x="13848" y="14863"/>
                    <a:pt x="13814" y="15576"/>
                    <a:pt x="13783" y="16244"/>
                  </a:cubicBezTo>
                  <a:cubicBezTo>
                    <a:pt x="13766" y="16578"/>
                    <a:pt x="13750" y="16901"/>
                    <a:pt x="13735" y="17207"/>
                  </a:cubicBezTo>
                  <a:cubicBezTo>
                    <a:pt x="13730" y="17515"/>
                    <a:pt x="13725" y="17806"/>
                    <a:pt x="13721" y="18075"/>
                  </a:cubicBezTo>
                  <a:cubicBezTo>
                    <a:pt x="13703" y="19149"/>
                    <a:pt x="13691" y="19866"/>
                    <a:pt x="13691" y="19866"/>
                  </a:cubicBezTo>
                  <a:cubicBezTo>
                    <a:pt x="13691" y="19866"/>
                    <a:pt x="15380" y="19963"/>
                    <a:pt x="15380" y="19963"/>
                  </a:cubicBezTo>
                  <a:close/>
                  <a:moveTo>
                    <a:pt x="12781" y="19812"/>
                  </a:moveTo>
                  <a:cubicBezTo>
                    <a:pt x="12782" y="19812"/>
                    <a:pt x="12804" y="16891"/>
                    <a:pt x="12975" y="13991"/>
                  </a:cubicBezTo>
                  <a:cubicBezTo>
                    <a:pt x="13018" y="12535"/>
                    <a:pt x="13174" y="11102"/>
                    <a:pt x="13243" y="10018"/>
                  </a:cubicBezTo>
                  <a:cubicBezTo>
                    <a:pt x="13284" y="9477"/>
                    <a:pt x="13318" y="9027"/>
                    <a:pt x="13341" y="8711"/>
                  </a:cubicBezTo>
                  <a:cubicBezTo>
                    <a:pt x="13361" y="8395"/>
                    <a:pt x="13386" y="8218"/>
                    <a:pt x="13386" y="8218"/>
                  </a:cubicBezTo>
                  <a:lnTo>
                    <a:pt x="11721" y="7727"/>
                  </a:lnTo>
                  <a:cubicBezTo>
                    <a:pt x="11721" y="7727"/>
                    <a:pt x="11694" y="7910"/>
                    <a:pt x="11673" y="8237"/>
                  </a:cubicBezTo>
                  <a:cubicBezTo>
                    <a:pt x="11649" y="8563"/>
                    <a:pt x="11614" y="9029"/>
                    <a:pt x="11572" y="9588"/>
                  </a:cubicBezTo>
                  <a:cubicBezTo>
                    <a:pt x="11501" y="10709"/>
                    <a:pt x="11339" y="12190"/>
                    <a:pt x="11294" y="13695"/>
                  </a:cubicBezTo>
                  <a:cubicBezTo>
                    <a:pt x="11238" y="15198"/>
                    <a:pt x="11125" y="16693"/>
                    <a:pt x="11124" y="17826"/>
                  </a:cubicBezTo>
                  <a:cubicBezTo>
                    <a:pt x="11106" y="18956"/>
                    <a:pt x="11093" y="19709"/>
                    <a:pt x="11093" y="19709"/>
                  </a:cubicBezTo>
                  <a:cubicBezTo>
                    <a:pt x="11093" y="19709"/>
                    <a:pt x="12781" y="19812"/>
                    <a:pt x="12781" y="19812"/>
                  </a:cubicBezTo>
                  <a:close/>
                  <a:moveTo>
                    <a:pt x="10182" y="19653"/>
                  </a:moveTo>
                  <a:cubicBezTo>
                    <a:pt x="10182" y="19653"/>
                    <a:pt x="10195" y="18886"/>
                    <a:pt x="10215" y="17736"/>
                  </a:cubicBezTo>
                  <a:cubicBezTo>
                    <a:pt x="10218" y="16584"/>
                    <a:pt x="10330" y="15063"/>
                    <a:pt x="10388" y="13534"/>
                  </a:cubicBezTo>
                  <a:cubicBezTo>
                    <a:pt x="10417" y="12769"/>
                    <a:pt x="10459" y="12008"/>
                    <a:pt x="10523" y="11298"/>
                  </a:cubicBezTo>
                  <a:cubicBezTo>
                    <a:pt x="10577" y="10588"/>
                    <a:pt x="10628" y="9924"/>
                    <a:pt x="10672" y="9355"/>
                  </a:cubicBezTo>
                  <a:cubicBezTo>
                    <a:pt x="10714" y="8786"/>
                    <a:pt x="10750" y="8312"/>
                    <a:pt x="10775" y="7981"/>
                  </a:cubicBezTo>
                  <a:cubicBezTo>
                    <a:pt x="10798" y="7648"/>
                    <a:pt x="10824" y="7462"/>
                    <a:pt x="10825" y="7462"/>
                  </a:cubicBezTo>
                  <a:lnTo>
                    <a:pt x="9160" y="6967"/>
                  </a:lnTo>
                  <a:cubicBezTo>
                    <a:pt x="9160" y="6967"/>
                    <a:pt x="9134" y="7160"/>
                    <a:pt x="9108" y="7502"/>
                  </a:cubicBezTo>
                  <a:cubicBezTo>
                    <a:pt x="9082" y="7844"/>
                    <a:pt x="9045" y="8334"/>
                    <a:pt x="9000" y="8921"/>
                  </a:cubicBezTo>
                  <a:cubicBezTo>
                    <a:pt x="8956" y="9508"/>
                    <a:pt x="8903" y="10192"/>
                    <a:pt x="8847" y="10927"/>
                  </a:cubicBezTo>
                  <a:cubicBezTo>
                    <a:pt x="8819" y="11294"/>
                    <a:pt x="8790" y="11673"/>
                    <a:pt x="8760" y="12058"/>
                  </a:cubicBezTo>
                  <a:cubicBezTo>
                    <a:pt x="8743" y="12446"/>
                    <a:pt x="8725" y="12840"/>
                    <a:pt x="8707" y="13233"/>
                  </a:cubicBezTo>
                  <a:cubicBezTo>
                    <a:pt x="8646" y="14810"/>
                    <a:pt x="8534" y="16381"/>
                    <a:pt x="8527" y="17569"/>
                  </a:cubicBezTo>
                  <a:cubicBezTo>
                    <a:pt x="8507" y="18755"/>
                    <a:pt x="8494" y="19546"/>
                    <a:pt x="8494" y="19546"/>
                  </a:cubicBezTo>
                  <a:cubicBezTo>
                    <a:pt x="8494" y="19546"/>
                    <a:pt x="10182" y="19653"/>
                    <a:pt x="10182" y="19653"/>
                  </a:cubicBezTo>
                  <a:close/>
                  <a:moveTo>
                    <a:pt x="7585" y="19488"/>
                  </a:moveTo>
                  <a:cubicBezTo>
                    <a:pt x="7585" y="19488"/>
                    <a:pt x="7598" y="18684"/>
                    <a:pt x="7618" y="17478"/>
                  </a:cubicBezTo>
                  <a:cubicBezTo>
                    <a:pt x="7627" y="16272"/>
                    <a:pt x="7739" y="14674"/>
                    <a:pt x="7802" y="13071"/>
                  </a:cubicBezTo>
                  <a:cubicBezTo>
                    <a:pt x="7820" y="12671"/>
                    <a:pt x="7838" y="12270"/>
                    <a:pt x="7856" y="11875"/>
                  </a:cubicBezTo>
                  <a:cubicBezTo>
                    <a:pt x="7886" y="11485"/>
                    <a:pt x="7916" y="11098"/>
                    <a:pt x="7945" y="10725"/>
                  </a:cubicBezTo>
                  <a:cubicBezTo>
                    <a:pt x="8002" y="9979"/>
                    <a:pt x="8055" y="9282"/>
                    <a:pt x="8100" y="8685"/>
                  </a:cubicBezTo>
                  <a:cubicBezTo>
                    <a:pt x="8146" y="8088"/>
                    <a:pt x="8183" y="7591"/>
                    <a:pt x="8210" y="7243"/>
                  </a:cubicBezTo>
                  <a:cubicBezTo>
                    <a:pt x="8238" y="6895"/>
                    <a:pt x="8263" y="6699"/>
                    <a:pt x="8263" y="6699"/>
                  </a:cubicBezTo>
                  <a:lnTo>
                    <a:pt x="6598" y="6200"/>
                  </a:lnTo>
                  <a:cubicBezTo>
                    <a:pt x="6598" y="6200"/>
                    <a:pt x="6577" y="6403"/>
                    <a:pt x="6542" y="6759"/>
                  </a:cubicBezTo>
                  <a:cubicBezTo>
                    <a:pt x="6514" y="7119"/>
                    <a:pt x="6475" y="7631"/>
                    <a:pt x="6429" y="8247"/>
                  </a:cubicBezTo>
                  <a:cubicBezTo>
                    <a:pt x="6382" y="8862"/>
                    <a:pt x="6327" y="9580"/>
                    <a:pt x="6268" y="10349"/>
                  </a:cubicBezTo>
                  <a:cubicBezTo>
                    <a:pt x="6239" y="10733"/>
                    <a:pt x="6209" y="11131"/>
                    <a:pt x="6178" y="11535"/>
                  </a:cubicBezTo>
                  <a:cubicBezTo>
                    <a:pt x="6159" y="11941"/>
                    <a:pt x="6139" y="12354"/>
                    <a:pt x="6120" y="12766"/>
                  </a:cubicBezTo>
                  <a:cubicBezTo>
                    <a:pt x="6054" y="14417"/>
                    <a:pt x="5943" y="16064"/>
                    <a:pt x="5931" y="17307"/>
                  </a:cubicBezTo>
                  <a:cubicBezTo>
                    <a:pt x="5910" y="18550"/>
                    <a:pt x="5896" y="19377"/>
                    <a:pt x="5896" y="19377"/>
                  </a:cubicBezTo>
                  <a:cubicBezTo>
                    <a:pt x="5896" y="19377"/>
                    <a:pt x="7585" y="19488"/>
                    <a:pt x="7585" y="19488"/>
                  </a:cubicBezTo>
                  <a:close/>
                  <a:moveTo>
                    <a:pt x="18664" y="8473"/>
                  </a:moveTo>
                  <a:lnTo>
                    <a:pt x="18918" y="6308"/>
                  </a:lnTo>
                  <a:lnTo>
                    <a:pt x="17265" y="5696"/>
                  </a:lnTo>
                  <a:lnTo>
                    <a:pt x="17002" y="7943"/>
                  </a:lnTo>
                  <a:cubicBezTo>
                    <a:pt x="17002" y="7943"/>
                    <a:pt x="18664" y="8473"/>
                    <a:pt x="18664" y="8473"/>
                  </a:cubicBezTo>
                  <a:close/>
                  <a:moveTo>
                    <a:pt x="16106" y="7657"/>
                  </a:moveTo>
                  <a:lnTo>
                    <a:pt x="16375" y="5365"/>
                  </a:lnTo>
                  <a:lnTo>
                    <a:pt x="14723" y="4749"/>
                  </a:lnTo>
                  <a:lnTo>
                    <a:pt x="14445" y="7124"/>
                  </a:lnTo>
                  <a:cubicBezTo>
                    <a:pt x="14445" y="7124"/>
                    <a:pt x="16106" y="7657"/>
                    <a:pt x="16106" y="7657"/>
                  </a:cubicBezTo>
                  <a:close/>
                  <a:moveTo>
                    <a:pt x="13551" y="6835"/>
                  </a:moveTo>
                  <a:lnTo>
                    <a:pt x="13833" y="4416"/>
                  </a:lnTo>
                  <a:lnTo>
                    <a:pt x="12180" y="3795"/>
                  </a:lnTo>
                  <a:lnTo>
                    <a:pt x="11890" y="6297"/>
                  </a:lnTo>
                  <a:cubicBezTo>
                    <a:pt x="11890" y="6297"/>
                    <a:pt x="13551" y="6835"/>
                    <a:pt x="13551" y="6835"/>
                  </a:cubicBezTo>
                  <a:close/>
                  <a:moveTo>
                    <a:pt x="10996" y="6006"/>
                  </a:moveTo>
                  <a:lnTo>
                    <a:pt x="11291" y="3460"/>
                  </a:lnTo>
                  <a:lnTo>
                    <a:pt x="9639" y="2836"/>
                  </a:lnTo>
                  <a:lnTo>
                    <a:pt x="9335" y="5464"/>
                  </a:lnTo>
                  <a:cubicBezTo>
                    <a:pt x="9335" y="5464"/>
                    <a:pt x="10996" y="6006"/>
                    <a:pt x="10996" y="6006"/>
                  </a:cubicBezTo>
                  <a:close/>
                  <a:moveTo>
                    <a:pt x="8441" y="5171"/>
                  </a:moveTo>
                  <a:lnTo>
                    <a:pt x="8751" y="2498"/>
                  </a:lnTo>
                  <a:lnTo>
                    <a:pt x="7100" y="1870"/>
                  </a:lnTo>
                  <a:lnTo>
                    <a:pt x="6781" y="4624"/>
                  </a:lnTo>
                  <a:cubicBezTo>
                    <a:pt x="6781" y="4624"/>
                    <a:pt x="8441" y="5171"/>
                    <a:pt x="8441" y="5171"/>
                  </a:cubicBezTo>
                  <a:close/>
                  <a:moveTo>
                    <a:pt x="16839" y="9300"/>
                  </a:moveTo>
                  <a:lnTo>
                    <a:pt x="16639" y="11573"/>
                  </a:lnTo>
                  <a:lnTo>
                    <a:pt x="18313" y="11970"/>
                  </a:lnTo>
                  <a:lnTo>
                    <a:pt x="18505" y="9779"/>
                  </a:lnTo>
                  <a:cubicBezTo>
                    <a:pt x="18505" y="9779"/>
                    <a:pt x="16839" y="9300"/>
                    <a:pt x="16839" y="9300"/>
                  </a:cubicBezTo>
                  <a:close/>
                  <a:moveTo>
                    <a:pt x="16532" y="13470"/>
                  </a:moveTo>
                  <a:lnTo>
                    <a:pt x="16401" y="15762"/>
                  </a:lnTo>
                  <a:lnTo>
                    <a:pt x="18085" y="16008"/>
                  </a:lnTo>
                  <a:lnTo>
                    <a:pt x="18212" y="13799"/>
                  </a:lnTo>
                  <a:cubicBezTo>
                    <a:pt x="18212" y="13799"/>
                    <a:pt x="16532" y="13470"/>
                    <a:pt x="16532" y="13470"/>
                  </a:cubicBezTo>
                  <a:close/>
                  <a:moveTo>
                    <a:pt x="20627" y="21600"/>
                  </a:moveTo>
                  <a:cubicBezTo>
                    <a:pt x="20627" y="21600"/>
                    <a:pt x="15470" y="21467"/>
                    <a:pt x="10313" y="21334"/>
                  </a:cubicBezTo>
                  <a:cubicBezTo>
                    <a:pt x="5157" y="21148"/>
                    <a:pt x="0" y="20963"/>
                    <a:pt x="0" y="20963"/>
                  </a:cubicBezTo>
                  <a:cubicBezTo>
                    <a:pt x="0" y="20963"/>
                    <a:pt x="345" y="19542"/>
                    <a:pt x="864" y="17411"/>
                  </a:cubicBezTo>
                  <a:cubicBezTo>
                    <a:pt x="1109" y="16359"/>
                    <a:pt x="1452" y="15148"/>
                    <a:pt x="1815" y="13872"/>
                  </a:cubicBezTo>
                  <a:cubicBezTo>
                    <a:pt x="2190" y="12598"/>
                    <a:pt x="2533" y="11250"/>
                    <a:pt x="2977" y="9943"/>
                  </a:cubicBezTo>
                  <a:cubicBezTo>
                    <a:pt x="3399" y="8655"/>
                    <a:pt x="3821" y="7365"/>
                    <a:pt x="4217" y="6157"/>
                  </a:cubicBezTo>
                  <a:cubicBezTo>
                    <a:pt x="4645" y="4996"/>
                    <a:pt x="5045" y="3913"/>
                    <a:pt x="5387" y="2984"/>
                  </a:cubicBezTo>
                  <a:cubicBezTo>
                    <a:pt x="5729" y="2070"/>
                    <a:pt x="6007" y="1319"/>
                    <a:pt x="6232" y="806"/>
                  </a:cubicBezTo>
                  <a:cubicBezTo>
                    <a:pt x="6447" y="293"/>
                    <a:pt x="6569" y="0"/>
                    <a:pt x="6569" y="0"/>
                  </a:cubicBezTo>
                  <a:cubicBezTo>
                    <a:pt x="6569" y="0"/>
                    <a:pt x="10325" y="1534"/>
                    <a:pt x="14081" y="3069"/>
                  </a:cubicBezTo>
                  <a:cubicBezTo>
                    <a:pt x="17840" y="4575"/>
                    <a:pt x="21600" y="6080"/>
                    <a:pt x="21600" y="6080"/>
                  </a:cubicBezTo>
                  <a:cubicBezTo>
                    <a:pt x="21600" y="6080"/>
                    <a:pt x="21580" y="6226"/>
                    <a:pt x="21550" y="6442"/>
                  </a:cubicBezTo>
                  <a:cubicBezTo>
                    <a:pt x="21521" y="6658"/>
                    <a:pt x="21476" y="6946"/>
                    <a:pt x="21452" y="7240"/>
                  </a:cubicBezTo>
                  <a:cubicBezTo>
                    <a:pt x="21393" y="7826"/>
                    <a:pt x="21334" y="8412"/>
                    <a:pt x="21334" y="8412"/>
                  </a:cubicBezTo>
                  <a:lnTo>
                    <a:pt x="19922" y="7934"/>
                  </a:lnTo>
                  <a:cubicBezTo>
                    <a:pt x="19922" y="7934"/>
                    <a:pt x="19845" y="8632"/>
                    <a:pt x="19731" y="9678"/>
                  </a:cubicBezTo>
                  <a:cubicBezTo>
                    <a:pt x="19620" y="10726"/>
                    <a:pt x="19539" y="12144"/>
                    <a:pt x="19414" y="13551"/>
                  </a:cubicBezTo>
                  <a:cubicBezTo>
                    <a:pt x="19328" y="14966"/>
                    <a:pt x="19277" y="16393"/>
                    <a:pt x="19214" y="17457"/>
                  </a:cubicBezTo>
                  <a:cubicBezTo>
                    <a:pt x="19187" y="17991"/>
                    <a:pt x="19194" y="18440"/>
                    <a:pt x="19184" y="18752"/>
                  </a:cubicBezTo>
                  <a:cubicBezTo>
                    <a:pt x="19179" y="19065"/>
                    <a:pt x="19176" y="19244"/>
                    <a:pt x="19176" y="19244"/>
                  </a:cubicBezTo>
                  <a:lnTo>
                    <a:pt x="20665" y="19353"/>
                  </a:lnTo>
                  <a:cubicBezTo>
                    <a:pt x="20665" y="19353"/>
                    <a:pt x="20627" y="21600"/>
                    <a:pt x="20627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5" name="Shape 2855"/>
            <p:cNvSpPr/>
            <p:nvPr/>
          </p:nvSpPr>
          <p:spPr>
            <a:xfrm>
              <a:off x="5120505" y="2328761"/>
              <a:ext cx="326172" cy="33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3" y="3634"/>
                  </a:moveTo>
                  <a:cubicBezTo>
                    <a:pt x="12713" y="3634"/>
                    <a:pt x="12558" y="3710"/>
                    <a:pt x="12306" y="3873"/>
                  </a:cubicBezTo>
                  <a:cubicBezTo>
                    <a:pt x="12051" y="4031"/>
                    <a:pt x="11687" y="4256"/>
                    <a:pt x="11249" y="4527"/>
                  </a:cubicBezTo>
                  <a:cubicBezTo>
                    <a:pt x="10381" y="5078"/>
                    <a:pt x="9189" y="5762"/>
                    <a:pt x="8048" y="6519"/>
                  </a:cubicBezTo>
                  <a:cubicBezTo>
                    <a:pt x="6917" y="7292"/>
                    <a:pt x="5785" y="8063"/>
                    <a:pt x="4936" y="8643"/>
                  </a:cubicBezTo>
                  <a:cubicBezTo>
                    <a:pt x="4504" y="8922"/>
                    <a:pt x="4172" y="9191"/>
                    <a:pt x="3932" y="9370"/>
                  </a:cubicBezTo>
                  <a:cubicBezTo>
                    <a:pt x="3694" y="9551"/>
                    <a:pt x="3558" y="9654"/>
                    <a:pt x="3558" y="9654"/>
                  </a:cubicBezTo>
                  <a:lnTo>
                    <a:pt x="5168" y="11669"/>
                  </a:lnTo>
                  <a:cubicBezTo>
                    <a:pt x="5168" y="11669"/>
                    <a:pt x="5301" y="11568"/>
                    <a:pt x="5533" y="11393"/>
                  </a:cubicBezTo>
                  <a:cubicBezTo>
                    <a:pt x="5766" y="11218"/>
                    <a:pt x="6090" y="10956"/>
                    <a:pt x="6510" y="10684"/>
                  </a:cubicBezTo>
                  <a:cubicBezTo>
                    <a:pt x="7337" y="10120"/>
                    <a:pt x="8438" y="9368"/>
                    <a:pt x="9540" y="8616"/>
                  </a:cubicBezTo>
                  <a:cubicBezTo>
                    <a:pt x="10651" y="7880"/>
                    <a:pt x="11813" y="7214"/>
                    <a:pt x="12657" y="6678"/>
                  </a:cubicBezTo>
                  <a:cubicBezTo>
                    <a:pt x="13083" y="6414"/>
                    <a:pt x="13438" y="6193"/>
                    <a:pt x="13686" y="6040"/>
                  </a:cubicBezTo>
                  <a:cubicBezTo>
                    <a:pt x="13931" y="5881"/>
                    <a:pt x="14083" y="5808"/>
                    <a:pt x="14083" y="5808"/>
                  </a:cubicBezTo>
                  <a:cubicBezTo>
                    <a:pt x="14083" y="5808"/>
                    <a:pt x="12713" y="3634"/>
                    <a:pt x="12713" y="3634"/>
                  </a:cubicBezTo>
                  <a:close/>
                  <a:moveTo>
                    <a:pt x="15130" y="7470"/>
                  </a:moveTo>
                  <a:cubicBezTo>
                    <a:pt x="15130" y="7470"/>
                    <a:pt x="14982" y="7542"/>
                    <a:pt x="14742" y="7698"/>
                  </a:cubicBezTo>
                  <a:cubicBezTo>
                    <a:pt x="14499" y="7848"/>
                    <a:pt x="14152" y="8064"/>
                    <a:pt x="13735" y="8322"/>
                  </a:cubicBezTo>
                  <a:cubicBezTo>
                    <a:pt x="12908" y="8848"/>
                    <a:pt x="11770" y="9499"/>
                    <a:pt x="10682" y="10222"/>
                  </a:cubicBezTo>
                  <a:cubicBezTo>
                    <a:pt x="9603" y="10958"/>
                    <a:pt x="8524" y="11693"/>
                    <a:pt x="7715" y="12246"/>
                  </a:cubicBezTo>
                  <a:cubicBezTo>
                    <a:pt x="7302" y="12512"/>
                    <a:pt x="6985" y="12768"/>
                    <a:pt x="6757" y="12940"/>
                  </a:cubicBezTo>
                  <a:cubicBezTo>
                    <a:pt x="6530" y="13112"/>
                    <a:pt x="6400" y="13211"/>
                    <a:pt x="6400" y="13211"/>
                  </a:cubicBezTo>
                  <a:lnTo>
                    <a:pt x="8011" y="15226"/>
                  </a:lnTo>
                  <a:cubicBezTo>
                    <a:pt x="8011" y="15226"/>
                    <a:pt x="8137" y="15130"/>
                    <a:pt x="8357" y="14962"/>
                  </a:cubicBezTo>
                  <a:cubicBezTo>
                    <a:pt x="8579" y="14796"/>
                    <a:pt x="8887" y="14545"/>
                    <a:pt x="9288" y="14287"/>
                  </a:cubicBezTo>
                  <a:cubicBezTo>
                    <a:pt x="10075" y="13751"/>
                    <a:pt x="11125" y="13034"/>
                    <a:pt x="12174" y="12319"/>
                  </a:cubicBezTo>
                  <a:cubicBezTo>
                    <a:pt x="13232" y="11616"/>
                    <a:pt x="14339" y="10985"/>
                    <a:pt x="15143" y="10472"/>
                  </a:cubicBezTo>
                  <a:cubicBezTo>
                    <a:pt x="15548" y="10221"/>
                    <a:pt x="15886" y="10011"/>
                    <a:pt x="16122" y="9864"/>
                  </a:cubicBezTo>
                  <a:cubicBezTo>
                    <a:pt x="16355" y="9712"/>
                    <a:pt x="16499" y="9643"/>
                    <a:pt x="16499" y="9643"/>
                  </a:cubicBezTo>
                  <a:cubicBezTo>
                    <a:pt x="16499" y="9643"/>
                    <a:pt x="15130" y="7470"/>
                    <a:pt x="15130" y="7470"/>
                  </a:cubicBezTo>
                  <a:close/>
                  <a:moveTo>
                    <a:pt x="17547" y="11305"/>
                  </a:moveTo>
                  <a:cubicBezTo>
                    <a:pt x="17547" y="11305"/>
                    <a:pt x="17406" y="11374"/>
                    <a:pt x="17178" y="11522"/>
                  </a:cubicBezTo>
                  <a:cubicBezTo>
                    <a:pt x="16947" y="11666"/>
                    <a:pt x="16617" y="11871"/>
                    <a:pt x="16220" y="12117"/>
                  </a:cubicBezTo>
                  <a:cubicBezTo>
                    <a:pt x="15435" y="12619"/>
                    <a:pt x="14351" y="13236"/>
                    <a:pt x="13315" y="13923"/>
                  </a:cubicBezTo>
                  <a:cubicBezTo>
                    <a:pt x="12290" y="14624"/>
                    <a:pt x="11262" y="15324"/>
                    <a:pt x="10493" y="15849"/>
                  </a:cubicBezTo>
                  <a:cubicBezTo>
                    <a:pt x="10100" y="16101"/>
                    <a:pt x="9799" y="16346"/>
                    <a:pt x="9582" y="16509"/>
                  </a:cubicBezTo>
                  <a:cubicBezTo>
                    <a:pt x="9366" y="16674"/>
                    <a:pt x="9243" y="16768"/>
                    <a:pt x="9243" y="16768"/>
                  </a:cubicBezTo>
                  <a:lnTo>
                    <a:pt x="10854" y="18783"/>
                  </a:lnTo>
                  <a:cubicBezTo>
                    <a:pt x="10854" y="18783"/>
                    <a:pt x="10972" y="18692"/>
                    <a:pt x="11183" y="18532"/>
                  </a:cubicBezTo>
                  <a:cubicBezTo>
                    <a:pt x="11393" y="18374"/>
                    <a:pt x="11685" y="18134"/>
                    <a:pt x="12067" y="17891"/>
                  </a:cubicBezTo>
                  <a:cubicBezTo>
                    <a:pt x="12815" y="17381"/>
                    <a:pt x="13811" y="16700"/>
                    <a:pt x="14808" y="16021"/>
                  </a:cubicBezTo>
                  <a:cubicBezTo>
                    <a:pt x="15813" y="15353"/>
                    <a:pt x="16865" y="14755"/>
                    <a:pt x="17629" y="14267"/>
                  </a:cubicBezTo>
                  <a:cubicBezTo>
                    <a:pt x="18013" y="14028"/>
                    <a:pt x="18334" y="13828"/>
                    <a:pt x="18558" y="13689"/>
                  </a:cubicBezTo>
                  <a:cubicBezTo>
                    <a:pt x="18779" y="13544"/>
                    <a:pt x="18916" y="13479"/>
                    <a:pt x="18916" y="13479"/>
                  </a:cubicBezTo>
                  <a:cubicBezTo>
                    <a:pt x="18916" y="13479"/>
                    <a:pt x="17547" y="11305"/>
                    <a:pt x="17547" y="11305"/>
                  </a:cubicBezTo>
                  <a:close/>
                  <a:moveTo>
                    <a:pt x="5619" y="4655"/>
                  </a:moveTo>
                  <a:cubicBezTo>
                    <a:pt x="5969" y="5136"/>
                    <a:pt x="6568" y="5306"/>
                    <a:pt x="6958" y="5038"/>
                  </a:cubicBezTo>
                  <a:cubicBezTo>
                    <a:pt x="7343" y="4763"/>
                    <a:pt x="7400" y="4174"/>
                    <a:pt x="7062" y="3687"/>
                  </a:cubicBezTo>
                  <a:cubicBezTo>
                    <a:pt x="6724" y="3202"/>
                    <a:pt x="6108" y="3009"/>
                    <a:pt x="5713" y="3290"/>
                  </a:cubicBezTo>
                  <a:cubicBezTo>
                    <a:pt x="5313" y="3565"/>
                    <a:pt x="5271" y="4177"/>
                    <a:pt x="5619" y="4655"/>
                  </a:cubicBezTo>
                  <a:close/>
                  <a:moveTo>
                    <a:pt x="12751" y="0"/>
                  </a:moveTo>
                  <a:lnTo>
                    <a:pt x="21600" y="14673"/>
                  </a:lnTo>
                  <a:lnTo>
                    <a:pt x="20162" y="15457"/>
                  </a:lnTo>
                  <a:lnTo>
                    <a:pt x="19964" y="15142"/>
                  </a:lnTo>
                  <a:cubicBezTo>
                    <a:pt x="19964" y="15142"/>
                    <a:pt x="19831" y="15205"/>
                    <a:pt x="19614" y="15346"/>
                  </a:cubicBezTo>
                  <a:cubicBezTo>
                    <a:pt x="19394" y="15483"/>
                    <a:pt x="19081" y="15678"/>
                    <a:pt x="18706" y="15913"/>
                  </a:cubicBezTo>
                  <a:cubicBezTo>
                    <a:pt x="17961" y="16389"/>
                    <a:pt x="16932" y="16973"/>
                    <a:pt x="15950" y="17625"/>
                  </a:cubicBezTo>
                  <a:cubicBezTo>
                    <a:pt x="14976" y="18290"/>
                    <a:pt x="14002" y="18954"/>
                    <a:pt x="13271" y="19453"/>
                  </a:cubicBezTo>
                  <a:cubicBezTo>
                    <a:pt x="12897" y="19691"/>
                    <a:pt x="12613" y="19924"/>
                    <a:pt x="12407" y="20079"/>
                  </a:cubicBezTo>
                  <a:cubicBezTo>
                    <a:pt x="12203" y="20235"/>
                    <a:pt x="12085" y="20325"/>
                    <a:pt x="12085" y="20325"/>
                  </a:cubicBezTo>
                  <a:lnTo>
                    <a:pt x="12319" y="20617"/>
                  </a:lnTo>
                  <a:lnTo>
                    <a:pt x="11017" y="21600"/>
                  </a:lnTo>
                  <a:lnTo>
                    <a:pt x="0" y="8347"/>
                  </a:lnTo>
                  <a:cubicBezTo>
                    <a:pt x="0" y="8347"/>
                    <a:pt x="254" y="7918"/>
                    <a:pt x="635" y="7275"/>
                  </a:cubicBezTo>
                  <a:cubicBezTo>
                    <a:pt x="1027" y="6639"/>
                    <a:pt x="1516" y="5738"/>
                    <a:pt x="2078" y="4910"/>
                  </a:cubicBezTo>
                  <a:cubicBezTo>
                    <a:pt x="3211" y="3221"/>
                    <a:pt x="4343" y="1533"/>
                    <a:pt x="4343" y="1533"/>
                  </a:cubicBezTo>
                  <a:cubicBezTo>
                    <a:pt x="4343" y="1532"/>
                    <a:pt x="4853" y="1386"/>
                    <a:pt x="5660" y="1242"/>
                  </a:cubicBezTo>
                  <a:cubicBezTo>
                    <a:pt x="6451" y="1088"/>
                    <a:pt x="7506" y="883"/>
                    <a:pt x="8561" y="679"/>
                  </a:cubicBezTo>
                  <a:cubicBezTo>
                    <a:pt x="9604" y="474"/>
                    <a:pt x="10637" y="278"/>
                    <a:pt x="11438" y="183"/>
                  </a:cubicBezTo>
                  <a:cubicBezTo>
                    <a:pt x="12226" y="73"/>
                    <a:pt x="12751" y="0"/>
                    <a:pt x="12751" y="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6" name="Shape 2856"/>
            <p:cNvSpPr/>
            <p:nvPr/>
          </p:nvSpPr>
          <p:spPr>
            <a:xfrm>
              <a:off x="5979364" y="1776637"/>
              <a:ext cx="277001" cy="614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9" y="19710"/>
                  </a:moveTo>
                  <a:cubicBezTo>
                    <a:pt x="4449" y="19710"/>
                    <a:pt x="5180" y="19702"/>
                    <a:pt x="6276" y="19691"/>
                  </a:cubicBezTo>
                  <a:cubicBezTo>
                    <a:pt x="7371" y="19686"/>
                    <a:pt x="8833" y="19636"/>
                    <a:pt x="10294" y="19675"/>
                  </a:cubicBezTo>
                  <a:cubicBezTo>
                    <a:pt x="11755" y="19691"/>
                    <a:pt x="13217" y="19706"/>
                    <a:pt x="14313" y="19717"/>
                  </a:cubicBezTo>
                  <a:cubicBezTo>
                    <a:pt x="15402" y="19756"/>
                    <a:pt x="16128" y="19783"/>
                    <a:pt x="16128" y="19783"/>
                  </a:cubicBezTo>
                  <a:lnTo>
                    <a:pt x="16339" y="18380"/>
                  </a:lnTo>
                  <a:cubicBezTo>
                    <a:pt x="16339" y="18380"/>
                    <a:pt x="15590" y="18353"/>
                    <a:pt x="14470" y="18313"/>
                  </a:cubicBezTo>
                  <a:cubicBezTo>
                    <a:pt x="13342" y="18301"/>
                    <a:pt x="11837" y="18285"/>
                    <a:pt x="10334" y="18269"/>
                  </a:cubicBezTo>
                  <a:cubicBezTo>
                    <a:pt x="8831" y="18229"/>
                    <a:pt x="7327" y="18280"/>
                    <a:pt x="6199" y="18286"/>
                  </a:cubicBezTo>
                  <a:cubicBezTo>
                    <a:pt x="5071" y="18297"/>
                    <a:pt x="4319" y="18305"/>
                    <a:pt x="4319" y="18305"/>
                  </a:cubicBezTo>
                  <a:cubicBezTo>
                    <a:pt x="4319" y="18305"/>
                    <a:pt x="4449" y="19710"/>
                    <a:pt x="4449" y="19710"/>
                  </a:cubicBezTo>
                  <a:close/>
                  <a:moveTo>
                    <a:pt x="4220" y="17232"/>
                  </a:moveTo>
                  <a:cubicBezTo>
                    <a:pt x="4220" y="17232"/>
                    <a:pt x="4988" y="17224"/>
                    <a:pt x="6140" y="17212"/>
                  </a:cubicBezTo>
                  <a:cubicBezTo>
                    <a:pt x="7292" y="17206"/>
                    <a:pt x="8829" y="17155"/>
                    <a:pt x="10365" y="17196"/>
                  </a:cubicBezTo>
                  <a:cubicBezTo>
                    <a:pt x="11900" y="17212"/>
                    <a:pt x="13436" y="17228"/>
                    <a:pt x="14588" y="17240"/>
                  </a:cubicBezTo>
                  <a:cubicBezTo>
                    <a:pt x="15734" y="17281"/>
                    <a:pt x="16499" y="17308"/>
                    <a:pt x="16499" y="17308"/>
                  </a:cubicBezTo>
                  <a:lnTo>
                    <a:pt x="16708" y="15906"/>
                  </a:lnTo>
                  <a:cubicBezTo>
                    <a:pt x="16708" y="15906"/>
                    <a:pt x="15923" y="15878"/>
                    <a:pt x="14745" y="15836"/>
                  </a:cubicBezTo>
                  <a:cubicBezTo>
                    <a:pt x="13561" y="15823"/>
                    <a:pt x="11983" y="15807"/>
                    <a:pt x="10404" y="15790"/>
                  </a:cubicBezTo>
                  <a:cubicBezTo>
                    <a:pt x="8825" y="15749"/>
                    <a:pt x="7247" y="15800"/>
                    <a:pt x="6064" y="15806"/>
                  </a:cubicBezTo>
                  <a:cubicBezTo>
                    <a:pt x="4880" y="15819"/>
                    <a:pt x="4090" y="15827"/>
                    <a:pt x="4090" y="15827"/>
                  </a:cubicBezTo>
                  <a:cubicBezTo>
                    <a:pt x="4090" y="15827"/>
                    <a:pt x="4220" y="17232"/>
                    <a:pt x="4220" y="17232"/>
                  </a:cubicBezTo>
                  <a:close/>
                  <a:moveTo>
                    <a:pt x="3991" y="14753"/>
                  </a:moveTo>
                  <a:cubicBezTo>
                    <a:pt x="3991" y="14753"/>
                    <a:pt x="4796" y="14744"/>
                    <a:pt x="6005" y="14732"/>
                  </a:cubicBezTo>
                  <a:cubicBezTo>
                    <a:pt x="7213" y="14725"/>
                    <a:pt x="8824" y="14674"/>
                    <a:pt x="10435" y="14715"/>
                  </a:cubicBezTo>
                  <a:cubicBezTo>
                    <a:pt x="12046" y="14732"/>
                    <a:pt x="13656" y="14749"/>
                    <a:pt x="14864" y="14762"/>
                  </a:cubicBezTo>
                  <a:cubicBezTo>
                    <a:pt x="16067" y="14805"/>
                    <a:pt x="16868" y="14833"/>
                    <a:pt x="16868" y="14833"/>
                  </a:cubicBezTo>
                  <a:lnTo>
                    <a:pt x="17080" y="13431"/>
                  </a:lnTo>
                  <a:cubicBezTo>
                    <a:pt x="17080" y="13431"/>
                    <a:pt x="16256" y="13402"/>
                    <a:pt x="15021" y="13359"/>
                  </a:cubicBezTo>
                  <a:cubicBezTo>
                    <a:pt x="13781" y="13345"/>
                    <a:pt x="12128" y="13328"/>
                    <a:pt x="10475" y="13310"/>
                  </a:cubicBezTo>
                  <a:cubicBezTo>
                    <a:pt x="8822" y="13269"/>
                    <a:pt x="7168" y="13320"/>
                    <a:pt x="5928" y="13327"/>
                  </a:cubicBezTo>
                  <a:cubicBezTo>
                    <a:pt x="4688" y="13340"/>
                    <a:pt x="3861" y="13350"/>
                    <a:pt x="3861" y="13350"/>
                  </a:cubicBezTo>
                  <a:cubicBezTo>
                    <a:pt x="3861" y="13350"/>
                    <a:pt x="3991" y="14753"/>
                    <a:pt x="3991" y="14753"/>
                  </a:cubicBezTo>
                  <a:close/>
                  <a:moveTo>
                    <a:pt x="3763" y="12276"/>
                  </a:moveTo>
                  <a:cubicBezTo>
                    <a:pt x="3763" y="12276"/>
                    <a:pt x="4605" y="12267"/>
                    <a:pt x="5869" y="12254"/>
                  </a:cubicBezTo>
                  <a:cubicBezTo>
                    <a:pt x="7132" y="12246"/>
                    <a:pt x="8819" y="12195"/>
                    <a:pt x="10505" y="12236"/>
                  </a:cubicBezTo>
                  <a:cubicBezTo>
                    <a:pt x="12191" y="12255"/>
                    <a:pt x="13876" y="12273"/>
                    <a:pt x="15140" y="12287"/>
                  </a:cubicBezTo>
                  <a:cubicBezTo>
                    <a:pt x="16399" y="12330"/>
                    <a:pt x="17238" y="12360"/>
                    <a:pt x="17238" y="12360"/>
                  </a:cubicBezTo>
                  <a:lnTo>
                    <a:pt x="17448" y="10957"/>
                  </a:lnTo>
                  <a:cubicBezTo>
                    <a:pt x="17448" y="10957"/>
                    <a:pt x="16587" y="10927"/>
                    <a:pt x="15296" y="10882"/>
                  </a:cubicBezTo>
                  <a:cubicBezTo>
                    <a:pt x="14002" y="10868"/>
                    <a:pt x="12273" y="10849"/>
                    <a:pt x="10545" y="10830"/>
                  </a:cubicBezTo>
                  <a:cubicBezTo>
                    <a:pt x="8817" y="10789"/>
                    <a:pt x="7089" y="10841"/>
                    <a:pt x="5792" y="10848"/>
                  </a:cubicBezTo>
                  <a:cubicBezTo>
                    <a:pt x="4497" y="10862"/>
                    <a:pt x="3633" y="10872"/>
                    <a:pt x="3633" y="10872"/>
                  </a:cubicBezTo>
                  <a:cubicBezTo>
                    <a:pt x="3633" y="10872"/>
                    <a:pt x="3763" y="12276"/>
                    <a:pt x="3763" y="12276"/>
                  </a:cubicBezTo>
                  <a:close/>
                  <a:moveTo>
                    <a:pt x="3534" y="9798"/>
                  </a:moveTo>
                  <a:cubicBezTo>
                    <a:pt x="3534" y="9798"/>
                    <a:pt x="4415" y="9788"/>
                    <a:pt x="5734" y="9773"/>
                  </a:cubicBezTo>
                  <a:cubicBezTo>
                    <a:pt x="7054" y="9766"/>
                    <a:pt x="8815" y="9714"/>
                    <a:pt x="10575" y="9755"/>
                  </a:cubicBezTo>
                  <a:cubicBezTo>
                    <a:pt x="12336" y="9775"/>
                    <a:pt x="14096" y="9794"/>
                    <a:pt x="15417" y="9809"/>
                  </a:cubicBezTo>
                  <a:cubicBezTo>
                    <a:pt x="16732" y="9854"/>
                    <a:pt x="17609" y="9885"/>
                    <a:pt x="17609" y="9885"/>
                  </a:cubicBezTo>
                  <a:lnTo>
                    <a:pt x="17819" y="8483"/>
                  </a:lnTo>
                  <a:cubicBezTo>
                    <a:pt x="17819" y="8483"/>
                    <a:pt x="16920" y="8452"/>
                    <a:pt x="15572" y="8405"/>
                  </a:cubicBezTo>
                  <a:cubicBezTo>
                    <a:pt x="14220" y="8391"/>
                    <a:pt x="12418" y="8371"/>
                    <a:pt x="10615" y="8350"/>
                  </a:cubicBezTo>
                  <a:cubicBezTo>
                    <a:pt x="8813" y="8309"/>
                    <a:pt x="7009" y="8361"/>
                    <a:pt x="5658" y="8369"/>
                  </a:cubicBezTo>
                  <a:cubicBezTo>
                    <a:pt x="4305" y="8384"/>
                    <a:pt x="3404" y="8394"/>
                    <a:pt x="3404" y="8394"/>
                  </a:cubicBezTo>
                  <a:cubicBezTo>
                    <a:pt x="3404" y="8394"/>
                    <a:pt x="3534" y="9798"/>
                    <a:pt x="3534" y="9798"/>
                  </a:cubicBezTo>
                  <a:close/>
                  <a:moveTo>
                    <a:pt x="3305" y="7321"/>
                  </a:moveTo>
                  <a:cubicBezTo>
                    <a:pt x="3305" y="7321"/>
                    <a:pt x="4222" y="7311"/>
                    <a:pt x="5599" y="7295"/>
                  </a:cubicBezTo>
                  <a:cubicBezTo>
                    <a:pt x="6975" y="7287"/>
                    <a:pt x="8810" y="7235"/>
                    <a:pt x="10645" y="7276"/>
                  </a:cubicBezTo>
                  <a:cubicBezTo>
                    <a:pt x="12480" y="7297"/>
                    <a:pt x="14315" y="7318"/>
                    <a:pt x="15693" y="7333"/>
                  </a:cubicBezTo>
                  <a:cubicBezTo>
                    <a:pt x="17064" y="7380"/>
                    <a:pt x="17980" y="7411"/>
                    <a:pt x="17980" y="7411"/>
                  </a:cubicBezTo>
                  <a:lnTo>
                    <a:pt x="18189" y="6008"/>
                  </a:lnTo>
                  <a:cubicBezTo>
                    <a:pt x="18189" y="6008"/>
                    <a:pt x="17252" y="5977"/>
                    <a:pt x="15848" y="5928"/>
                  </a:cubicBezTo>
                  <a:cubicBezTo>
                    <a:pt x="14441" y="5913"/>
                    <a:pt x="12563" y="5892"/>
                    <a:pt x="10686" y="5870"/>
                  </a:cubicBezTo>
                  <a:cubicBezTo>
                    <a:pt x="8808" y="5829"/>
                    <a:pt x="6930" y="5881"/>
                    <a:pt x="5522" y="5890"/>
                  </a:cubicBezTo>
                  <a:cubicBezTo>
                    <a:pt x="4114" y="5906"/>
                    <a:pt x="3175" y="5916"/>
                    <a:pt x="3175" y="5916"/>
                  </a:cubicBezTo>
                  <a:cubicBezTo>
                    <a:pt x="3175" y="5916"/>
                    <a:pt x="3305" y="7321"/>
                    <a:pt x="3305" y="7321"/>
                  </a:cubicBezTo>
                  <a:close/>
                  <a:moveTo>
                    <a:pt x="3076" y="4842"/>
                  </a:moveTo>
                  <a:cubicBezTo>
                    <a:pt x="3076" y="4842"/>
                    <a:pt x="4030" y="4831"/>
                    <a:pt x="5464" y="4815"/>
                  </a:cubicBezTo>
                  <a:cubicBezTo>
                    <a:pt x="6895" y="4806"/>
                    <a:pt x="8806" y="4753"/>
                    <a:pt x="10716" y="4796"/>
                  </a:cubicBezTo>
                  <a:cubicBezTo>
                    <a:pt x="12626" y="4817"/>
                    <a:pt x="14535" y="4839"/>
                    <a:pt x="15968" y="4856"/>
                  </a:cubicBezTo>
                  <a:cubicBezTo>
                    <a:pt x="17397" y="4904"/>
                    <a:pt x="18349" y="4936"/>
                    <a:pt x="18349" y="4936"/>
                  </a:cubicBezTo>
                  <a:lnTo>
                    <a:pt x="18560" y="3534"/>
                  </a:lnTo>
                  <a:cubicBezTo>
                    <a:pt x="18560" y="3534"/>
                    <a:pt x="17585" y="3501"/>
                    <a:pt x="16124" y="3452"/>
                  </a:cubicBezTo>
                  <a:cubicBezTo>
                    <a:pt x="14661" y="3435"/>
                    <a:pt x="12708" y="3413"/>
                    <a:pt x="10756" y="3391"/>
                  </a:cubicBezTo>
                  <a:cubicBezTo>
                    <a:pt x="8802" y="3348"/>
                    <a:pt x="6851" y="3401"/>
                    <a:pt x="5386" y="3410"/>
                  </a:cubicBezTo>
                  <a:cubicBezTo>
                    <a:pt x="3923" y="3427"/>
                    <a:pt x="2947" y="3438"/>
                    <a:pt x="2947" y="3438"/>
                  </a:cubicBezTo>
                  <a:cubicBezTo>
                    <a:pt x="2947" y="3438"/>
                    <a:pt x="3076" y="4842"/>
                    <a:pt x="3076" y="4842"/>
                  </a:cubicBezTo>
                  <a:close/>
                  <a:moveTo>
                    <a:pt x="2658" y="21508"/>
                  </a:moveTo>
                  <a:lnTo>
                    <a:pt x="0" y="1768"/>
                  </a:lnTo>
                  <a:cubicBezTo>
                    <a:pt x="0" y="1768"/>
                    <a:pt x="652" y="1645"/>
                    <a:pt x="1630" y="1458"/>
                  </a:cubicBezTo>
                  <a:cubicBezTo>
                    <a:pt x="2622" y="1292"/>
                    <a:pt x="3946" y="1070"/>
                    <a:pt x="5268" y="848"/>
                  </a:cubicBezTo>
                  <a:cubicBezTo>
                    <a:pt x="6614" y="627"/>
                    <a:pt x="7960" y="406"/>
                    <a:pt x="8970" y="239"/>
                  </a:cubicBezTo>
                  <a:cubicBezTo>
                    <a:pt x="9991" y="95"/>
                    <a:pt x="10672" y="0"/>
                    <a:pt x="10672" y="0"/>
                  </a:cubicBezTo>
                  <a:cubicBezTo>
                    <a:pt x="10672" y="0"/>
                    <a:pt x="13442" y="445"/>
                    <a:pt x="16210" y="890"/>
                  </a:cubicBezTo>
                  <a:cubicBezTo>
                    <a:pt x="18944" y="1385"/>
                    <a:pt x="21600" y="1898"/>
                    <a:pt x="21600" y="1898"/>
                  </a:cubicBezTo>
                  <a:lnTo>
                    <a:pt x="17813" y="21600"/>
                  </a:lnTo>
                  <a:cubicBezTo>
                    <a:pt x="17813" y="21600"/>
                    <a:pt x="16870" y="21568"/>
                    <a:pt x="15456" y="21519"/>
                  </a:cubicBezTo>
                  <a:cubicBezTo>
                    <a:pt x="14047" y="21440"/>
                    <a:pt x="12139" y="21468"/>
                    <a:pt x="10244" y="21430"/>
                  </a:cubicBezTo>
                  <a:cubicBezTo>
                    <a:pt x="9770" y="21424"/>
                    <a:pt x="9295" y="21418"/>
                    <a:pt x="8828" y="21412"/>
                  </a:cubicBezTo>
                  <a:cubicBezTo>
                    <a:pt x="8361" y="21418"/>
                    <a:pt x="7902" y="21425"/>
                    <a:pt x="7456" y="21432"/>
                  </a:cubicBezTo>
                  <a:cubicBezTo>
                    <a:pt x="6567" y="21442"/>
                    <a:pt x="5736" y="21451"/>
                    <a:pt x="5025" y="21459"/>
                  </a:cubicBezTo>
                  <a:cubicBezTo>
                    <a:pt x="3598" y="21458"/>
                    <a:pt x="2658" y="21508"/>
                    <a:pt x="2658" y="21508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7" name="Shape 2857"/>
            <p:cNvSpPr/>
            <p:nvPr/>
          </p:nvSpPr>
          <p:spPr>
            <a:xfrm>
              <a:off x="6434355" y="1577259"/>
              <a:ext cx="402791" cy="884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90" y="17790"/>
                  </a:moveTo>
                  <a:cubicBezTo>
                    <a:pt x="3490" y="17790"/>
                    <a:pt x="4157" y="17879"/>
                    <a:pt x="4826" y="17968"/>
                  </a:cubicBezTo>
                  <a:cubicBezTo>
                    <a:pt x="5484" y="18073"/>
                    <a:pt x="6141" y="18178"/>
                    <a:pt x="6141" y="18178"/>
                  </a:cubicBezTo>
                  <a:lnTo>
                    <a:pt x="7617" y="16186"/>
                  </a:lnTo>
                  <a:cubicBezTo>
                    <a:pt x="7617" y="16186"/>
                    <a:pt x="6920" y="16075"/>
                    <a:pt x="6223" y="15964"/>
                  </a:cubicBezTo>
                  <a:cubicBezTo>
                    <a:pt x="5518" y="15863"/>
                    <a:pt x="4806" y="15774"/>
                    <a:pt x="4806" y="15774"/>
                  </a:cubicBezTo>
                  <a:cubicBezTo>
                    <a:pt x="4806" y="15774"/>
                    <a:pt x="3490" y="17790"/>
                    <a:pt x="3490" y="17790"/>
                  </a:cubicBezTo>
                  <a:close/>
                  <a:moveTo>
                    <a:pt x="5387" y="14885"/>
                  </a:moveTo>
                  <a:cubicBezTo>
                    <a:pt x="5387" y="14885"/>
                    <a:pt x="6118" y="14976"/>
                    <a:pt x="6840" y="15080"/>
                  </a:cubicBezTo>
                  <a:cubicBezTo>
                    <a:pt x="7555" y="15193"/>
                    <a:pt x="8269" y="15307"/>
                    <a:pt x="8269" y="15307"/>
                  </a:cubicBezTo>
                  <a:lnTo>
                    <a:pt x="9750" y="13314"/>
                  </a:lnTo>
                  <a:cubicBezTo>
                    <a:pt x="9750" y="13314"/>
                    <a:pt x="8994" y="13195"/>
                    <a:pt x="8239" y="13076"/>
                  </a:cubicBezTo>
                  <a:cubicBezTo>
                    <a:pt x="7477" y="12965"/>
                    <a:pt x="6705" y="12869"/>
                    <a:pt x="6705" y="12869"/>
                  </a:cubicBezTo>
                  <a:cubicBezTo>
                    <a:pt x="6705" y="12869"/>
                    <a:pt x="5387" y="14885"/>
                    <a:pt x="5387" y="14885"/>
                  </a:cubicBezTo>
                  <a:close/>
                  <a:moveTo>
                    <a:pt x="7288" y="11979"/>
                  </a:moveTo>
                  <a:cubicBezTo>
                    <a:pt x="7288" y="11979"/>
                    <a:pt x="8078" y="12078"/>
                    <a:pt x="8856" y="12191"/>
                  </a:cubicBezTo>
                  <a:cubicBezTo>
                    <a:pt x="9630" y="12313"/>
                    <a:pt x="10402" y="12435"/>
                    <a:pt x="10402" y="12435"/>
                  </a:cubicBezTo>
                  <a:lnTo>
                    <a:pt x="11885" y="10443"/>
                  </a:lnTo>
                  <a:cubicBezTo>
                    <a:pt x="11885" y="10443"/>
                    <a:pt x="11073" y="10315"/>
                    <a:pt x="10259" y="10188"/>
                  </a:cubicBezTo>
                  <a:cubicBezTo>
                    <a:pt x="9441" y="10067"/>
                    <a:pt x="8610" y="9964"/>
                    <a:pt x="8610" y="9964"/>
                  </a:cubicBezTo>
                  <a:cubicBezTo>
                    <a:pt x="8610" y="9964"/>
                    <a:pt x="7288" y="11979"/>
                    <a:pt x="7288" y="11979"/>
                  </a:cubicBezTo>
                  <a:close/>
                  <a:moveTo>
                    <a:pt x="9194" y="9075"/>
                  </a:moveTo>
                  <a:cubicBezTo>
                    <a:pt x="9194" y="9075"/>
                    <a:pt x="10042" y="9181"/>
                    <a:pt x="10878" y="9304"/>
                  </a:cubicBezTo>
                  <a:cubicBezTo>
                    <a:pt x="11709" y="9434"/>
                    <a:pt x="12540" y="9565"/>
                    <a:pt x="12540" y="9565"/>
                  </a:cubicBezTo>
                  <a:lnTo>
                    <a:pt x="14025" y="7573"/>
                  </a:lnTo>
                  <a:cubicBezTo>
                    <a:pt x="14025" y="7573"/>
                    <a:pt x="13154" y="7437"/>
                    <a:pt x="12283" y="7301"/>
                  </a:cubicBezTo>
                  <a:cubicBezTo>
                    <a:pt x="11407" y="7171"/>
                    <a:pt x="10518" y="7060"/>
                    <a:pt x="10518" y="7060"/>
                  </a:cubicBezTo>
                  <a:cubicBezTo>
                    <a:pt x="10518" y="7060"/>
                    <a:pt x="9194" y="9075"/>
                    <a:pt x="9194" y="9075"/>
                  </a:cubicBezTo>
                  <a:close/>
                  <a:moveTo>
                    <a:pt x="11103" y="6171"/>
                  </a:moveTo>
                  <a:cubicBezTo>
                    <a:pt x="11103" y="6171"/>
                    <a:pt x="12010" y="6284"/>
                    <a:pt x="12903" y="6417"/>
                  </a:cubicBezTo>
                  <a:cubicBezTo>
                    <a:pt x="13792" y="6555"/>
                    <a:pt x="14680" y="6695"/>
                    <a:pt x="14680" y="6695"/>
                  </a:cubicBezTo>
                  <a:lnTo>
                    <a:pt x="16169" y="4704"/>
                  </a:lnTo>
                  <a:cubicBezTo>
                    <a:pt x="16169" y="4704"/>
                    <a:pt x="15239" y="4559"/>
                    <a:pt x="14310" y="4414"/>
                  </a:cubicBezTo>
                  <a:cubicBezTo>
                    <a:pt x="13849" y="4337"/>
                    <a:pt x="13371" y="4285"/>
                    <a:pt x="13019" y="4235"/>
                  </a:cubicBezTo>
                  <a:cubicBezTo>
                    <a:pt x="12666" y="4189"/>
                    <a:pt x="12430" y="4158"/>
                    <a:pt x="12430" y="4158"/>
                  </a:cubicBezTo>
                  <a:cubicBezTo>
                    <a:pt x="12430" y="4158"/>
                    <a:pt x="11103" y="6171"/>
                    <a:pt x="11103" y="6171"/>
                  </a:cubicBezTo>
                  <a:close/>
                  <a:moveTo>
                    <a:pt x="13016" y="3269"/>
                  </a:moveTo>
                  <a:cubicBezTo>
                    <a:pt x="13016" y="3269"/>
                    <a:pt x="13256" y="3301"/>
                    <a:pt x="13616" y="3348"/>
                  </a:cubicBezTo>
                  <a:cubicBezTo>
                    <a:pt x="13974" y="3399"/>
                    <a:pt x="14462" y="3453"/>
                    <a:pt x="14932" y="3531"/>
                  </a:cubicBezTo>
                  <a:cubicBezTo>
                    <a:pt x="15879" y="3678"/>
                    <a:pt x="16826" y="3825"/>
                    <a:pt x="16826" y="3825"/>
                  </a:cubicBezTo>
                  <a:lnTo>
                    <a:pt x="18316" y="1835"/>
                  </a:lnTo>
                  <a:cubicBezTo>
                    <a:pt x="18316" y="1835"/>
                    <a:pt x="17329" y="1681"/>
                    <a:pt x="16343" y="1528"/>
                  </a:cubicBezTo>
                  <a:cubicBezTo>
                    <a:pt x="15852" y="1447"/>
                    <a:pt x="15346" y="1389"/>
                    <a:pt x="14972" y="1337"/>
                  </a:cubicBezTo>
                  <a:cubicBezTo>
                    <a:pt x="14597" y="1287"/>
                    <a:pt x="14347" y="1254"/>
                    <a:pt x="14347" y="1254"/>
                  </a:cubicBezTo>
                  <a:cubicBezTo>
                    <a:pt x="14347" y="1254"/>
                    <a:pt x="13016" y="3269"/>
                    <a:pt x="13016" y="3269"/>
                  </a:cubicBezTo>
                  <a:close/>
                  <a:moveTo>
                    <a:pt x="0" y="20844"/>
                  </a:moveTo>
                  <a:lnTo>
                    <a:pt x="12640" y="0"/>
                  </a:lnTo>
                  <a:cubicBezTo>
                    <a:pt x="12640" y="0"/>
                    <a:pt x="13205" y="74"/>
                    <a:pt x="14053" y="185"/>
                  </a:cubicBezTo>
                  <a:cubicBezTo>
                    <a:pt x="14898" y="301"/>
                    <a:pt x="16037" y="436"/>
                    <a:pt x="17151" y="608"/>
                  </a:cubicBezTo>
                  <a:cubicBezTo>
                    <a:pt x="19376" y="956"/>
                    <a:pt x="21600" y="1304"/>
                    <a:pt x="21600" y="1304"/>
                  </a:cubicBezTo>
                  <a:lnTo>
                    <a:pt x="5316" y="21600"/>
                  </a:lnTo>
                  <a:cubicBezTo>
                    <a:pt x="5316" y="21600"/>
                    <a:pt x="3997" y="21396"/>
                    <a:pt x="2678" y="21193"/>
                  </a:cubicBezTo>
                  <a:cubicBezTo>
                    <a:pt x="1339" y="21018"/>
                    <a:pt x="0" y="20844"/>
                    <a:pt x="0" y="20844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8" name="Shape 2858"/>
            <p:cNvSpPr/>
            <p:nvPr/>
          </p:nvSpPr>
          <p:spPr>
            <a:xfrm>
              <a:off x="5509037" y="1326759"/>
              <a:ext cx="462236" cy="1108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22" y="6579"/>
                  </a:moveTo>
                  <a:cubicBezTo>
                    <a:pt x="7622" y="6579"/>
                    <a:pt x="6490" y="6693"/>
                    <a:pt x="5358" y="6807"/>
                  </a:cubicBezTo>
                  <a:cubicBezTo>
                    <a:pt x="4793" y="6865"/>
                    <a:pt x="4228" y="6922"/>
                    <a:pt x="3803" y="6965"/>
                  </a:cubicBezTo>
                  <a:cubicBezTo>
                    <a:pt x="3378" y="7007"/>
                    <a:pt x="3100" y="7042"/>
                    <a:pt x="3100" y="7042"/>
                  </a:cubicBezTo>
                  <a:lnTo>
                    <a:pt x="4179" y="8691"/>
                  </a:lnTo>
                  <a:cubicBezTo>
                    <a:pt x="4179" y="8691"/>
                    <a:pt x="4445" y="8658"/>
                    <a:pt x="4853" y="8618"/>
                  </a:cubicBezTo>
                  <a:cubicBezTo>
                    <a:pt x="5258" y="8577"/>
                    <a:pt x="5799" y="8522"/>
                    <a:pt x="6340" y="8467"/>
                  </a:cubicBezTo>
                  <a:cubicBezTo>
                    <a:pt x="7422" y="8357"/>
                    <a:pt x="8505" y="8248"/>
                    <a:pt x="8505" y="8248"/>
                  </a:cubicBezTo>
                  <a:cubicBezTo>
                    <a:pt x="8505" y="8248"/>
                    <a:pt x="7622" y="6579"/>
                    <a:pt x="7622" y="6579"/>
                  </a:cubicBezTo>
                  <a:close/>
                  <a:moveTo>
                    <a:pt x="8980" y="9147"/>
                  </a:moveTo>
                  <a:cubicBezTo>
                    <a:pt x="8980" y="9147"/>
                    <a:pt x="7923" y="9253"/>
                    <a:pt x="6866" y="9361"/>
                  </a:cubicBezTo>
                  <a:cubicBezTo>
                    <a:pt x="6339" y="9414"/>
                    <a:pt x="5810" y="9468"/>
                    <a:pt x="5415" y="9508"/>
                  </a:cubicBezTo>
                  <a:cubicBezTo>
                    <a:pt x="5018" y="9547"/>
                    <a:pt x="4756" y="9578"/>
                    <a:pt x="4756" y="9578"/>
                  </a:cubicBezTo>
                  <a:lnTo>
                    <a:pt x="5828" y="11228"/>
                  </a:lnTo>
                  <a:lnTo>
                    <a:pt x="9858" y="10815"/>
                  </a:lnTo>
                  <a:cubicBezTo>
                    <a:pt x="9858" y="10815"/>
                    <a:pt x="8980" y="9147"/>
                    <a:pt x="8980" y="9147"/>
                  </a:cubicBezTo>
                  <a:close/>
                  <a:moveTo>
                    <a:pt x="10329" y="11715"/>
                  </a:moveTo>
                  <a:lnTo>
                    <a:pt x="6403" y="12116"/>
                  </a:lnTo>
                  <a:lnTo>
                    <a:pt x="7467" y="13766"/>
                  </a:lnTo>
                  <a:lnTo>
                    <a:pt x="11200" y="13384"/>
                  </a:lnTo>
                  <a:cubicBezTo>
                    <a:pt x="11200" y="13384"/>
                    <a:pt x="10329" y="11715"/>
                    <a:pt x="10329" y="11715"/>
                  </a:cubicBezTo>
                  <a:close/>
                  <a:moveTo>
                    <a:pt x="11668" y="14283"/>
                  </a:moveTo>
                  <a:lnTo>
                    <a:pt x="8040" y="14655"/>
                  </a:lnTo>
                  <a:lnTo>
                    <a:pt x="9097" y="16305"/>
                  </a:lnTo>
                  <a:lnTo>
                    <a:pt x="12532" y="15953"/>
                  </a:lnTo>
                  <a:cubicBezTo>
                    <a:pt x="12532" y="15953"/>
                    <a:pt x="11668" y="14283"/>
                    <a:pt x="11668" y="14283"/>
                  </a:cubicBezTo>
                  <a:close/>
                  <a:moveTo>
                    <a:pt x="12997" y="16853"/>
                  </a:moveTo>
                  <a:lnTo>
                    <a:pt x="9666" y="17195"/>
                  </a:lnTo>
                  <a:lnTo>
                    <a:pt x="10718" y="18847"/>
                  </a:lnTo>
                  <a:lnTo>
                    <a:pt x="13856" y="18523"/>
                  </a:lnTo>
                  <a:cubicBezTo>
                    <a:pt x="13856" y="18523"/>
                    <a:pt x="12997" y="16853"/>
                    <a:pt x="12997" y="16853"/>
                  </a:cubicBezTo>
                  <a:close/>
                  <a:moveTo>
                    <a:pt x="10230" y="6363"/>
                  </a:moveTo>
                  <a:lnTo>
                    <a:pt x="11004" y="8042"/>
                  </a:lnTo>
                  <a:cubicBezTo>
                    <a:pt x="11004" y="8042"/>
                    <a:pt x="12099" y="7955"/>
                    <a:pt x="13194" y="7869"/>
                  </a:cubicBezTo>
                  <a:cubicBezTo>
                    <a:pt x="14297" y="7803"/>
                    <a:pt x="15400" y="7737"/>
                    <a:pt x="15400" y="7737"/>
                  </a:cubicBezTo>
                  <a:lnTo>
                    <a:pt x="14822" y="6045"/>
                  </a:lnTo>
                  <a:cubicBezTo>
                    <a:pt x="14822" y="6045"/>
                    <a:pt x="13668" y="6107"/>
                    <a:pt x="12519" y="6183"/>
                  </a:cubicBezTo>
                  <a:cubicBezTo>
                    <a:pt x="11374" y="6273"/>
                    <a:pt x="10230" y="6363"/>
                    <a:pt x="10230" y="6363"/>
                  </a:cubicBezTo>
                  <a:close/>
                  <a:moveTo>
                    <a:pt x="15710" y="8648"/>
                  </a:moveTo>
                  <a:cubicBezTo>
                    <a:pt x="15710" y="8648"/>
                    <a:pt x="14633" y="8712"/>
                    <a:pt x="13556" y="8777"/>
                  </a:cubicBezTo>
                  <a:cubicBezTo>
                    <a:pt x="12488" y="8862"/>
                    <a:pt x="11419" y="8946"/>
                    <a:pt x="11419" y="8946"/>
                  </a:cubicBezTo>
                  <a:lnTo>
                    <a:pt x="12185" y="10625"/>
                  </a:lnTo>
                  <a:cubicBezTo>
                    <a:pt x="12185" y="10625"/>
                    <a:pt x="13206" y="10544"/>
                    <a:pt x="14225" y="10462"/>
                  </a:cubicBezTo>
                  <a:cubicBezTo>
                    <a:pt x="15253" y="10402"/>
                    <a:pt x="16282" y="10341"/>
                    <a:pt x="16282" y="10341"/>
                  </a:cubicBezTo>
                  <a:cubicBezTo>
                    <a:pt x="16282" y="10341"/>
                    <a:pt x="15710" y="8648"/>
                    <a:pt x="15710" y="8648"/>
                  </a:cubicBezTo>
                  <a:close/>
                  <a:moveTo>
                    <a:pt x="16587" y="11252"/>
                  </a:moveTo>
                  <a:cubicBezTo>
                    <a:pt x="16587" y="11252"/>
                    <a:pt x="15585" y="11311"/>
                    <a:pt x="14583" y="11370"/>
                  </a:cubicBezTo>
                  <a:cubicBezTo>
                    <a:pt x="13590" y="11450"/>
                    <a:pt x="12596" y="11529"/>
                    <a:pt x="12596" y="11529"/>
                  </a:cubicBezTo>
                  <a:lnTo>
                    <a:pt x="13358" y="13209"/>
                  </a:lnTo>
                  <a:cubicBezTo>
                    <a:pt x="13358" y="13209"/>
                    <a:pt x="14302" y="13132"/>
                    <a:pt x="15246" y="13056"/>
                  </a:cubicBezTo>
                  <a:cubicBezTo>
                    <a:pt x="16199" y="13000"/>
                    <a:pt x="17152" y="12945"/>
                    <a:pt x="17152" y="12945"/>
                  </a:cubicBezTo>
                  <a:cubicBezTo>
                    <a:pt x="17152" y="12945"/>
                    <a:pt x="16587" y="11252"/>
                    <a:pt x="16587" y="11252"/>
                  </a:cubicBezTo>
                  <a:close/>
                  <a:moveTo>
                    <a:pt x="17455" y="13856"/>
                  </a:moveTo>
                  <a:cubicBezTo>
                    <a:pt x="17455" y="13856"/>
                    <a:pt x="16528" y="13910"/>
                    <a:pt x="15601" y="13964"/>
                  </a:cubicBezTo>
                  <a:cubicBezTo>
                    <a:pt x="14683" y="14039"/>
                    <a:pt x="13764" y="14113"/>
                    <a:pt x="13764" y="14113"/>
                  </a:cubicBezTo>
                  <a:lnTo>
                    <a:pt x="14519" y="15793"/>
                  </a:lnTo>
                  <a:cubicBezTo>
                    <a:pt x="14519" y="15793"/>
                    <a:pt x="15388" y="15722"/>
                    <a:pt x="16258" y="15652"/>
                  </a:cubicBezTo>
                  <a:cubicBezTo>
                    <a:pt x="17135" y="15601"/>
                    <a:pt x="18013" y="15550"/>
                    <a:pt x="18013" y="15550"/>
                  </a:cubicBezTo>
                  <a:cubicBezTo>
                    <a:pt x="18013" y="15550"/>
                    <a:pt x="17455" y="13856"/>
                    <a:pt x="17455" y="13856"/>
                  </a:cubicBezTo>
                  <a:close/>
                  <a:moveTo>
                    <a:pt x="18312" y="16461"/>
                  </a:moveTo>
                  <a:cubicBezTo>
                    <a:pt x="18312" y="16461"/>
                    <a:pt x="17460" y="16511"/>
                    <a:pt x="16609" y="16561"/>
                  </a:cubicBezTo>
                  <a:cubicBezTo>
                    <a:pt x="15766" y="16629"/>
                    <a:pt x="14922" y="16697"/>
                    <a:pt x="14922" y="16697"/>
                  </a:cubicBezTo>
                  <a:lnTo>
                    <a:pt x="15670" y="18378"/>
                  </a:lnTo>
                  <a:cubicBezTo>
                    <a:pt x="15670" y="18378"/>
                    <a:pt x="16465" y="18313"/>
                    <a:pt x="17259" y="18249"/>
                  </a:cubicBezTo>
                  <a:cubicBezTo>
                    <a:pt x="18062" y="18202"/>
                    <a:pt x="18864" y="18155"/>
                    <a:pt x="18864" y="18155"/>
                  </a:cubicBezTo>
                  <a:cubicBezTo>
                    <a:pt x="18864" y="18155"/>
                    <a:pt x="18312" y="16461"/>
                    <a:pt x="18312" y="16461"/>
                  </a:cubicBezTo>
                  <a:close/>
                  <a:moveTo>
                    <a:pt x="10737" y="21600"/>
                  </a:moveTo>
                  <a:cubicBezTo>
                    <a:pt x="10737" y="21600"/>
                    <a:pt x="8075" y="17848"/>
                    <a:pt x="5412" y="14095"/>
                  </a:cubicBezTo>
                  <a:cubicBezTo>
                    <a:pt x="2706" y="10348"/>
                    <a:pt x="0" y="6601"/>
                    <a:pt x="0" y="6601"/>
                  </a:cubicBezTo>
                  <a:cubicBezTo>
                    <a:pt x="0" y="6601"/>
                    <a:pt x="843" y="6162"/>
                    <a:pt x="2188" y="5497"/>
                  </a:cubicBezTo>
                  <a:cubicBezTo>
                    <a:pt x="2864" y="5173"/>
                    <a:pt x="3679" y="4806"/>
                    <a:pt x="4573" y="4406"/>
                  </a:cubicBezTo>
                  <a:cubicBezTo>
                    <a:pt x="5469" y="4010"/>
                    <a:pt x="6441" y="3569"/>
                    <a:pt x="7462" y="3171"/>
                  </a:cubicBezTo>
                  <a:cubicBezTo>
                    <a:pt x="8477" y="2763"/>
                    <a:pt x="9522" y="2355"/>
                    <a:pt x="10524" y="1972"/>
                  </a:cubicBezTo>
                  <a:cubicBezTo>
                    <a:pt x="11525" y="1586"/>
                    <a:pt x="12495" y="1263"/>
                    <a:pt x="13334" y="967"/>
                  </a:cubicBezTo>
                  <a:cubicBezTo>
                    <a:pt x="15017" y="386"/>
                    <a:pt x="16192" y="0"/>
                    <a:pt x="16192" y="0"/>
                  </a:cubicBezTo>
                  <a:cubicBezTo>
                    <a:pt x="16192" y="0"/>
                    <a:pt x="17584" y="5184"/>
                    <a:pt x="18975" y="10369"/>
                  </a:cubicBezTo>
                  <a:cubicBezTo>
                    <a:pt x="20287" y="15556"/>
                    <a:pt x="21600" y="20744"/>
                    <a:pt x="21600" y="20744"/>
                  </a:cubicBezTo>
                  <a:cubicBezTo>
                    <a:pt x="21600" y="20744"/>
                    <a:pt x="21404" y="20750"/>
                    <a:pt x="21110" y="20759"/>
                  </a:cubicBezTo>
                  <a:cubicBezTo>
                    <a:pt x="20818" y="20776"/>
                    <a:pt x="20429" y="20797"/>
                    <a:pt x="20040" y="20819"/>
                  </a:cubicBezTo>
                  <a:cubicBezTo>
                    <a:pt x="19262" y="20859"/>
                    <a:pt x="18482" y="20900"/>
                    <a:pt x="18482" y="20900"/>
                  </a:cubicBezTo>
                  <a:lnTo>
                    <a:pt x="17926" y="19405"/>
                  </a:lnTo>
                  <a:cubicBezTo>
                    <a:pt x="17926" y="19405"/>
                    <a:pt x="17621" y="19417"/>
                    <a:pt x="17176" y="19459"/>
                  </a:cubicBezTo>
                  <a:cubicBezTo>
                    <a:pt x="16728" y="19496"/>
                    <a:pt x="16131" y="19545"/>
                    <a:pt x="15534" y="19594"/>
                  </a:cubicBezTo>
                  <a:cubicBezTo>
                    <a:pt x="14936" y="19642"/>
                    <a:pt x="14337" y="19685"/>
                    <a:pt x="13898" y="19739"/>
                  </a:cubicBezTo>
                  <a:cubicBezTo>
                    <a:pt x="13456" y="19785"/>
                    <a:pt x="13162" y="19816"/>
                    <a:pt x="13162" y="19816"/>
                  </a:cubicBezTo>
                  <a:lnTo>
                    <a:pt x="13970" y="21256"/>
                  </a:lnTo>
                  <a:cubicBezTo>
                    <a:pt x="13970" y="21256"/>
                    <a:pt x="13156" y="21333"/>
                    <a:pt x="12342" y="21410"/>
                  </a:cubicBezTo>
                  <a:cubicBezTo>
                    <a:pt x="11540" y="21505"/>
                    <a:pt x="10737" y="21600"/>
                    <a:pt x="10737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59" name="Shape 2859"/>
            <p:cNvSpPr/>
            <p:nvPr/>
          </p:nvSpPr>
          <p:spPr>
            <a:xfrm>
              <a:off x="6250314" y="1766413"/>
              <a:ext cx="253931" cy="654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18204"/>
                  </a:moveTo>
                  <a:cubicBezTo>
                    <a:pt x="3073" y="18204"/>
                    <a:pt x="3906" y="18254"/>
                    <a:pt x="4738" y="18303"/>
                  </a:cubicBezTo>
                  <a:cubicBezTo>
                    <a:pt x="5560" y="18371"/>
                    <a:pt x="6384" y="18438"/>
                    <a:pt x="6384" y="18438"/>
                  </a:cubicBezTo>
                  <a:lnTo>
                    <a:pt x="7179" y="16747"/>
                  </a:lnTo>
                  <a:cubicBezTo>
                    <a:pt x="7179" y="16747"/>
                    <a:pt x="6325" y="16678"/>
                    <a:pt x="5471" y="16608"/>
                  </a:cubicBezTo>
                  <a:cubicBezTo>
                    <a:pt x="4611" y="16549"/>
                    <a:pt x="3743" y="16504"/>
                    <a:pt x="3743" y="16504"/>
                  </a:cubicBezTo>
                  <a:cubicBezTo>
                    <a:pt x="3743" y="16504"/>
                    <a:pt x="3073" y="18204"/>
                    <a:pt x="3073" y="18204"/>
                  </a:cubicBezTo>
                  <a:close/>
                  <a:moveTo>
                    <a:pt x="4107" y="15590"/>
                  </a:moveTo>
                  <a:cubicBezTo>
                    <a:pt x="4107" y="15589"/>
                    <a:pt x="4990" y="15635"/>
                    <a:pt x="5867" y="15696"/>
                  </a:cubicBezTo>
                  <a:cubicBezTo>
                    <a:pt x="6739" y="15766"/>
                    <a:pt x="7611" y="15837"/>
                    <a:pt x="7611" y="15837"/>
                  </a:cubicBezTo>
                  <a:lnTo>
                    <a:pt x="8412" y="14146"/>
                  </a:lnTo>
                  <a:cubicBezTo>
                    <a:pt x="8412" y="14146"/>
                    <a:pt x="7509" y="14074"/>
                    <a:pt x="6606" y="14001"/>
                  </a:cubicBezTo>
                  <a:cubicBezTo>
                    <a:pt x="5700" y="13935"/>
                    <a:pt x="4784" y="13890"/>
                    <a:pt x="4784" y="13890"/>
                  </a:cubicBezTo>
                  <a:cubicBezTo>
                    <a:pt x="4784" y="13890"/>
                    <a:pt x="4107" y="15590"/>
                    <a:pt x="4107" y="15590"/>
                  </a:cubicBezTo>
                  <a:close/>
                  <a:moveTo>
                    <a:pt x="5150" y="12975"/>
                  </a:moveTo>
                  <a:cubicBezTo>
                    <a:pt x="5150" y="12975"/>
                    <a:pt x="6083" y="13020"/>
                    <a:pt x="7006" y="13089"/>
                  </a:cubicBezTo>
                  <a:cubicBezTo>
                    <a:pt x="7926" y="13162"/>
                    <a:pt x="8846" y="13235"/>
                    <a:pt x="8846" y="13235"/>
                  </a:cubicBezTo>
                  <a:lnTo>
                    <a:pt x="9655" y="11545"/>
                  </a:lnTo>
                  <a:cubicBezTo>
                    <a:pt x="9655" y="11545"/>
                    <a:pt x="8703" y="11470"/>
                    <a:pt x="7751" y="11394"/>
                  </a:cubicBezTo>
                  <a:cubicBezTo>
                    <a:pt x="7278" y="11351"/>
                    <a:pt x="6794" y="11333"/>
                    <a:pt x="6435" y="11310"/>
                  </a:cubicBezTo>
                  <a:cubicBezTo>
                    <a:pt x="6074" y="11289"/>
                    <a:pt x="5833" y="11276"/>
                    <a:pt x="5833" y="11276"/>
                  </a:cubicBezTo>
                  <a:cubicBezTo>
                    <a:pt x="5833" y="11276"/>
                    <a:pt x="5150" y="12975"/>
                    <a:pt x="5150" y="12975"/>
                  </a:cubicBezTo>
                  <a:close/>
                  <a:moveTo>
                    <a:pt x="6204" y="10360"/>
                  </a:moveTo>
                  <a:cubicBezTo>
                    <a:pt x="6204" y="10360"/>
                    <a:pt x="6449" y="10375"/>
                    <a:pt x="6815" y="10395"/>
                  </a:cubicBezTo>
                  <a:cubicBezTo>
                    <a:pt x="7181" y="10417"/>
                    <a:pt x="7673" y="10439"/>
                    <a:pt x="8156" y="10482"/>
                  </a:cubicBezTo>
                  <a:cubicBezTo>
                    <a:pt x="9123" y="10558"/>
                    <a:pt x="10092" y="10635"/>
                    <a:pt x="10092" y="10635"/>
                  </a:cubicBezTo>
                  <a:lnTo>
                    <a:pt x="10908" y="8945"/>
                  </a:lnTo>
                  <a:cubicBezTo>
                    <a:pt x="10908" y="8945"/>
                    <a:pt x="9908" y="8867"/>
                    <a:pt x="8908" y="8788"/>
                  </a:cubicBezTo>
                  <a:cubicBezTo>
                    <a:pt x="8410" y="8745"/>
                    <a:pt x="7904" y="8719"/>
                    <a:pt x="7525" y="8697"/>
                  </a:cubicBezTo>
                  <a:cubicBezTo>
                    <a:pt x="7146" y="8676"/>
                    <a:pt x="6894" y="8661"/>
                    <a:pt x="6894" y="8661"/>
                  </a:cubicBezTo>
                  <a:cubicBezTo>
                    <a:pt x="6894" y="8661"/>
                    <a:pt x="6204" y="10360"/>
                    <a:pt x="6204" y="10360"/>
                  </a:cubicBezTo>
                  <a:close/>
                  <a:moveTo>
                    <a:pt x="7267" y="7747"/>
                  </a:moveTo>
                  <a:cubicBezTo>
                    <a:pt x="7267" y="7747"/>
                    <a:pt x="7523" y="7762"/>
                    <a:pt x="7908" y="7783"/>
                  </a:cubicBezTo>
                  <a:cubicBezTo>
                    <a:pt x="8293" y="7804"/>
                    <a:pt x="8807" y="7832"/>
                    <a:pt x="9313" y="7876"/>
                  </a:cubicBezTo>
                  <a:cubicBezTo>
                    <a:pt x="10331" y="7956"/>
                    <a:pt x="11347" y="8036"/>
                    <a:pt x="11347" y="8036"/>
                  </a:cubicBezTo>
                  <a:lnTo>
                    <a:pt x="12170" y="6345"/>
                  </a:lnTo>
                  <a:cubicBezTo>
                    <a:pt x="12170" y="6345"/>
                    <a:pt x="11121" y="6264"/>
                    <a:pt x="10074" y="6183"/>
                  </a:cubicBezTo>
                  <a:cubicBezTo>
                    <a:pt x="9550" y="6138"/>
                    <a:pt x="9022" y="6107"/>
                    <a:pt x="8625" y="6086"/>
                  </a:cubicBezTo>
                  <a:cubicBezTo>
                    <a:pt x="8228" y="6063"/>
                    <a:pt x="7965" y="6048"/>
                    <a:pt x="7965" y="6048"/>
                  </a:cubicBezTo>
                  <a:cubicBezTo>
                    <a:pt x="7965" y="6048"/>
                    <a:pt x="7267" y="7747"/>
                    <a:pt x="7267" y="7747"/>
                  </a:cubicBezTo>
                  <a:close/>
                  <a:moveTo>
                    <a:pt x="8267" y="18589"/>
                  </a:moveTo>
                  <a:cubicBezTo>
                    <a:pt x="8267" y="18589"/>
                    <a:pt x="9089" y="18652"/>
                    <a:pt x="9914" y="18716"/>
                  </a:cubicBezTo>
                  <a:cubicBezTo>
                    <a:pt x="10328" y="18743"/>
                    <a:pt x="10731" y="18790"/>
                    <a:pt x="11036" y="18821"/>
                  </a:cubicBezTo>
                  <a:cubicBezTo>
                    <a:pt x="11340" y="18852"/>
                    <a:pt x="11543" y="18872"/>
                    <a:pt x="11543" y="18872"/>
                  </a:cubicBezTo>
                  <a:lnTo>
                    <a:pt x="12533" y="17197"/>
                  </a:lnTo>
                  <a:cubicBezTo>
                    <a:pt x="12533" y="17197"/>
                    <a:pt x="12323" y="17176"/>
                    <a:pt x="12007" y="17143"/>
                  </a:cubicBezTo>
                  <a:cubicBezTo>
                    <a:pt x="11690" y="17114"/>
                    <a:pt x="11273" y="17062"/>
                    <a:pt x="10843" y="17035"/>
                  </a:cubicBezTo>
                  <a:cubicBezTo>
                    <a:pt x="9988" y="16969"/>
                    <a:pt x="9133" y="16902"/>
                    <a:pt x="9133" y="16902"/>
                  </a:cubicBezTo>
                  <a:cubicBezTo>
                    <a:pt x="9133" y="16902"/>
                    <a:pt x="8267" y="18589"/>
                    <a:pt x="8267" y="18589"/>
                  </a:cubicBezTo>
                  <a:close/>
                  <a:moveTo>
                    <a:pt x="9602" y="15993"/>
                  </a:moveTo>
                  <a:cubicBezTo>
                    <a:pt x="9602" y="15993"/>
                    <a:pt x="10474" y="16061"/>
                    <a:pt x="11346" y="16129"/>
                  </a:cubicBezTo>
                  <a:cubicBezTo>
                    <a:pt x="12215" y="16200"/>
                    <a:pt x="13070" y="16295"/>
                    <a:pt x="13070" y="16296"/>
                  </a:cubicBezTo>
                  <a:lnTo>
                    <a:pt x="14070" y="14621"/>
                  </a:lnTo>
                  <a:cubicBezTo>
                    <a:pt x="14070" y="14621"/>
                    <a:pt x="13182" y="14524"/>
                    <a:pt x="12283" y="14448"/>
                  </a:cubicBezTo>
                  <a:cubicBezTo>
                    <a:pt x="11380" y="14378"/>
                    <a:pt x="10477" y="14308"/>
                    <a:pt x="10477" y="14308"/>
                  </a:cubicBezTo>
                  <a:cubicBezTo>
                    <a:pt x="10477" y="14308"/>
                    <a:pt x="9602" y="15993"/>
                    <a:pt x="9602" y="15993"/>
                  </a:cubicBezTo>
                  <a:close/>
                  <a:moveTo>
                    <a:pt x="10949" y="13400"/>
                  </a:moveTo>
                  <a:cubicBezTo>
                    <a:pt x="10949" y="13400"/>
                    <a:pt x="11870" y="13472"/>
                    <a:pt x="12789" y="13543"/>
                  </a:cubicBezTo>
                  <a:cubicBezTo>
                    <a:pt x="13704" y="13622"/>
                    <a:pt x="14609" y="13719"/>
                    <a:pt x="14609" y="13719"/>
                  </a:cubicBezTo>
                  <a:lnTo>
                    <a:pt x="15613" y="12044"/>
                  </a:lnTo>
                  <a:cubicBezTo>
                    <a:pt x="15613" y="12044"/>
                    <a:pt x="14677" y="11946"/>
                    <a:pt x="13732" y="11862"/>
                  </a:cubicBezTo>
                  <a:cubicBezTo>
                    <a:pt x="12781" y="11789"/>
                    <a:pt x="11829" y="11715"/>
                    <a:pt x="11829" y="11715"/>
                  </a:cubicBezTo>
                  <a:cubicBezTo>
                    <a:pt x="11829" y="11715"/>
                    <a:pt x="10949" y="13400"/>
                    <a:pt x="10949" y="13400"/>
                  </a:cubicBezTo>
                  <a:close/>
                  <a:moveTo>
                    <a:pt x="12305" y="10808"/>
                  </a:moveTo>
                  <a:cubicBezTo>
                    <a:pt x="12305" y="10808"/>
                    <a:pt x="13273" y="10882"/>
                    <a:pt x="14240" y="10957"/>
                  </a:cubicBezTo>
                  <a:cubicBezTo>
                    <a:pt x="15197" y="11050"/>
                    <a:pt x="16155" y="11143"/>
                    <a:pt x="16155" y="11143"/>
                  </a:cubicBezTo>
                  <a:lnTo>
                    <a:pt x="17166" y="9469"/>
                  </a:lnTo>
                  <a:cubicBezTo>
                    <a:pt x="17166" y="9469"/>
                    <a:pt x="16180" y="9373"/>
                    <a:pt x="15191" y="9276"/>
                  </a:cubicBezTo>
                  <a:cubicBezTo>
                    <a:pt x="14192" y="9199"/>
                    <a:pt x="13192" y="9122"/>
                    <a:pt x="13192" y="9122"/>
                  </a:cubicBezTo>
                  <a:cubicBezTo>
                    <a:pt x="13192" y="9122"/>
                    <a:pt x="12305" y="10808"/>
                    <a:pt x="12305" y="10808"/>
                  </a:cubicBezTo>
                  <a:close/>
                  <a:moveTo>
                    <a:pt x="13672" y="8215"/>
                  </a:moveTo>
                  <a:cubicBezTo>
                    <a:pt x="13672" y="8215"/>
                    <a:pt x="14688" y="8293"/>
                    <a:pt x="15704" y="8372"/>
                  </a:cubicBezTo>
                  <a:cubicBezTo>
                    <a:pt x="16709" y="8470"/>
                    <a:pt x="17714" y="8568"/>
                    <a:pt x="17714" y="8568"/>
                  </a:cubicBezTo>
                  <a:lnTo>
                    <a:pt x="18731" y="6895"/>
                  </a:lnTo>
                  <a:cubicBezTo>
                    <a:pt x="18731" y="6895"/>
                    <a:pt x="17696" y="6794"/>
                    <a:pt x="16660" y="6692"/>
                  </a:cubicBezTo>
                  <a:cubicBezTo>
                    <a:pt x="15612" y="6612"/>
                    <a:pt x="14564" y="6531"/>
                    <a:pt x="14564" y="6531"/>
                  </a:cubicBezTo>
                  <a:cubicBezTo>
                    <a:pt x="14564" y="6531"/>
                    <a:pt x="13672" y="8215"/>
                    <a:pt x="13672" y="8215"/>
                  </a:cubicBezTo>
                  <a:close/>
                  <a:moveTo>
                    <a:pt x="0" y="20797"/>
                  </a:moveTo>
                  <a:cubicBezTo>
                    <a:pt x="0" y="20797"/>
                    <a:pt x="1812" y="15596"/>
                    <a:pt x="3625" y="10395"/>
                  </a:cubicBezTo>
                  <a:cubicBezTo>
                    <a:pt x="5515" y="5198"/>
                    <a:pt x="7407" y="0"/>
                    <a:pt x="7407" y="0"/>
                  </a:cubicBezTo>
                  <a:cubicBezTo>
                    <a:pt x="7407" y="0"/>
                    <a:pt x="8378" y="381"/>
                    <a:pt x="9836" y="952"/>
                  </a:cubicBezTo>
                  <a:cubicBezTo>
                    <a:pt x="11283" y="1506"/>
                    <a:pt x="13127" y="2331"/>
                    <a:pt x="14904" y="3118"/>
                  </a:cubicBezTo>
                  <a:cubicBezTo>
                    <a:pt x="16684" y="3908"/>
                    <a:pt x="18383" y="4698"/>
                    <a:pt x="19597" y="5331"/>
                  </a:cubicBezTo>
                  <a:cubicBezTo>
                    <a:pt x="20800" y="5947"/>
                    <a:pt x="21600" y="6358"/>
                    <a:pt x="21600" y="6358"/>
                  </a:cubicBezTo>
                  <a:cubicBezTo>
                    <a:pt x="21600" y="6358"/>
                    <a:pt x="19126" y="10167"/>
                    <a:pt x="16651" y="13975"/>
                  </a:cubicBezTo>
                  <a:cubicBezTo>
                    <a:pt x="14219" y="17788"/>
                    <a:pt x="11788" y="21600"/>
                    <a:pt x="11788" y="21600"/>
                  </a:cubicBezTo>
                  <a:cubicBezTo>
                    <a:pt x="11788" y="21600"/>
                    <a:pt x="10909" y="21520"/>
                    <a:pt x="10030" y="21441"/>
                  </a:cubicBezTo>
                  <a:cubicBezTo>
                    <a:pt x="9157" y="21351"/>
                    <a:pt x="8263" y="21296"/>
                    <a:pt x="8263" y="21296"/>
                  </a:cubicBezTo>
                  <a:lnTo>
                    <a:pt x="9042" y="19863"/>
                  </a:lnTo>
                  <a:lnTo>
                    <a:pt x="4002" y="19461"/>
                  </a:lnTo>
                  <a:lnTo>
                    <a:pt x="3370" y="20959"/>
                  </a:lnTo>
                  <a:cubicBezTo>
                    <a:pt x="3370" y="20959"/>
                    <a:pt x="0" y="20797"/>
                    <a:pt x="0" y="20797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0" name="Shape 2860"/>
            <p:cNvSpPr/>
            <p:nvPr/>
          </p:nvSpPr>
          <p:spPr>
            <a:xfrm>
              <a:off x="5135842" y="1981128"/>
              <a:ext cx="562678" cy="576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1146" y="18403"/>
                  </a:moveTo>
                  <a:cubicBezTo>
                    <a:pt x="11146" y="18403"/>
                    <a:pt x="11473" y="18215"/>
                    <a:pt x="11821" y="18066"/>
                  </a:cubicBezTo>
                  <a:cubicBezTo>
                    <a:pt x="12164" y="17907"/>
                    <a:pt x="12507" y="17748"/>
                    <a:pt x="12507" y="17748"/>
                  </a:cubicBezTo>
                  <a:lnTo>
                    <a:pt x="11613" y="16003"/>
                  </a:lnTo>
                  <a:cubicBezTo>
                    <a:pt x="11613" y="16003"/>
                    <a:pt x="11258" y="16169"/>
                    <a:pt x="10902" y="16335"/>
                  </a:cubicBezTo>
                  <a:cubicBezTo>
                    <a:pt x="10541" y="16491"/>
                    <a:pt x="10201" y="16684"/>
                    <a:pt x="10201" y="16684"/>
                  </a:cubicBezTo>
                  <a:cubicBezTo>
                    <a:pt x="10201" y="16684"/>
                    <a:pt x="11146" y="18403"/>
                    <a:pt x="11146" y="18403"/>
                  </a:cubicBezTo>
                  <a:close/>
                  <a:moveTo>
                    <a:pt x="9692" y="15758"/>
                  </a:moveTo>
                  <a:cubicBezTo>
                    <a:pt x="9692" y="15758"/>
                    <a:pt x="9795" y="15700"/>
                    <a:pt x="9974" y="15600"/>
                  </a:cubicBezTo>
                  <a:cubicBezTo>
                    <a:pt x="10159" y="15509"/>
                    <a:pt x="10423" y="15379"/>
                    <a:pt x="10740" y="15223"/>
                  </a:cubicBezTo>
                  <a:cubicBezTo>
                    <a:pt x="11055" y="15067"/>
                    <a:pt x="11425" y="14885"/>
                    <a:pt x="11820" y="14690"/>
                  </a:cubicBezTo>
                  <a:cubicBezTo>
                    <a:pt x="12018" y="14592"/>
                    <a:pt x="12221" y="14490"/>
                    <a:pt x="12428" y="14387"/>
                  </a:cubicBezTo>
                  <a:cubicBezTo>
                    <a:pt x="12641" y="14295"/>
                    <a:pt x="12857" y="14202"/>
                    <a:pt x="13073" y="14109"/>
                  </a:cubicBezTo>
                  <a:cubicBezTo>
                    <a:pt x="13944" y="13750"/>
                    <a:pt x="14786" y="13327"/>
                    <a:pt x="15456" y="13102"/>
                  </a:cubicBezTo>
                  <a:cubicBezTo>
                    <a:pt x="16117" y="12853"/>
                    <a:pt x="16557" y="12686"/>
                    <a:pt x="16557" y="12686"/>
                  </a:cubicBezTo>
                  <a:lnTo>
                    <a:pt x="15862" y="10858"/>
                  </a:lnTo>
                  <a:cubicBezTo>
                    <a:pt x="15862" y="10858"/>
                    <a:pt x="15406" y="11030"/>
                    <a:pt x="14722" y="11289"/>
                  </a:cubicBezTo>
                  <a:cubicBezTo>
                    <a:pt x="14027" y="11522"/>
                    <a:pt x="13153" y="11958"/>
                    <a:pt x="12253" y="12331"/>
                  </a:cubicBezTo>
                  <a:cubicBezTo>
                    <a:pt x="12029" y="12428"/>
                    <a:pt x="11805" y="12524"/>
                    <a:pt x="11585" y="12619"/>
                  </a:cubicBezTo>
                  <a:cubicBezTo>
                    <a:pt x="11370" y="12725"/>
                    <a:pt x="11159" y="12831"/>
                    <a:pt x="10954" y="12932"/>
                  </a:cubicBezTo>
                  <a:cubicBezTo>
                    <a:pt x="10545" y="13134"/>
                    <a:pt x="10163" y="13323"/>
                    <a:pt x="9835" y="13484"/>
                  </a:cubicBezTo>
                  <a:cubicBezTo>
                    <a:pt x="9507" y="13646"/>
                    <a:pt x="9233" y="13780"/>
                    <a:pt x="9042" y="13874"/>
                  </a:cubicBezTo>
                  <a:cubicBezTo>
                    <a:pt x="8856" y="13978"/>
                    <a:pt x="8750" y="14038"/>
                    <a:pt x="8750" y="14038"/>
                  </a:cubicBezTo>
                  <a:cubicBezTo>
                    <a:pt x="8750" y="14038"/>
                    <a:pt x="9692" y="15758"/>
                    <a:pt x="9692" y="15758"/>
                  </a:cubicBezTo>
                  <a:close/>
                  <a:moveTo>
                    <a:pt x="8243" y="13111"/>
                  </a:moveTo>
                  <a:cubicBezTo>
                    <a:pt x="8243" y="13111"/>
                    <a:pt x="8351" y="13051"/>
                    <a:pt x="8541" y="12945"/>
                  </a:cubicBezTo>
                  <a:cubicBezTo>
                    <a:pt x="8736" y="12849"/>
                    <a:pt x="9014" y="12712"/>
                    <a:pt x="9348" y="12548"/>
                  </a:cubicBezTo>
                  <a:cubicBezTo>
                    <a:pt x="9682" y="12384"/>
                    <a:pt x="10071" y="12191"/>
                    <a:pt x="10488" y="11985"/>
                  </a:cubicBezTo>
                  <a:cubicBezTo>
                    <a:pt x="10697" y="11882"/>
                    <a:pt x="10912" y="11775"/>
                    <a:pt x="11131" y="11666"/>
                  </a:cubicBezTo>
                  <a:cubicBezTo>
                    <a:pt x="11355" y="11570"/>
                    <a:pt x="11583" y="11472"/>
                    <a:pt x="11812" y="11373"/>
                  </a:cubicBezTo>
                  <a:cubicBezTo>
                    <a:pt x="12728" y="10992"/>
                    <a:pt x="13619" y="10550"/>
                    <a:pt x="14327" y="10312"/>
                  </a:cubicBezTo>
                  <a:cubicBezTo>
                    <a:pt x="15023" y="10048"/>
                    <a:pt x="15488" y="9872"/>
                    <a:pt x="15488" y="9872"/>
                  </a:cubicBezTo>
                  <a:lnTo>
                    <a:pt x="14795" y="8043"/>
                  </a:lnTo>
                  <a:cubicBezTo>
                    <a:pt x="14795" y="8043"/>
                    <a:pt x="14315" y="8224"/>
                    <a:pt x="13595" y="8497"/>
                  </a:cubicBezTo>
                  <a:cubicBezTo>
                    <a:pt x="12864" y="8746"/>
                    <a:pt x="11941" y="9198"/>
                    <a:pt x="10994" y="9594"/>
                  </a:cubicBezTo>
                  <a:cubicBezTo>
                    <a:pt x="10040" y="9978"/>
                    <a:pt x="9145" y="10483"/>
                    <a:pt x="8447" y="10808"/>
                  </a:cubicBezTo>
                  <a:cubicBezTo>
                    <a:pt x="8101" y="10978"/>
                    <a:pt x="7813" y="11119"/>
                    <a:pt x="7612" y="11218"/>
                  </a:cubicBezTo>
                  <a:cubicBezTo>
                    <a:pt x="7415" y="11327"/>
                    <a:pt x="7304" y="11389"/>
                    <a:pt x="7304" y="11389"/>
                  </a:cubicBezTo>
                  <a:cubicBezTo>
                    <a:pt x="7304" y="11389"/>
                    <a:pt x="8243" y="13111"/>
                    <a:pt x="8243" y="13111"/>
                  </a:cubicBezTo>
                  <a:close/>
                  <a:moveTo>
                    <a:pt x="6798" y="10461"/>
                  </a:moveTo>
                  <a:cubicBezTo>
                    <a:pt x="6798" y="10461"/>
                    <a:pt x="6912" y="10398"/>
                    <a:pt x="7112" y="10287"/>
                  </a:cubicBezTo>
                  <a:cubicBezTo>
                    <a:pt x="7317" y="10187"/>
                    <a:pt x="7610" y="10042"/>
                    <a:pt x="7961" y="9870"/>
                  </a:cubicBezTo>
                  <a:cubicBezTo>
                    <a:pt x="8671" y="9538"/>
                    <a:pt x="9584" y="9027"/>
                    <a:pt x="10554" y="8635"/>
                  </a:cubicBezTo>
                  <a:cubicBezTo>
                    <a:pt x="11518" y="8231"/>
                    <a:pt x="12458" y="7773"/>
                    <a:pt x="13202" y="7520"/>
                  </a:cubicBezTo>
                  <a:cubicBezTo>
                    <a:pt x="13935" y="7242"/>
                    <a:pt x="14424" y="7057"/>
                    <a:pt x="14424" y="7057"/>
                  </a:cubicBezTo>
                  <a:lnTo>
                    <a:pt x="13734" y="5227"/>
                  </a:lnTo>
                  <a:cubicBezTo>
                    <a:pt x="13734" y="5227"/>
                    <a:pt x="13230" y="5418"/>
                    <a:pt x="12473" y="5705"/>
                  </a:cubicBezTo>
                  <a:cubicBezTo>
                    <a:pt x="11706" y="5968"/>
                    <a:pt x="10733" y="6435"/>
                    <a:pt x="9739" y="6855"/>
                  </a:cubicBezTo>
                  <a:cubicBezTo>
                    <a:pt x="8738" y="7261"/>
                    <a:pt x="7794" y="7784"/>
                    <a:pt x="7062" y="8128"/>
                  </a:cubicBezTo>
                  <a:cubicBezTo>
                    <a:pt x="6699" y="8307"/>
                    <a:pt x="6397" y="8456"/>
                    <a:pt x="6185" y="8560"/>
                  </a:cubicBezTo>
                  <a:cubicBezTo>
                    <a:pt x="5978" y="8673"/>
                    <a:pt x="5861" y="8738"/>
                    <a:pt x="5861" y="8738"/>
                  </a:cubicBezTo>
                  <a:cubicBezTo>
                    <a:pt x="5861" y="8738"/>
                    <a:pt x="6798" y="10461"/>
                    <a:pt x="6798" y="10461"/>
                  </a:cubicBezTo>
                  <a:close/>
                  <a:moveTo>
                    <a:pt x="5357" y="7810"/>
                  </a:moveTo>
                  <a:cubicBezTo>
                    <a:pt x="5357" y="7810"/>
                    <a:pt x="5477" y="7744"/>
                    <a:pt x="5687" y="7629"/>
                  </a:cubicBezTo>
                  <a:cubicBezTo>
                    <a:pt x="5902" y="7524"/>
                    <a:pt x="6210" y="7372"/>
                    <a:pt x="6579" y="7191"/>
                  </a:cubicBezTo>
                  <a:cubicBezTo>
                    <a:pt x="7322" y="6839"/>
                    <a:pt x="8283" y="6309"/>
                    <a:pt x="9301" y="5896"/>
                  </a:cubicBezTo>
                  <a:cubicBezTo>
                    <a:pt x="10311" y="5468"/>
                    <a:pt x="11302" y="4995"/>
                    <a:pt x="12081" y="4727"/>
                  </a:cubicBezTo>
                  <a:cubicBezTo>
                    <a:pt x="12851" y="4435"/>
                    <a:pt x="13364" y="4241"/>
                    <a:pt x="13364" y="4241"/>
                  </a:cubicBezTo>
                  <a:lnTo>
                    <a:pt x="12677" y="2408"/>
                  </a:lnTo>
                  <a:cubicBezTo>
                    <a:pt x="12677" y="2408"/>
                    <a:pt x="12148" y="2609"/>
                    <a:pt x="11355" y="2910"/>
                  </a:cubicBezTo>
                  <a:cubicBezTo>
                    <a:pt x="10551" y="3188"/>
                    <a:pt x="9528" y="3670"/>
                    <a:pt x="8489" y="4114"/>
                  </a:cubicBezTo>
                  <a:cubicBezTo>
                    <a:pt x="7440" y="4543"/>
                    <a:pt x="6447" y="5084"/>
                    <a:pt x="5682" y="5448"/>
                  </a:cubicBezTo>
                  <a:cubicBezTo>
                    <a:pt x="5302" y="5635"/>
                    <a:pt x="4985" y="5792"/>
                    <a:pt x="4763" y="5901"/>
                  </a:cubicBezTo>
                  <a:cubicBezTo>
                    <a:pt x="4542" y="6012"/>
                    <a:pt x="4421" y="6085"/>
                    <a:pt x="4422" y="6085"/>
                  </a:cubicBezTo>
                  <a:cubicBezTo>
                    <a:pt x="4422" y="6085"/>
                    <a:pt x="5357" y="7810"/>
                    <a:pt x="5357" y="7810"/>
                  </a:cubicBezTo>
                  <a:close/>
                  <a:moveTo>
                    <a:pt x="18442" y="15206"/>
                  </a:moveTo>
                  <a:cubicBezTo>
                    <a:pt x="18442" y="15206"/>
                    <a:pt x="18529" y="15169"/>
                    <a:pt x="18666" y="15132"/>
                  </a:cubicBezTo>
                  <a:cubicBezTo>
                    <a:pt x="18802" y="15091"/>
                    <a:pt x="18984" y="15038"/>
                    <a:pt x="19165" y="14984"/>
                  </a:cubicBezTo>
                  <a:cubicBezTo>
                    <a:pt x="19526" y="14876"/>
                    <a:pt x="19888" y="14766"/>
                    <a:pt x="19888" y="14766"/>
                  </a:cubicBezTo>
                  <a:lnTo>
                    <a:pt x="19276" y="12911"/>
                  </a:lnTo>
                  <a:cubicBezTo>
                    <a:pt x="19276" y="12911"/>
                    <a:pt x="18901" y="13024"/>
                    <a:pt x="18525" y="13137"/>
                  </a:cubicBezTo>
                  <a:cubicBezTo>
                    <a:pt x="18337" y="13193"/>
                    <a:pt x="18149" y="13249"/>
                    <a:pt x="18008" y="13292"/>
                  </a:cubicBezTo>
                  <a:cubicBezTo>
                    <a:pt x="17866" y="13331"/>
                    <a:pt x="17775" y="13367"/>
                    <a:pt x="17775" y="13367"/>
                  </a:cubicBezTo>
                  <a:cubicBezTo>
                    <a:pt x="17775" y="13367"/>
                    <a:pt x="18442" y="15206"/>
                    <a:pt x="18442" y="15206"/>
                  </a:cubicBezTo>
                  <a:close/>
                  <a:moveTo>
                    <a:pt x="17416" y="12375"/>
                  </a:moveTo>
                  <a:lnTo>
                    <a:pt x="18947" y="11911"/>
                  </a:lnTo>
                  <a:lnTo>
                    <a:pt x="18338" y="10053"/>
                  </a:lnTo>
                  <a:lnTo>
                    <a:pt x="16752" y="10535"/>
                  </a:lnTo>
                  <a:cubicBezTo>
                    <a:pt x="16752" y="10535"/>
                    <a:pt x="17416" y="12375"/>
                    <a:pt x="17416" y="12375"/>
                  </a:cubicBezTo>
                  <a:close/>
                  <a:moveTo>
                    <a:pt x="16395" y="9544"/>
                  </a:moveTo>
                  <a:lnTo>
                    <a:pt x="18011" y="9053"/>
                  </a:lnTo>
                  <a:lnTo>
                    <a:pt x="17404" y="7194"/>
                  </a:lnTo>
                  <a:lnTo>
                    <a:pt x="15733" y="7703"/>
                  </a:lnTo>
                  <a:cubicBezTo>
                    <a:pt x="15733" y="7703"/>
                    <a:pt x="16395" y="9544"/>
                    <a:pt x="16395" y="9544"/>
                  </a:cubicBezTo>
                  <a:close/>
                  <a:moveTo>
                    <a:pt x="15378" y="6712"/>
                  </a:moveTo>
                  <a:lnTo>
                    <a:pt x="17078" y="6193"/>
                  </a:lnTo>
                  <a:lnTo>
                    <a:pt x="16475" y="4334"/>
                  </a:lnTo>
                  <a:lnTo>
                    <a:pt x="14720" y="4871"/>
                  </a:lnTo>
                  <a:cubicBezTo>
                    <a:pt x="14720" y="4871"/>
                    <a:pt x="15378" y="6712"/>
                    <a:pt x="15378" y="6712"/>
                  </a:cubicBezTo>
                  <a:close/>
                  <a:moveTo>
                    <a:pt x="14366" y="3880"/>
                  </a:moveTo>
                  <a:lnTo>
                    <a:pt x="16150" y="3333"/>
                  </a:lnTo>
                  <a:lnTo>
                    <a:pt x="15550" y="1473"/>
                  </a:lnTo>
                  <a:lnTo>
                    <a:pt x="13711" y="2038"/>
                  </a:lnTo>
                  <a:cubicBezTo>
                    <a:pt x="13711" y="2038"/>
                    <a:pt x="14366" y="3880"/>
                    <a:pt x="14366" y="3880"/>
                  </a:cubicBezTo>
                  <a:close/>
                  <a:moveTo>
                    <a:pt x="16885" y="13689"/>
                  </a:moveTo>
                  <a:lnTo>
                    <a:pt x="15404" y="14212"/>
                  </a:lnTo>
                  <a:lnTo>
                    <a:pt x="16158" y="16018"/>
                  </a:lnTo>
                  <a:lnTo>
                    <a:pt x="17585" y="15516"/>
                  </a:lnTo>
                  <a:cubicBezTo>
                    <a:pt x="17585" y="15516"/>
                    <a:pt x="16885" y="13689"/>
                    <a:pt x="16885" y="13689"/>
                  </a:cubicBezTo>
                  <a:close/>
                  <a:moveTo>
                    <a:pt x="14231" y="14773"/>
                  </a:moveTo>
                  <a:cubicBezTo>
                    <a:pt x="14231" y="14773"/>
                    <a:pt x="13868" y="14921"/>
                    <a:pt x="13505" y="15071"/>
                  </a:cubicBezTo>
                  <a:cubicBezTo>
                    <a:pt x="13323" y="15144"/>
                    <a:pt x="13142" y="15218"/>
                    <a:pt x="13005" y="15273"/>
                  </a:cubicBezTo>
                  <a:cubicBezTo>
                    <a:pt x="12867" y="15326"/>
                    <a:pt x="12781" y="15374"/>
                    <a:pt x="12781" y="15374"/>
                  </a:cubicBezTo>
                  <a:lnTo>
                    <a:pt x="13631" y="17139"/>
                  </a:lnTo>
                  <a:cubicBezTo>
                    <a:pt x="13631" y="17139"/>
                    <a:pt x="13715" y="17095"/>
                    <a:pt x="13846" y="17042"/>
                  </a:cubicBezTo>
                  <a:cubicBezTo>
                    <a:pt x="13977" y="16988"/>
                    <a:pt x="14153" y="16917"/>
                    <a:pt x="14328" y="16847"/>
                  </a:cubicBezTo>
                  <a:cubicBezTo>
                    <a:pt x="14678" y="16704"/>
                    <a:pt x="15028" y="16561"/>
                    <a:pt x="15028" y="16561"/>
                  </a:cubicBezTo>
                  <a:cubicBezTo>
                    <a:pt x="15028" y="16561"/>
                    <a:pt x="14231" y="14773"/>
                    <a:pt x="14231" y="14773"/>
                  </a:cubicBezTo>
                  <a:close/>
                  <a:moveTo>
                    <a:pt x="11850" y="21571"/>
                  </a:moveTo>
                  <a:cubicBezTo>
                    <a:pt x="11850" y="21571"/>
                    <a:pt x="8872" y="16375"/>
                    <a:pt x="5894" y="11178"/>
                  </a:cubicBezTo>
                  <a:cubicBezTo>
                    <a:pt x="2947" y="5964"/>
                    <a:pt x="0" y="750"/>
                    <a:pt x="0" y="750"/>
                  </a:cubicBezTo>
                  <a:cubicBezTo>
                    <a:pt x="0" y="750"/>
                    <a:pt x="262" y="712"/>
                    <a:pt x="720" y="645"/>
                  </a:cubicBezTo>
                  <a:cubicBezTo>
                    <a:pt x="1173" y="573"/>
                    <a:pt x="1824" y="482"/>
                    <a:pt x="2617" y="413"/>
                  </a:cubicBezTo>
                  <a:cubicBezTo>
                    <a:pt x="3395" y="341"/>
                    <a:pt x="4304" y="256"/>
                    <a:pt x="5277" y="164"/>
                  </a:cubicBezTo>
                  <a:cubicBezTo>
                    <a:pt x="6252" y="105"/>
                    <a:pt x="7290" y="69"/>
                    <a:pt x="8308" y="29"/>
                  </a:cubicBezTo>
                  <a:cubicBezTo>
                    <a:pt x="9319" y="-29"/>
                    <a:pt x="10357" y="17"/>
                    <a:pt x="11299" y="21"/>
                  </a:cubicBezTo>
                  <a:cubicBezTo>
                    <a:pt x="12243" y="30"/>
                    <a:pt x="13113" y="49"/>
                    <a:pt x="13868" y="112"/>
                  </a:cubicBezTo>
                  <a:cubicBezTo>
                    <a:pt x="15350" y="216"/>
                    <a:pt x="16338" y="285"/>
                    <a:pt x="16338" y="285"/>
                  </a:cubicBezTo>
                  <a:cubicBezTo>
                    <a:pt x="16338" y="285"/>
                    <a:pt x="17643" y="4556"/>
                    <a:pt x="18949" y="8825"/>
                  </a:cubicBezTo>
                  <a:cubicBezTo>
                    <a:pt x="20274" y="13090"/>
                    <a:pt x="21600" y="17353"/>
                    <a:pt x="21600" y="17353"/>
                  </a:cubicBezTo>
                  <a:lnTo>
                    <a:pt x="20057" y="17863"/>
                  </a:lnTo>
                  <a:lnTo>
                    <a:pt x="19507" y="16293"/>
                  </a:lnTo>
                  <a:cubicBezTo>
                    <a:pt x="19507" y="16293"/>
                    <a:pt x="19039" y="16425"/>
                    <a:pt x="18364" y="16697"/>
                  </a:cubicBezTo>
                  <a:cubicBezTo>
                    <a:pt x="17689" y="16967"/>
                    <a:pt x="16762" y="17261"/>
                    <a:pt x="15883" y="17675"/>
                  </a:cubicBezTo>
                  <a:cubicBezTo>
                    <a:pt x="15437" y="17866"/>
                    <a:pt x="14991" y="18057"/>
                    <a:pt x="14573" y="18236"/>
                  </a:cubicBezTo>
                  <a:cubicBezTo>
                    <a:pt x="14156" y="18417"/>
                    <a:pt x="13783" y="18622"/>
                    <a:pt x="13455" y="18778"/>
                  </a:cubicBezTo>
                  <a:cubicBezTo>
                    <a:pt x="12800" y="19096"/>
                    <a:pt x="12363" y="19308"/>
                    <a:pt x="12363" y="19308"/>
                  </a:cubicBezTo>
                  <a:lnTo>
                    <a:pt x="13179" y="20832"/>
                  </a:lnTo>
                  <a:cubicBezTo>
                    <a:pt x="13179" y="20832"/>
                    <a:pt x="13094" y="20874"/>
                    <a:pt x="12967" y="20939"/>
                  </a:cubicBezTo>
                  <a:cubicBezTo>
                    <a:pt x="12843" y="21009"/>
                    <a:pt x="12678" y="21103"/>
                    <a:pt x="12512" y="21198"/>
                  </a:cubicBezTo>
                  <a:cubicBezTo>
                    <a:pt x="12181" y="21384"/>
                    <a:pt x="11850" y="21571"/>
                    <a:pt x="11850" y="21571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1" name="Shape 2861"/>
            <p:cNvSpPr/>
            <p:nvPr/>
          </p:nvSpPr>
          <p:spPr>
            <a:xfrm>
              <a:off x="6567274" y="2226516"/>
              <a:ext cx="307385" cy="33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18088" y="8425"/>
                  </a:moveTo>
                  <a:cubicBezTo>
                    <a:pt x="18088" y="8425"/>
                    <a:pt x="17462" y="8066"/>
                    <a:pt x="16469" y="7620"/>
                  </a:cubicBezTo>
                  <a:cubicBezTo>
                    <a:pt x="15488" y="7154"/>
                    <a:pt x="14179" y="6534"/>
                    <a:pt x="12870" y="5913"/>
                  </a:cubicBezTo>
                  <a:cubicBezTo>
                    <a:pt x="11529" y="5353"/>
                    <a:pt x="10190" y="4795"/>
                    <a:pt x="9184" y="4374"/>
                  </a:cubicBezTo>
                  <a:cubicBezTo>
                    <a:pt x="8187" y="3937"/>
                    <a:pt x="7498" y="3700"/>
                    <a:pt x="7498" y="3700"/>
                  </a:cubicBezTo>
                  <a:lnTo>
                    <a:pt x="6419" y="6096"/>
                  </a:lnTo>
                  <a:cubicBezTo>
                    <a:pt x="6419" y="6096"/>
                    <a:pt x="7091" y="6326"/>
                    <a:pt x="8061" y="6753"/>
                  </a:cubicBezTo>
                  <a:cubicBezTo>
                    <a:pt x="9040" y="7160"/>
                    <a:pt x="10344" y="7705"/>
                    <a:pt x="11649" y="8249"/>
                  </a:cubicBezTo>
                  <a:cubicBezTo>
                    <a:pt x="12923" y="8854"/>
                    <a:pt x="14197" y="9458"/>
                    <a:pt x="15153" y="9911"/>
                  </a:cubicBezTo>
                  <a:cubicBezTo>
                    <a:pt x="16120" y="10344"/>
                    <a:pt x="16729" y="10696"/>
                    <a:pt x="16729" y="10695"/>
                  </a:cubicBezTo>
                  <a:cubicBezTo>
                    <a:pt x="16729" y="10695"/>
                    <a:pt x="18088" y="8425"/>
                    <a:pt x="18088" y="8425"/>
                  </a:cubicBezTo>
                  <a:close/>
                  <a:moveTo>
                    <a:pt x="15689" y="12432"/>
                  </a:moveTo>
                  <a:cubicBezTo>
                    <a:pt x="15689" y="12432"/>
                    <a:pt x="15093" y="12087"/>
                    <a:pt x="14145" y="11664"/>
                  </a:cubicBezTo>
                  <a:cubicBezTo>
                    <a:pt x="13210" y="11220"/>
                    <a:pt x="11962" y="10628"/>
                    <a:pt x="10714" y="10036"/>
                  </a:cubicBezTo>
                  <a:cubicBezTo>
                    <a:pt x="9437" y="9503"/>
                    <a:pt x="8160" y="8971"/>
                    <a:pt x="7201" y="8571"/>
                  </a:cubicBezTo>
                  <a:cubicBezTo>
                    <a:pt x="6252" y="8152"/>
                    <a:pt x="5595" y="7928"/>
                    <a:pt x="5595" y="7927"/>
                  </a:cubicBezTo>
                  <a:lnTo>
                    <a:pt x="4515" y="10322"/>
                  </a:lnTo>
                  <a:cubicBezTo>
                    <a:pt x="4515" y="10322"/>
                    <a:pt x="5155" y="10540"/>
                    <a:pt x="6078" y="10948"/>
                  </a:cubicBezTo>
                  <a:cubicBezTo>
                    <a:pt x="7009" y="11337"/>
                    <a:pt x="8252" y="11854"/>
                    <a:pt x="9494" y="12372"/>
                  </a:cubicBezTo>
                  <a:cubicBezTo>
                    <a:pt x="10706" y="12948"/>
                    <a:pt x="11919" y="13524"/>
                    <a:pt x="12829" y="13955"/>
                  </a:cubicBezTo>
                  <a:cubicBezTo>
                    <a:pt x="13751" y="14366"/>
                    <a:pt x="14329" y="14702"/>
                    <a:pt x="14329" y="14701"/>
                  </a:cubicBezTo>
                  <a:cubicBezTo>
                    <a:pt x="14329" y="14701"/>
                    <a:pt x="15689" y="12432"/>
                    <a:pt x="15689" y="12432"/>
                  </a:cubicBezTo>
                  <a:close/>
                  <a:moveTo>
                    <a:pt x="13290" y="16438"/>
                  </a:moveTo>
                  <a:cubicBezTo>
                    <a:pt x="13290" y="16438"/>
                    <a:pt x="12724" y="16109"/>
                    <a:pt x="11821" y="15708"/>
                  </a:cubicBezTo>
                  <a:cubicBezTo>
                    <a:pt x="10932" y="15286"/>
                    <a:pt x="9746" y="14722"/>
                    <a:pt x="8559" y="14160"/>
                  </a:cubicBezTo>
                  <a:cubicBezTo>
                    <a:pt x="7344" y="13653"/>
                    <a:pt x="6130" y="13147"/>
                    <a:pt x="5218" y="12767"/>
                  </a:cubicBezTo>
                  <a:cubicBezTo>
                    <a:pt x="4316" y="12368"/>
                    <a:pt x="3691" y="12155"/>
                    <a:pt x="3691" y="12155"/>
                  </a:cubicBezTo>
                  <a:lnTo>
                    <a:pt x="2612" y="14549"/>
                  </a:lnTo>
                  <a:cubicBezTo>
                    <a:pt x="2612" y="14550"/>
                    <a:pt x="3220" y="14755"/>
                    <a:pt x="4095" y="15144"/>
                  </a:cubicBezTo>
                  <a:cubicBezTo>
                    <a:pt x="4979" y="15513"/>
                    <a:pt x="6159" y="16004"/>
                    <a:pt x="7339" y="16495"/>
                  </a:cubicBezTo>
                  <a:cubicBezTo>
                    <a:pt x="8489" y="17042"/>
                    <a:pt x="9642" y="17589"/>
                    <a:pt x="10505" y="17999"/>
                  </a:cubicBezTo>
                  <a:cubicBezTo>
                    <a:pt x="11381" y="18388"/>
                    <a:pt x="11929" y="18708"/>
                    <a:pt x="11929" y="18708"/>
                  </a:cubicBezTo>
                  <a:cubicBezTo>
                    <a:pt x="11929" y="18708"/>
                    <a:pt x="13290" y="16438"/>
                    <a:pt x="13290" y="16438"/>
                  </a:cubicBezTo>
                  <a:close/>
                  <a:moveTo>
                    <a:pt x="13373" y="2903"/>
                  </a:moveTo>
                  <a:cubicBezTo>
                    <a:pt x="13097" y="3446"/>
                    <a:pt x="13253" y="4036"/>
                    <a:pt x="13715" y="4231"/>
                  </a:cubicBezTo>
                  <a:cubicBezTo>
                    <a:pt x="14166" y="4447"/>
                    <a:pt x="14765" y="4189"/>
                    <a:pt x="15052" y="3653"/>
                  </a:cubicBezTo>
                  <a:cubicBezTo>
                    <a:pt x="15338" y="3119"/>
                    <a:pt x="15194" y="2506"/>
                    <a:pt x="14732" y="2284"/>
                  </a:cubicBezTo>
                  <a:cubicBezTo>
                    <a:pt x="14258" y="2083"/>
                    <a:pt x="13647" y="2365"/>
                    <a:pt x="13373" y="2903"/>
                  </a:cubicBezTo>
                  <a:close/>
                  <a:moveTo>
                    <a:pt x="21600" y="6597"/>
                  </a:moveTo>
                  <a:lnTo>
                    <a:pt x="12211" y="21585"/>
                  </a:lnTo>
                  <a:lnTo>
                    <a:pt x="10693" y="20774"/>
                  </a:lnTo>
                  <a:lnTo>
                    <a:pt x="10890" y="20445"/>
                  </a:lnTo>
                  <a:cubicBezTo>
                    <a:pt x="10890" y="20445"/>
                    <a:pt x="10354" y="20131"/>
                    <a:pt x="9498" y="19752"/>
                  </a:cubicBezTo>
                  <a:cubicBezTo>
                    <a:pt x="8654" y="19351"/>
                    <a:pt x="7529" y="18816"/>
                    <a:pt x="6405" y="18282"/>
                  </a:cubicBezTo>
                  <a:cubicBezTo>
                    <a:pt x="5251" y="17802"/>
                    <a:pt x="4099" y="17323"/>
                    <a:pt x="3236" y="16963"/>
                  </a:cubicBezTo>
                  <a:cubicBezTo>
                    <a:pt x="2380" y="16583"/>
                    <a:pt x="1787" y="16382"/>
                    <a:pt x="1787" y="16382"/>
                  </a:cubicBezTo>
                  <a:lnTo>
                    <a:pt x="1631" y="16729"/>
                  </a:lnTo>
                  <a:lnTo>
                    <a:pt x="0" y="16142"/>
                  </a:lnTo>
                  <a:lnTo>
                    <a:pt x="6864" y="28"/>
                  </a:lnTo>
                  <a:cubicBezTo>
                    <a:pt x="6864" y="28"/>
                    <a:pt x="7411" y="21"/>
                    <a:pt x="8231" y="12"/>
                  </a:cubicBezTo>
                  <a:cubicBezTo>
                    <a:pt x="9055" y="-3"/>
                    <a:pt x="10162" y="-15"/>
                    <a:pt x="11249" y="45"/>
                  </a:cubicBezTo>
                  <a:cubicBezTo>
                    <a:pt x="13471" y="135"/>
                    <a:pt x="15693" y="223"/>
                    <a:pt x="15693" y="223"/>
                  </a:cubicBezTo>
                  <a:cubicBezTo>
                    <a:pt x="15693" y="223"/>
                    <a:pt x="17215" y="1800"/>
                    <a:pt x="18737" y="3377"/>
                  </a:cubicBezTo>
                  <a:cubicBezTo>
                    <a:pt x="19497" y="4139"/>
                    <a:pt x="20200" y="4969"/>
                    <a:pt x="20725" y="5582"/>
                  </a:cubicBezTo>
                  <a:cubicBezTo>
                    <a:pt x="21251" y="6190"/>
                    <a:pt x="21600" y="6597"/>
                    <a:pt x="21600" y="6597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2" name="Shape 2862"/>
            <p:cNvSpPr/>
            <p:nvPr/>
          </p:nvSpPr>
          <p:spPr>
            <a:xfrm>
              <a:off x="7175632" y="2655946"/>
              <a:ext cx="604211" cy="479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6" y="13754"/>
                  </a:moveTo>
                  <a:cubicBezTo>
                    <a:pt x="1986" y="13754"/>
                    <a:pt x="2166" y="14106"/>
                    <a:pt x="2438" y="14634"/>
                  </a:cubicBezTo>
                  <a:cubicBezTo>
                    <a:pt x="2702" y="15169"/>
                    <a:pt x="3016" y="15909"/>
                    <a:pt x="3355" y="16631"/>
                  </a:cubicBezTo>
                  <a:cubicBezTo>
                    <a:pt x="3707" y="17345"/>
                    <a:pt x="3985" y="18108"/>
                    <a:pt x="4217" y="18664"/>
                  </a:cubicBezTo>
                  <a:cubicBezTo>
                    <a:pt x="4446" y="19223"/>
                    <a:pt x="4599" y="19595"/>
                    <a:pt x="4599" y="19595"/>
                  </a:cubicBezTo>
                  <a:lnTo>
                    <a:pt x="5882" y="18802"/>
                  </a:lnTo>
                  <a:cubicBezTo>
                    <a:pt x="5882" y="18802"/>
                    <a:pt x="5725" y="18419"/>
                    <a:pt x="5490" y="17843"/>
                  </a:cubicBezTo>
                  <a:cubicBezTo>
                    <a:pt x="5251" y="17270"/>
                    <a:pt x="4963" y="16486"/>
                    <a:pt x="4602" y="15750"/>
                  </a:cubicBezTo>
                  <a:cubicBezTo>
                    <a:pt x="4254" y="15005"/>
                    <a:pt x="3929" y="14244"/>
                    <a:pt x="3657" y="13694"/>
                  </a:cubicBezTo>
                  <a:cubicBezTo>
                    <a:pt x="3377" y="13149"/>
                    <a:pt x="3191" y="12786"/>
                    <a:pt x="3191" y="12786"/>
                  </a:cubicBezTo>
                  <a:cubicBezTo>
                    <a:pt x="3191" y="12786"/>
                    <a:pt x="1986" y="13754"/>
                    <a:pt x="1986" y="13754"/>
                  </a:cubicBezTo>
                  <a:close/>
                  <a:moveTo>
                    <a:pt x="4113" y="12048"/>
                  </a:moveTo>
                  <a:cubicBezTo>
                    <a:pt x="4113" y="12048"/>
                    <a:pt x="4303" y="12419"/>
                    <a:pt x="4588" y="12975"/>
                  </a:cubicBezTo>
                  <a:cubicBezTo>
                    <a:pt x="4866" y="13538"/>
                    <a:pt x="5198" y="14315"/>
                    <a:pt x="5554" y="15076"/>
                  </a:cubicBezTo>
                  <a:cubicBezTo>
                    <a:pt x="5922" y="15829"/>
                    <a:pt x="6218" y="16630"/>
                    <a:pt x="6462" y="17216"/>
                  </a:cubicBezTo>
                  <a:cubicBezTo>
                    <a:pt x="6703" y="17804"/>
                    <a:pt x="6863" y="18196"/>
                    <a:pt x="6863" y="18196"/>
                  </a:cubicBezTo>
                  <a:lnTo>
                    <a:pt x="8147" y="17403"/>
                  </a:lnTo>
                  <a:cubicBezTo>
                    <a:pt x="8147" y="17403"/>
                    <a:pt x="7981" y="17000"/>
                    <a:pt x="7734" y="16395"/>
                  </a:cubicBezTo>
                  <a:cubicBezTo>
                    <a:pt x="7484" y="15792"/>
                    <a:pt x="7178" y="14969"/>
                    <a:pt x="6801" y="14194"/>
                  </a:cubicBezTo>
                  <a:cubicBezTo>
                    <a:pt x="6436" y="13412"/>
                    <a:pt x="6093" y="12613"/>
                    <a:pt x="5808" y="12035"/>
                  </a:cubicBezTo>
                  <a:cubicBezTo>
                    <a:pt x="5514" y="11462"/>
                    <a:pt x="5319" y="11080"/>
                    <a:pt x="5319" y="11080"/>
                  </a:cubicBezTo>
                  <a:cubicBezTo>
                    <a:pt x="5319" y="11080"/>
                    <a:pt x="4113" y="12048"/>
                    <a:pt x="4113" y="12048"/>
                  </a:cubicBezTo>
                  <a:close/>
                  <a:moveTo>
                    <a:pt x="6241" y="10340"/>
                  </a:moveTo>
                  <a:cubicBezTo>
                    <a:pt x="6241" y="10340"/>
                    <a:pt x="6440" y="10730"/>
                    <a:pt x="6740" y="11315"/>
                  </a:cubicBezTo>
                  <a:cubicBezTo>
                    <a:pt x="7031" y="11906"/>
                    <a:pt x="7382" y="12721"/>
                    <a:pt x="7754" y="13520"/>
                  </a:cubicBezTo>
                  <a:cubicBezTo>
                    <a:pt x="8140" y="14312"/>
                    <a:pt x="8452" y="15151"/>
                    <a:pt x="8707" y="15767"/>
                  </a:cubicBezTo>
                  <a:cubicBezTo>
                    <a:pt x="8960" y="16384"/>
                    <a:pt x="9128" y="16797"/>
                    <a:pt x="9128" y="16797"/>
                  </a:cubicBezTo>
                  <a:lnTo>
                    <a:pt x="10411" y="16004"/>
                  </a:lnTo>
                  <a:cubicBezTo>
                    <a:pt x="10411" y="16004"/>
                    <a:pt x="10238" y="15581"/>
                    <a:pt x="9979" y="14946"/>
                  </a:cubicBezTo>
                  <a:cubicBezTo>
                    <a:pt x="9717" y="14314"/>
                    <a:pt x="9395" y="13452"/>
                    <a:pt x="9001" y="12639"/>
                  </a:cubicBezTo>
                  <a:cubicBezTo>
                    <a:pt x="8618" y="11818"/>
                    <a:pt x="8257" y="10981"/>
                    <a:pt x="7958" y="10375"/>
                  </a:cubicBezTo>
                  <a:cubicBezTo>
                    <a:pt x="7651" y="9775"/>
                    <a:pt x="7447" y="9374"/>
                    <a:pt x="7447" y="9374"/>
                  </a:cubicBezTo>
                  <a:cubicBezTo>
                    <a:pt x="7447" y="9374"/>
                    <a:pt x="6241" y="10340"/>
                    <a:pt x="6241" y="10340"/>
                  </a:cubicBezTo>
                  <a:close/>
                  <a:moveTo>
                    <a:pt x="8368" y="8636"/>
                  </a:moveTo>
                  <a:cubicBezTo>
                    <a:pt x="8368" y="8636"/>
                    <a:pt x="8577" y="9044"/>
                    <a:pt x="8889" y="9657"/>
                  </a:cubicBezTo>
                  <a:cubicBezTo>
                    <a:pt x="9194" y="10275"/>
                    <a:pt x="9563" y="11128"/>
                    <a:pt x="9953" y="11965"/>
                  </a:cubicBezTo>
                  <a:cubicBezTo>
                    <a:pt x="10355" y="12795"/>
                    <a:pt x="10683" y="13674"/>
                    <a:pt x="10951" y="14319"/>
                  </a:cubicBezTo>
                  <a:cubicBezTo>
                    <a:pt x="11216" y="14966"/>
                    <a:pt x="11391" y="15398"/>
                    <a:pt x="11391" y="15398"/>
                  </a:cubicBezTo>
                  <a:lnTo>
                    <a:pt x="12675" y="14604"/>
                  </a:lnTo>
                  <a:cubicBezTo>
                    <a:pt x="12675" y="14604"/>
                    <a:pt x="12495" y="14162"/>
                    <a:pt x="12224" y="13498"/>
                  </a:cubicBezTo>
                  <a:cubicBezTo>
                    <a:pt x="11949" y="12836"/>
                    <a:pt x="11612" y="11935"/>
                    <a:pt x="11200" y="11084"/>
                  </a:cubicBezTo>
                  <a:cubicBezTo>
                    <a:pt x="10800" y="10225"/>
                    <a:pt x="10421" y="9350"/>
                    <a:pt x="10109" y="8716"/>
                  </a:cubicBezTo>
                  <a:cubicBezTo>
                    <a:pt x="9788" y="8088"/>
                    <a:pt x="9574" y="7669"/>
                    <a:pt x="9574" y="7669"/>
                  </a:cubicBezTo>
                  <a:cubicBezTo>
                    <a:pt x="9574" y="7669"/>
                    <a:pt x="8368" y="8636"/>
                    <a:pt x="8368" y="8636"/>
                  </a:cubicBezTo>
                  <a:close/>
                  <a:moveTo>
                    <a:pt x="10496" y="6929"/>
                  </a:moveTo>
                  <a:cubicBezTo>
                    <a:pt x="10496" y="6929"/>
                    <a:pt x="10714" y="7356"/>
                    <a:pt x="11041" y="7996"/>
                  </a:cubicBezTo>
                  <a:cubicBezTo>
                    <a:pt x="11360" y="8643"/>
                    <a:pt x="11746" y="9534"/>
                    <a:pt x="12153" y="10410"/>
                  </a:cubicBezTo>
                  <a:cubicBezTo>
                    <a:pt x="12572" y="11278"/>
                    <a:pt x="12917" y="12195"/>
                    <a:pt x="13197" y="12870"/>
                  </a:cubicBezTo>
                  <a:cubicBezTo>
                    <a:pt x="13473" y="13547"/>
                    <a:pt x="13657" y="13998"/>
                    <a:pt x="13657" y="13998"/>
                  </a:cubicBezTo>
                  <a:lnTo>
                    <a:pt x="14939" y="13205"/>
                  </a:lnTo>
                  <a:cubicBezTo>
                    <a:pt x="14939" y="13205"/>
                    <a:pt x="14751" y="12743"/>
                    <a:pt x="14468" y="12050"/>
                  </a:cubicBezTo>
                  <a:cubicBezTo>
                    <a:pt x="14182" y="11358"/>
                    <a:pt x="13828" y="10418"/>
                    <a:pt x="13399" y="9529"/>
                  </a:cubicBezTo>
                  <a:cubicBezTo>
                    <a:pt x="12982" y="8632"/>
                    <a:pt x="12586" y="7719"/>
                    <a:pt x="12259" y="7056"/>
                  </a:cubicBezTo>
                  <a:cubicBezTo>
                    <a:pt x="11925" y="6400"/>
                    <a:pt x="11702" y="5963"/>
                    <a:pt x="11702" y="5963"/>
                  </a:cubicBezTo>
                  <a:cubicBezTo>
                    <a:pt x="11702" y="5963"/>
                    <a:pt x="10496" y="6929"/>
                    <a:pt x="10496" y="6929"/>
                  </a:cubicBezTo>
                  <a:close/>
                  <a:moveTo>
                    <a:pt x="12623" y="5224"/>
                  </a:moveTo>
                  <a:cubicBezTo>
                    <a:pt x="12623" y="5224"/>
                    <a:pt x="12850" y="5669"/>
                    <a:pt x="13190" y="6338"/>
                  </a:cubicBezTo>
                  <a:cubicBezTo>
                    <a:pt x="13523" y="7013"/>
                    <a:pt x="13927" y="7941"/>
                    <a:pt x="14351" y="8856"/>
                  </a:cubicBezTo>
                  <a:cubicBezTo>
                    <a:pt x="14788" y="9761"/>
                    <a:pt x="15149" y="10718"/>
                    <a:pt x="15440" y="11422"/>
                  </a:cubicBezTo>
                  <a:cubicBezTo>
                    <a:pt x="15728" y="12129"/>
                    <a:pt x="15920" y="12600"/>
                    <a:pt x="15920" y="12600"/>
                  </a:cubicBezTo>
                  <a:lnTo>
                    <a:pt x="17203" y="11806"/>
                  </a:lnTo>
                  <a:cubicBezTo>
                    <a:pt x="17203" y="11806"/>
                    <a:pt x="17008" y="11324"/>
                    <a:pt x="16713" y="10601"/>
                  </a:cubicBezTo>
                  <a:cubicBezTo>
                    <a:pt x="16415" y="9880"/>
                    <a:pt x="16044" y="8902"/>
                    <a:pt x="15598" y="7974"/>
                  </a:cubicBezTo>
                  <a:cubicBezTo>
                    <a:pt x="15164" y="7038"/>
                    <a:pt x="14750" y="6087"/>
                    <a:pt x="14410" y="5397"/>
                  </a:cubicBezTo>
                  <a:cubicBezTo>
                    <a:pt x="14062" y="4713"/>
                    <a:pt x="13829" y="4257"/>
                    <a:pt x="13829" y="4257"/>
                  </a:cubicBezTo>
                  <a:cubicBezTo>
                    <a:pt x="13829" y="4257"/>
                    <a:pt x="12623" y="5224"/>
                    <a:pt x="12623" y="5224"/>
                  </a:cubicBezTo>
                  <a:close/>
                  <a:moveTo>
                    <a:pt x="14752" y="3517"/>
                  </a:moveTo>
                  <a:cubicBezTo>
                    <a:pt x="14752" y="3517"/>
                    <a:pt x="14987" y="3981"/>
                    <a:pt x="15342" y="4678"/>
                  </a:cubicBezTo>
                  <a:cubicBezTo>
                    <a:pt x="15688" y="5380"/>
                    <a:pt x="16110" y="6347"/>
                    <a:pt x="16551" y="7300"/>
                  </a:cubicBezTo>
                  <a:cubicBezTo>
                    <a:pt x="17005" y="8244"/>
                    <a:pt x="17382" y="9240"/>
                    <a:pt x="17686" y="9974"/>
                  </a:cubicBezTo>
                  <a:cubicBezTo>
                    <a:pt x="17985" y="10709"/>
                    <a:pt x="18185" y="11200"/>
                    <a:pt x="18185" y="11200"/>
                  </a:cubicBezTo>
                  <a:lnTo>
                    <a:pt x="19468" y="10408"/>
                  </a:lnTo>
                  <a:cubicBezTo>
                    <a:pt x="19468" y="10408"/>
                    <a:pt x="19263" y="9905"/>
                    <a:pt x="18957" y="9153"/>
                  </a:cubicBezTo>
                  <a:cubicBezTo>
                    <a:pt x="18648" y="8403"/>
                    <a:pt x="18261" y="7385"/>
                    <a:pt x="17797" y="6419"/>
                  </a:cubicBezTo>
                  <a:cubicBezTo>
                    <a:pt x="17347" y="5445"/>
                    <a:pt x="16915" y="4456"/>
                    <a:pt x="16561" y="3737"/>
                  </a:cubicBezTo>
                  <a:cubicBezTo>
                    <a:pt x="16198" y="3026"/>
                    <a:pt x="15957" y="2551"/>
                    <a:pt x="15957" y="2551"/>
                  </a:cubicBezTo>
                  <a:cubicBezTo>
                    <a:pt x="15957" y="2551"/>
                    <a:pt x="14752" y="3517"/>
                    <a:pt x="14752" y="3517"/>
                  </a:cubicBezTo>
                  <a:close/>
                  <a:moveTo>
                    <a:pt x="0" y="14012"/>
                  </a:moveTo>
                  <a:lnTo>
                    <a:pt x="16755" y="0"/>
                  </a:lnTo>
                  <a:cubicBezTo>
                    <a:pt x="16755" y="0"/>
                    <a:pt x="17772" y="1017"/>
                    <a:pt x="18789" y="2034"/>
                  </a:cubicBezTo>
                  <a:cubicBezTo>
                    <a:pt x="19781" y="3089"/>
                    <a:pt x="20762" y="4204"/>
                    <a:pt x="20762" y="4204"/>
                  </a:cubicBezTo>
                  <a:cubicBezTo>
                    <a:pt x="20762" y="4204"/>
                    <a:pt x="20831" y="4620"/>
                    <a:pt x="20933" y="5244"/>
                  </a:cubicBezTo>
                  <a:cubicBezTo>
                    <a:pt x="21033" y="5868"/>
                    <a:pt x="21128" y="6720"/>
                    <a:pt x="21235" y="7553"/>
                  </a:cubicBezTo>
                  <a:cubicBezTo>
                    <a:pt x="21336" y="8384"/>
                    <a:pt x="21437" y="9214"/>
                    <a:pt x="21513" y="9836"/>
                  </a:cubicBezTo>
                  <a:cubicBezTo>
                    <a:pt x="21566" y="10465"/>
                    <a:pt x="21600" y="10883"/>
                    <a:pt x="21600" y="10883"/>
                  </a:cubicBezTo>
                  <a:lnTo>
                    <a:pt x="3376" y="21600"/>
                  </a:lnTo>
                  <a:cubicBezTo>
                    <a:pt x="3376" y="21600"/>
                    <a:pt x="3333" y="21476"/>
                    <a:pt x="3256" y="21258"/>
                  </a:cubicBezTo>
                  <a:cubicBezTo>
                    <a:pt x="3186" y="21037"/>
                    <a:pt x="3061" y="20736"/>
                    <a:pt x="2910" y="20375"/>
                  </a:cubicBezTo>
                  <a:cubicBezTo>
                    <a:pt x="2762" y="20012"/>
                    <a:pt x="2590" y="19589"/>
                    <a:pt x="2405" y="19135"/>
                  </a:cubicBezTo>
                  <a:cubicBezTo>
                    <a:pt x="2314" y="18908"/>
                    <a:pt x="2220" y="18671"/>
                    <a:pt x="2124" y="18432"/>
                  </a:cubicBezTo>
                  <a:cubicBezTo>
                    <a:pt x="2017" y="18201"/>
                    <a:pt x="1908" y="17967"/>
                    <a:pt x="1799" y="17731"/>
                  </a:cubicBezTo>
                  <a:cubicBezTo>
                    <a:pt x="1364" y="16790"/>
                    <a:pt x="953" y="15832"/>
                    <a:pt x="582" y="15160"/>
                  </a:cubicBezTo>
                  <a:cubicBezTo>
                    <a:pt x="232" y="14470"/>
                    <a:pt x="0" y="14012"/>
                    <a:pt x="0" y="14012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3" name="Shape 2863"/>
            <p:cNvSpPr/>
            <p:nvPr/>
          </p:nvSpPr>
          <p:spPr>
            <a:xfrm>
              <a:off x="7349449" y="3131385"/>
              <a:ext cx="893787" cy="323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0" y="14414"/>
                  </a:moveTo>
                  <a:lnTo>
                    <a:pt x="3674" y="17803"/>
                  </a:lnTo>
                  <a:lnTo>
                    <a:pt x="5715" y="16678"/>
                  </a:lnTo>
                  <a:lnTo>
                    <a:pt x="5425" y="13083"/>
                  </a:lnTo>
                  <a:cubicBezTo>
                    <a:pt x="5425" y="13083"/>
                    <a:pt x="3400" y="14414"/>
                    <a:pt x="3400" y="14414"/>
                  </a:cubicBezTo>
                  <a:close/>
                  <a:moveTo>
                    <a:pt x="6318" y="12496"/>
                  </a:moveTo>
                  <a:lnTo>
                    <a:pt x="6616" y="16181"/>
                  </a:lnTo>
                  <a:lnTo>
                    <a:pt x="8657" y="15060"/>
                  </a:lnTo>
                  <a:cubicBezTo>
                    <a:pt x="8657" y="15060"/>
                    <a:pt x="8643" y="14814"/>
                    <a:pt x="8610" y="14450"/>
                  </a:cubicBezTo>
                  <a:cubicBezTo>
                    <a:pt x="8580" y="14085"/>
                    <a:pt x="8541" y="13600"/>
                    <a:pt x="8501" y="13113"/>
                  </a:cubicBezTo>
                  <a:cubicBezTo>
                    <a:pt x="8422" y="12141"/>
                    <a:pt x="8343" y="11167"/>
                    <a:pt x="8343" y="11167"/>
                  </a:cubicBezTo>
                  <a:cubicBezTo>
                    <a:pt x="8343" y="11167"/>
                    <a:pt x="6318" y="12496"/>
                    <a:pt x="6318" y="12496"/>
                  </a:cubicBezTo>
                  <a:close/>
                  <a:moveTo>
                    <a:pt x="9237" y="10583"/>
                  </a:moveTo>
                  <a:cubicBezTo>
                    <a:pt x="9237" y="10583"/>
                    <a:pt x="9317" y="11579"/>
                    <a:pt x="9399" y="12574"/>
                  </a:cubicBezTo>
                  <a:cubicBezTo>
                    <a:pt x="9439" y="13071"/>
                    <a:pt x="9480" y="13568"/>
                    <a:pt x="9510" y="13941"/>
                  </a:cubicBezTo>
                  <a:cubicBezTo>
                    <a:pt x="9542" y="14313"/>
                    <a:pt x="9557" y="14564"/>
                    <a:pt x="9557" y="14564"/>
                  </a:cubicBezTo>
                  <a:lnTo>
                    <a:pt x="11598" y="13446"/>
                  </a:lnTo>
                  <a:cubicBezTo>
                    <a:pt x="11598" y="13446"/>
                    <a:pt x="11584" y="13181"/>
                    <a:pt x="11549" y="12790"/>
                  </a:cubicBezTo>
                  <a:cubicBezTo>
                    <a:pt x="11517" y="12397"/>
                    <a:pt x="11474" y="11875"/>
                    <a:pt x="11432" y="11352"/>
                  </a:cubicBezTo>
                  <a:cubicBezTo>
                    <a:pt x="11347" y="10306"/>
                    <a:pt x="11262" y="9259"/>
                    <a:pt x="11262" y="9259"/>
                  </a:cubicBezTo>
                  <a:cubicBezTo>
                    <a:pt x="11262" y="9259"/>
                    <a:pt x="9237" y="10583"/>
                    <a:pt x="9237" y="10583"/>
                  </a:cubicBezTo>
                  <a:close/>
                  <a:moveTo>
                    <a:pt x="12155" y="8674"/>
                  </a:moveTo>
                  <a:cubicBezTo>
                    <a:pt x="12155" y="8674"/>
                    <a:pt x="12243" y="9744"/>
                    <a:pt x="12329" y="10814"/>
                  </a:cubicBezTo>
                  <a:cubicBezTo>
                    <a:pt x="12373" y="11348"/>
                    <a:pt x="12416" y="11882"/>
                    <a:pt x="12449" y="12283"/>
                  </a:cubicBezTo>
                  <a:cubicBezTo>
                    <a:pt x="12484" y="12683"/>
                    <a:pt x="12499" y="12953"/>
                    <a:pt x="12499" y="12953"/>
                  </a:cubicBezTo>
                  <a:lnTo>
                    <a:pt x="14541" y="11838"/>
                  </a:lnTo>
                  <a:cubicBezTo>
                    <a:pt x="14541" y="11838"/>
                    <a:pt x="14525" y="11553"/>
                    <a:pt x="14489" y="11134"/>
                  </a:cubicBezTo>
                  <a:cubicBezTo>
                    <a:pt x="14455" y="10714"/>
                    <a:pt x="14409" y="10155"/>
                    <a:pt x="14364" y="9595"/>
                  </a:cubicBezTo>
                  <a:cubicBezTo>
                    <a:pt x="14272" y="8474"/>
                    <a:pt x="14181" y="7353"/>
                    <a:pt x="14181" y="7353"/>
                  </a:cubicBezTo>
                  <a:cubicBezTo>
                    <a:pt x="14181" y="7353"/>
                    <a:pt x="12155" y="8674"/>
                    <a:pt x="12155" y="8674"/>
                  </a:cubicBezTo>
                  <a:close/>
                  <a:moveTo>
                    <a:pt x="15075" y="6772"/>
                  </a:moveTo>
                  <a:cubicBezTo>
                    <a:pt x="15075" y="6772"/>
                    <a:pt x="15168" y="7914"/>
                    <a:pt x="15261" y="9058"/>
                  </a:cubicBezTo>
                  <a:cubicBezTo>
                    <a:pt x="15308" y="9629"/>
                    <a:pt x="15354" y="10199"/>
                    <a:pt x="15389" y="10628"/>
                  </a:cubicBezTo>
                  <a:cubicBezTo>
                    <a:pt x="15426" y="11055"/>
                    <a:pt x="15441" y="11346"/>
                    <a:pt x="15441" y="11346"/>
                  </a:cubicBezTo>
                  <a:lnTo>
                    <a:pt x="17483" y="10234"/>
                  </a:lnTo>
                  <a:cubicBezTo>
                    <a:pt x="17483" y="10234"/>
                    <a:pt x="17467" y="9931"/>
                    <a:pt x="17429" y="9484"/>
                  </a:cubicBezTo>
                  <a:cubicBezTo>
                    <a:pt x="17392" y="9037"/>
                    <a:pt x="17344" y="8440"/>
                    <a:pt x="17295" y="7842"/>
                  </a:cubicBezTo>
                  <a:cubicBezTo>
                    <a:pt x="17197" y="6649"/>
                    <a:pt x="17100" y="5456"/>
                    <a:pt x="17100" y="5456"/>
                  </a:cubicBezTo>
                  <a:cubicBezTo>
                    <a:pt x="17100" y="5456"/>
                    <a:pt x="15075" y="6772"/>
                    <a:pt x="15075" y="6772"/>
                  </a:cubicBezTo>
                  <a:close/>
                  <a:moveTo>
                    <a:pt x="17994" y="4875"/>
                  </a:moveTo>
                  <a:cubicBezTo>
                    <a:pt x="17994" y="4875"/>
                    <a:pt x="18094" y="6092"/>
                    <a:pt x="18193" y="7307"/>
                  </a:cubicBezTo>
                  <a:cubicBezTo>
                    <a:pt x="18242" y="7916"/>
                    <a:pt x="18291" y="8524"/>
                    <a:pt x="18328" y="8981"/>
                  </a:cubicBezTo>
                  <a:cubicBezTo>
                    <a:pt x="18368" y="9435"/>
                    <a:pt x="18384" y="9744"/>
                    <a:pt x="18384" y="9744"/>
                  </a:cubicBezTo>
                  <a:lnTo>
                    <a:pt x="20426" y="8635"/>
                  </a:lnTo>
                  <a:cubicBezTo>
                    <a:pt x="20426" y="8635"/>
                    <a:pt x="20409" y="8314"/>
                    <a:pt x="20369" y="7838"/>
                  </a:cubicBezTo>
                  <a:cubicBezTo>
                    <a:pt x="20330" y="7364"/>
                    <a:pt x="20279" y="6730"/>
                    <a:pt x="20228" y="6096"/>
                  </a:cubicBezTo>
                  <a:cubicBezTo>
                    <a:pt x="20124" y="4829"/>
                    <a:pt x="20021" y="3560"/>
                    <a:pt x="20021" y="3560"/>
                  </a:cubicBezTo>
                  <a:cubicBezTo>
                    <a:pt x="20021" y="3560"/>
                    <a:pt x="17994" y="4875"/>
                    <a:pt x="17994" y="4875"/>
                  </a:cubicBezTo>
                  <a:close/>
                  <a:moveTo>
                    <a:pt x="0" y="14812"/>
                  </a:moveTo>
                  <a:lnTo>
                    <a:pt x="20720" y="0"/>
                  </a:lnTo>
                  <a:cubicBezTo>
                    <a:pt x="20720" y="0"/>
                    <a:pt x="20793" y="704"/>
                    <a:pt x="20878" y="1780"/>
                  </a:cubicBezTo>
                  <a:cubicBezTo>
                    <a:pt x="20966" y="2852"/>
                    <a:pt x="21083" y="4281"/>
                    <a:pt x="21200" y="5712"/>
                  </a:cubicBezTo>
                  <a:cubicBezTo>
                    <a:pt x="21257" y="6427"/>
                    <a:pt x="21314" y="7143"/>
                    <a:pt x="21368" y="7814"/>
                  </a:cubicBezTo>
                  <a:cubicBezTo>
                    <a:pt x="21411" y="8490"/>
                    <a:pt x="21451" y="9121"/>
                    <a:pt x="21486" y="9662"/>
                  </a:cubicBezTo>
                  <a:cubicBezTo>
                    <a:pt x="21554" y="10744"/>
                    <a:pt x="21600" y="11466"/>
                    <a:pt x="21600" y="11466"/>
                  </a:cubicBezTo>
                  <a:lnTo>
                    <a:pt x="535" y="21600"/>
                  </a:lnTo>
                  <a:cubicBezTo>
                    <a:pt x="535" y="21600"/>
                    <a:pt x="509" y="21172"/>
                    <a:pt x="468" y="20530"/>
                  </a:cubicBezTo>
                  <a:cubicBezTo>
                    <a:pt x="446" y="20209"/>
                    <a:pt x="427" y="19832"/>
                    <a:pt x="397" y="19433"/>
                  </a:cubicBezTo>
                  <a:cubicBezTo>
                    <a:pt x="364" y="19037"/>
                    <a:pt x="327" y="18615"/>
                    <a:pt x="290" y="18191"/>
                  </a:cubicBezTo>
                  <a:cubicBezTo>
                    <a:pt x="220" y="17345"/>
                    <a:pt x="151" y="16499"/>
                    <a:pt x="98" y="15863"/>
                  </a:cubicBezTo>
                  <a:cubicBezTo>
                    <a:pt x="53" y="15223"/>
                    <a:pt x="0" y="14812"/>
                    <a:pt x="0" y="14812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4" name="Shape 2864"/>
            <p:cNvSpPr/>
            <p:nvPr/>
          </p:nvSpPr>
          <p:spPr>
            <a:xfrm>
              <a:off x="6996703" y="2170281"/>
              <a:ext cx="1017350" cy="763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4" y="3973"/>
                  </a:moveTo>
                  <a:cubicBezTo>
                    <a:pt x="13454" y="3973"/>
                    <a:pt x="13366" y="3842"/>
                    <a:pt x="13235" y="3646"/>
                  </a:cubicBezTo>
                  <a:cubicBezTo>
                    <a:pt x="13097" y="3457"/>
                    <a:pt x="12913" y="3204"/>
                    <a:pt x="12728" y="2952"/>
                  </a:cubicBezTo>
                  <a:cubicBezTo>
                    <a:pt x="12360" y="2449"/>
                    <a:pt x="11991" y="1945"/>
                    <a:pt x="11991" y="1945"/>
                  </a:cubicBezTo>
                  <a:lnTo>
                    <a:pt x="10681" y="3708"/>
                  </a:lnTo>
                  <a:cubicBezTo>
                    <a:pt x="10681" y="3708"/>
                    <a:pt x="11034" y="4190"/>
                    <a:pt x="11388" y="4672"/>
                  </a:cubicBezTo>
                  <a:cubicBezTo>
                    <a:pt x="11564" y="4913"/>
                    <a:pt x="11741" y="5154"/>
                    <a:pt x="11873" y="5335"/>
                  </a:cubicBezTo>
                  <a:cubicBezTo>
                    <a:pt x="11999" y="5524"/>
                    <a:pt x="12083" y="5650"/>
                    <a:pt x="12083" y="5650"/>
                  </a:cubicBezTo>
                  <a:cubicBezTo>
                    <a:pt x="12083" y="5650"/>
                    <a:pt x="13454" y="3973"/>
                    <a:pt x="13454" y="3973"/>
                  </a:cubicBezTo>
                  <a:close/>
                  <a:moveTo>
                    <a:pt x="11343" y="6552"/>
                  </a:moveTo>
                  <a:cubicBezTo>
                    <a:pt x="11343" y="6552"/>
                    <a:pt x="11261" y="6429"/>
                    <a:pt x="11138" y="6245"/>
                  </a:cubicBezTo>
                  <a:cubicBezTo>
                    <a:pt x="11009" y="6068"/>
                    <a:pt x="10837" y="5832"/>
                    <a:pt x="10665" y="5597"/>
                  </a:cubicBezTo>
                  <a:cubicBezTo>
                    <a:pt x="10320" y="5127"/>
                    <a:pt x="9975" y="4656"/>
                    <a:pt x="9975" y="4656"/>
                  </a:cubicBezTo>
                  <a:lnTo>
                    <a:pt x="8662" y="6416"/>
                  </a:lnTo>
                  <a:cubicBezTo>
                    <a:pt x="8662" y="6416"/>
                    <a:pt x="8992" y="6865"/>
                    <a:pt x="9322" y="7314"/>
                  </a:cubicBezTo>
                  <a:cubicBezTo>
                    <a:pt x="9486" y="7539"/>
                    <a:pt x="9650" y="7764"/>
                    <a:pt x="9774" y="7933"/>
                  </a:cubicBezTo>
                  <a:cubicBezTo>
                    <a:pt x="9891" y="8108"/>
                    <a:pt x="9969" y="8226"/>
                    <a:pt x="9969" y="8226"/>
                  </a:cubicBezTo>
                  <a:cubicBezTo>
                    <a:pt x="9969" y="8226"/>
                    <a:pt x="11343" y="6552"/>
                    <a:pt x="11343" y="6552"/>
                  </a:cubicBezTo>
                  <a:close/>
                  <a:moveTo>
                    <a:pt x="9229" y="9127"/>
                  </a:moveTo>
                  <a:cubicBezTo>
                    <a:pt x="9229" y="9127"/>
                    <a:pt x="9152" y="9012"/>
                    <a:pt x="9038" y="8841"/>
                  </a:cubicBezTo>
                  <a:cubicBezTo>
                    <a:pt x="8918" y="8676"/>
                    <a:pt x="8757" y="8457"/>
                    <a:pt x="8597" y="8237"/>
                  </a:cubicBezTo>
                  <a:cubicBezTo>
                    <a:pt x="8276" y="7800"/>
                    <a:pt x="7955" y="7363"/>
                    <a:pt x="7955" y="7363"/>
                  </a:cubicBezTo>
                  <a:lnTo>
                    <a:pt x="6641" y="9119"/>
                  </a:lnTo>
                  <a:cubicBezTo>
                    <a:pt x="6641" y="9119"/>
                    <a:pt x="6947" y="9535"/>
                    <a:pt x="7252" y="9951"/>
                  </a:cubicBezTo>
                  <a:cubicBezTo>
                    <a:pt x="7404" y="10160"/>
                    <a:pt x="7561" y="10364"/>
                    <a:pt x="7671" y="10525"/>
                  </a:cubicBezTo>
                  <a:cubicBezTo>
                    <a:pt x="7780" y="10689"/>
                    <a:pt x="7852" y="10797"/>
                    <a:pt x="7852" y="10797"/>
                  </a:cubicBezTo>
                  <a:cubicBezTo>
                    <a:pt x="7852" y="10797"/>
                    <a:pt x="9229" y="9127"/>
                    <a:pt x="9229" y="9127"/>
                  </a:cubicBezTo>
                  <a:close/>
                  <a:moveTo>
                    <a:pt x="7111" y="11696"/>
                  </a:moveTo>
                  <a:cubicBezTo>
                    <a:pt x="7111" y="11696"/>
                    <a:pt x="7040" y="11591"/>
                    <a:pt x="6935" y="11432"/>
                  </a:cubicBezTo>
                  <a:cubicBezTo>
                    <a:pt x="6828" y="11274"/>
                    <a:pt x="6675" y="11077"/>
                    <a:pt x="6527" y="10874"/>
                  </a:cubicBezTo>
                  <a:cubicBezTo>
                    <a:pt x="6230" y="10469"/>
                    <a:pt x="5933" y="10065"/>
                    <a:pt x="5933" y="10065"/>
                  </a:cubicBezTo>
                  <a:lnTo>
                    <a:pt x="4617" y="11819"/>
                  </a:lnTo>
                  <a:cubicBezTo>
                    <a:pt x="4617" y="11819"/>
                    <a:pt x="4898" y="12202"/>
                    <a:pt x="5180" y="12585"/>
                  </a:cubicBezTo>
                  <a:cubicBezTo>
                    <a:pt x="5320" y="12777"/>
                    <a:pt x="5466" y="12963"/>
                    <a:pt x="5566" y="13114"/>
                  </a:cubicBezTo>
                  <a:cubicBezTo>
                    <a:pt x="5666" y="13264"/>
                    <a:pt x="5733" y="13364"/>
                    <a:pt x="5733" y="13364"/>
                  </a:cubicBezTo>
                  <a:cubicBezTo>
                    <a:pt x="5733" y="13364"/>
                    <a:pt x="7111" y="11696"/>
                    <a:pt x="7111" y="11696"/>
                  </a:cubicBezTo>
                  <a:close/>
                  <a:moveTo>
                    <a:pt x="4990" y="14262"/>
                  </a:moveTo>
                  <a:cubicBezTo>
                    <a:pt x="4990" y="14262"/>
                    <a:pt x="4735" y="13869"/>
                    <a:pt x="4454" y="13505"/>
                  </a:cubicBezTo>
                  <a:cubicBezTo>
                    <a:pt x="4180" y="13134"/>
                    <a:pt x="3907" y="12763"/>
                    <a:pt x="3907" y="12763"/>
                  </a:cubicBezTo>
                  <a:lnTo>
                    <a:pt x="2589" y="14514"/>
                  </a:lnTo>
                  <a:cubicBezTo>
                    <a:pt x="2589" y="14514"/>
                    <a:pt x="2847" y="14864"/>
                    <a:pt x="3105" y="15213"/>
                  </a:cubicBezTo>
                  <a:cubicBezTo>
                    <a:pt x="3370" y="15554"/>
                    <a:pt x="3610" y="15927"/>
                    <a:pt x="3610" y="15927"/>
                  </a:cubicBezTo>
                  <a:cubicBezTo>
                    <a:pt x="3610" y="15927"/>
                    <a:pt x="4990" y="14262"/>
                    <a:pt x="4990" y="14262"/>
                  </a:cubicBezTo>
                  <a:close/>
                  <a:moveTo>
                    <a:pt x="14256" y="5176"/>
                  </a:moveTo>
                  <a:lnTo>
                    <a:pt x="12850" y="6802"/>
                  </a:lnTo>
                  <a:cubicBezTo>
                    <a:pt x="12850" y="6802"/>
                    <a:pt x="13194" y="7297"/>
                    <a:pt x="13504" y="7830"/>
                  </a:cubicBezTo>
                  <a:cubicBezTo>
                    <a:pt x="13821" y="8355"/>
                    <a:pt x="14139" y="8881"/>
                    <a:pt x="14139" y="8881"/>
                  </a:cubicBezTo>
                  <a:lnTo>
                    <a:pt x="15602" y="7347"/>
                  </a:lnTo>
                  <a:cubicBezTo>
                    <a:pt x="15602" y="7347"/>
                    <a:pt x="15270" y="6798"/>
                    <a:pt x="14939" y="6249"/>
                  </a:cubicBezTo>
                  <a:cubicBezTo>
                    <a:pt x="14774" y="5975"/>
                    <a:pt x="14609" y="5700"/>
                    <a:pt x="14474" y="5506"/>
                  </a:cubicBezTo>
                  <a:cubicBezTo>
                    <a:pt x="14343" y="5308"/>
                    <a:pt x="14256" y="5176"/>
                    <a:pt x="14256" y="5176"/>
                  </a:cubicBezTo>
                  <a:close/>
                  <a:moveTo>
                    <a:pt x="13351" y="9706"/>
                  </a:moveTo>
                  <a:cubicBezTo>
                    <a:pt x="13351" y="9706"/>
                    <a:pt x="13041" y="9193"/>
                    <a:pt x="12731" y="8680"/>
                  </a:cubicBezTo>
                  <a:cubicBezTo>
                    <a:pt x="12428" y="8160"/>
                    <a:pt x="12092" y="7677"/>
                    <a:pt x="12092" y="7677"/>
                  </a:cubicBezTo>
                  <a:lnTo>
                    <a:pt x="10685" y="9299"/>
                  </a:lnTo>
                  <a:cubicBezTo>
                    <a:pt x="10685" y="9299"/>
                    <a:pt x="11005" y="9761"/>
                    <a:pt x="11294" y="10258"/>
                  </a:cubicBezTo>
                  <a:cubicBezTo>
                    <a:pt x="11590" y="10747"/>
                    <a:pt x="11886" y="11236"/>
                    <a:pt x="11886" y="11236"/>
                  </a:cubicBezTo>
                  <a:cubicBezTo>
                    <a:pt x="11886" y="11236"/>
                    <a:pt x="13351" y="9706"/>
                    <a:pt x="13351" y="9706"/>
                  </a:cubicBezTo>
                  <a:close/>
                  <a:moveTo>
                    <a:pt x="11098" y="12060"/>
                  </a:moveTo>
                  <a:cubicBezTo>
                    <a:pt x="11098" y="12060"/>
                    <a:pt x="10809" y="11583"/>
                    <a:pt x="10520" y="11107"/>
                  </a:cubicBezTo>
                  <a:cubicBezTo>
                    <a:pt x="10238" y="10622"/>
                    <a:pt x="9927" y="10172"/>
                    <a:pt x="9927" y="10172"/>
                  </a:cubicBezTo>
                  <a:lnTo>
                    <a:pt x="8517" y="11792"/>
                  </a:lnTo>
                  <a:cubicBezTo>
                    <a:pt x="8517" y="11792"/>
                    <a:pt x="8814" y="12220"/>
                    <a:pt x="9081" y="12681"/>
                  </a:cubicBezTo>
                  <a:cubicBezTo>
                    <a:pt x="9356" y="13134"/>
                    <a:pt x="9631" y="13587"/>
                    <a:pt x="9631" y="13587"/>
                  </a:cubicBezTo>
                  <a:cubicBezTo>
                    <a:pt x="9631" y="13587"/>
                    <a:pt x="11098" y="12060"/>
                    <a:pt x="11098" y="12060"/>
                  </a:cubicBezTo>
                  <a:close/>
                  <a:moveTo>
                    <a:pt x="8841" y="14409"/>
                  </a:moveTo>
                  <a:cubicBezTo>
                    <a:pt x="8841" y="14409"/>
                    <a:pt x="8574" y="13969"/>
                    <a:pt x="8306" y="13528"/>
                  </a:cubicBezTo>
                  <a:cubicBezTo>
                    <a:pt x="8046" y="13079"/>
                    <a:pt x="7757" y="12663"/>
                    <a:pt x="7757" y="12663"/>
                  </a:cubicBezTo>
                  <a:lnTo>
                    <a:pt x="6346" y="14280"/>
                  </a:lnTo>
                  <a:cubicBezTo>
                    <a:pt x="6345" y="14280"/>
                    <a:pt x="6619" y="14675"/>
                    <a:pt x="6865" y="15100"/>
                  </a:cubicBezTo>
                  <a:cubicBezTo>
                    <a:pt x="7119" y="15517"/>
                    <a:pt x="7373" y="15934"/>
                    <a:pt x="7373" y="15934"/>
                  </a:cubicBezTo>
                  <a:cubicBezTo>
                    <a:pt x="7373" y="15934"/>
                    <a:pt x="8841" y="14409"/>
                    <a:pt x="8841" y="14409"/>
                  </a:cubicBezTo>
                  <a:close/>
                  <a:moveTo>
                    <a:pt x="6581" y="16753"/>
                  </a:moveTo>
                  <a:cubicBezTo>
                    <a:pt x="6581" y="16753"/>
                    <a:pt x="6335" y="16349"/>
                    <a:pt x="6089" y="15944"/>
                  </a:cubicBezTo>
                  <a:cubicBezTo>
                    <a:pt x="5850" y="15532"/>
                    <a:pt x="5585" y="15149"/>
                    <a:pt x="5585" y="15149"/>
                  </a:cubicBezTo>
                  <a:lnTo>
                    <a:pt x="4172" y="16763"/>
                  </a:lnTo>
                  <a:cubicBezTo>
                    <a:pt x="4172" y="16763"/>
                    <a:pt x="4233" y="16854"/>
                    <a:pt x="4326" y="16991"/>
                  </a:cubicBezTo>
                  <a:cubicBezTo>
                    <a:pt x="4419" y="17128"/>
                    <a:pt x="4529" y="17324"/>
                    <a:pt x="4646" y="17513"/>
                  </a:cubicBezTo>
                  <a:cubicBezTo>
                    <a:pt x="4879" y="17894"/>
                    <a:pt x="5112" y="18275"/>
                    <a:pt x="5112" y="18275"/>
                  </a:cubicBezTo>
                  <a:cubicBezTo>
                    <a:pt x="5112" y="18275"/>
                    <a:pt x="6581" y="16753"/>
                    <a:pt x="6581" y="16753"/>
                  </a:cubicBezTo>
                  <a:close/>
                  <a:moveTo>
                    <a:pt x="0" y="16512"/>
                  </a:moveTo>
                  <a:cubicBezTo>
                    <a:pt x="0" y="16512"/>
                    <a:pt x="2934" y="12393"/>
                    <a:pt x="5868" y="8274"/>
                  </a:cubicBezTo>
                  <a:cubicBezTo>
                    <a:pt x="8787" y="4137"/>
                    <a:pt x="11706" y="0"/>
                    <a:pt x="11706" y="0"/>
                  </a:cubicBezTo>
                  <a:cubicBezTo>
                    <a:pt x="11706" y="0"/>
                    <a:pt x="11859" y="31"/>
                    <a:pt x="12127" y="86"/>
                  </a:cubicBezTo>
                  <a:cubicBezTo>
                    <a:pt x="12394" y="146"/>
                    <a:pt x="12788" y="217"/>
                    <a:pt x="13240" y="346"/>
                  </a:cubicBezTo>
                  <a:cubicBezTo>
                    <a:pt x="14147" y="596"/>
                    <a:pt x="15405" y="932"/>
                    <a:pt x="16631" y="1411"/>
                  </a:cubicBezTo>
                  <a:cubicBezTo>
                    <a:pt x="17246" y="1646"/>
                    <a:pt x="17885" y="1874"/>
                    <a:pt x="18458" y="2136"/>
                  </a:cubicBezTo>
                  <a:cubicBezTo>
                    <a:pt x="19035" y="2394"/>
                    <a:pt x="19579" y="2647"/>
                    <a:pt x="20048" y="2871"/>
                  </a:cubicBezTo>
                  <a:cubicBezTo>
                    <a:pt x="20520" y="3093"/>
                    <a:pt x="20910" y="3292"/>
                    <a:pt x="21176" y="3442"/>
                  </a:cubicBezTo>
                  <a:cubicBezTo>
                    <a:pt x="21446" y="3589"/>
                    <a:pt x="21600" y="3673"/>
                    <a:pt x="21600" y="3673"/>
                  </a:cubicBezTo>
                  <a:cubicBezTo>
                    <a:pt x="21600" y="3673"/>
                    <a:pt x="17033" y="8174"/>
                    <a:pt x="12465" y="12675"/>
                  </a:cubicBezTo>
                  <a:cubicBezTo>
                    <a:pt x="7876" y="17138"/>
                    <a:pt x="3287" y="21600"/>
                    <a:pt x="3287" y="21600"/>
                  </a:cubicBezTo>
                  <a:cubicBezTo>
                    <a:pt x="3287" y="21600"/>
                    <a:pt x="3236" y="21503"/>
                    <a:pt x="3159" y="21357"/>
                  </a:cubicBezTo>
                  <a:cubicBezTo>
                    <a:pt x="3079" y="21214"/>
                    <a:pt x="2984" y="21012"/>
                    <a:pt x="2872" y="20827"/>
                  </a:cubicBezTo>
                  <a:cubicBezTo>
                    <a:pt x="2651" y="20454"/>
                    <a:pt x="2429" y="20081"/>
                    <a:pt x="2429" y="20081"/>
                  </a:cubicBezTo>
                  <a:lnTo>
                    <a:pt x="3711" y="18702"/>
                  </a:lnTo>
                  <a:cubicBezTo>
                    <a:pt x="3711" y="18702"/>
                    <a:pt x="3371" y="18117"/>
                    <a:pt x="2990" y="17579"/>
                  </a:cubicBezTo>
                  <a:cubicBezTo>
                    <a:pt x="2805" y="17304"/>
                    <a:pt x="2621" y="17028"/>
                    <a:pt x="2483" y="16821"/>
                  </a:cubicBezTo>
                  <a:cubicBezTo>
                    <a:pt x="2342" y="16618"/>
                    <a:pt x="2241" y="16490"/>
                    <a:pt x="2241" y="16490"/>
                  </a:cubicBezTo>
                  <a:lnTo>
                    <a:pt x="1068" y="17960"/>
                  </a:lnTo>
                  <a:cubicBezTo>
                    <a:pt x="1068" y="17960"/>
                    <a:pt x="805" y="17593"/>
                    <a:pt x="542" y="17226"/>
                  </a:cubicBezTo>
                  <a:cubicBezTo>
                    <a:pt x="412" y="17039"/>
                    <a:pt x="281" y="16856"/>
                    <a:pt x="173" y="16730"/>
                  </a:cubicBezTo>
                  <a:cubicBezTo>
                    <a:pt x="69" y="16599"/>
                    <a:pt x="0" y="16512"/>
                    <a:pt x="0" y="16512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5" name="Shape 2865"/>
            <p:cNvSpPr/>
            <p:nvPr/>
          </p:nvSpPr>
          <p:spPr>
            <a:xfrm>
              <a:off x="7288102" y="2937120"/>
              <a:ext cx="589562" cy="37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0" y="13463"/>
                  </a:moveTo>
                  <a:lnTo>
                    <a:pt x="3638" y="15621"/>
                  </a:lnTo>
                  <a:lnTo>
                    <a:pt x="5437" y="14604"/>
                  </a:lnTo>
                  <a:lnTo>
                    <a:pt x="4918" y="12364"/>
                  </a:lnTo>
                  <a:cubicBezTo>
                    <a:pt x="4918" y="12364"/>
                    <a:pt x="3140" y="13463"/>
                    <a:pt x="3140" y="13463"/>
                  </a:cubicBezTo>
                  <a:close/>
                  <a:moveTo>
                    <a:pt x="5876" y="11775"/>
                  </a:moveTo>
                  <a:lnTo>
                    <a:pt x="6405" y="14058"/>
                  </a:lnTo>
                  <a:lnTo>
                    <a:pt x="8205" y="13045"/>
                  </a:lnTo>
                  <a:lnTo>
                    <a:pt x="7656" y="10681"/>
                  </a:lnTo>
                  <a:cubicBezTo>
                    <a:pt x="7656" y="10681"/>
                    <a:pt x="5876" y="11775"/>
                    <a:pt x="5876" y="11775"/>
                  </a:cubicBezTo>
                  <a:close/>
                  <a:moveTo>
                    <a:pt x="8615" y="10093"/>
                  </a:moveTo>
                  <a:lnTo>
                    <a:pt x="9175" y="12500"/>
                  </a:lnTo>
                  <a:lnTo>
                    <a:pt x="10976" y="11492"/>
                  </a:lnTo>
                  <a:lnTo>
                    <a:pt x="10395" y="9003"/>
                  </a:lnTo>
                  <a:cubicBezTo>
                    <a:pt x="10395" y="9003"/>
                    <a:pt x="8615" y="10093"/>
                    <a:pt x="8615" y="10093"/>
                  </a:cubicBezTo>
                  <a:close/>
                  <a:moveTo>
                    <a:pt x="11355" y="8417"/>
                  </a:moveTo>
                  <a:lnTo>
                    <a:pt x="11946" y="10949"/>
                  </a:lnTo>
                  <a:lnTo>
                    <a:pt x="13748" y="9946"/>
                  </a:lnTo>
                  <a:lnTo>
                    <a:pt x="13137" y="7331"/>
                  </a:lnTo>
                  <a:cubicBezTo>
                    <a:pt x="13137" y="7331"/>
                    <a:pt x="11355" y="8417"/>
                    <a:pt x="11355" y="8417"/>
                  </a:cubicBezTo>
                  <a:close/>
                  <a:moveTo>
                    <a:pt x="14097" y="6747"/>
                  </a:moveTo>
                  <a:lnTo>
                    <a:pt x="14718" y="9406"/>
                  </a:lnTo>
                  <a:lnTo>
                    <a:pt x="16521" y="8407"/>
                  </a:lnTo>
                  <a:lnTo>
                    <a:pt x="15880" y="5667"/>
                  </a:lnTo>
                  <a:cubicBezTo>
                    <a:pt x="15880" y="5667"/>
                    <a:pt x="14097" y="6747"/>
                    <a:pt x="14097" y="6747"/>
                  </a:cubicBezTo>
                  <a:close/>
                  <a:moveTo>
                    <a:pt x="3890" y="16869"/>
                  </a:moveTo>
                  <a:lnTo>
                    <a:pt x="4320" y="19060"/>
                  </a:lnTo>
                  <a:lnTo>
                    <a:pt x="6145" y="18174"/>
                  </a:lnTo>
                  <a:lnTo>
                    <a:pt x="5698" y="15900"/>
                  </a:lnTo>
                  <a:cubicBezTo>
                    <a:pt x="5698" y="15900"/>
                    <a:pt x="3890" y="16869"/>
                    <a:pt x="3890" y="16869"/>
                  </a:cubicBezTo>
                  <a:close/>
                  <a:moveTo>
                    <a:pt x="6672" y="15379"/>
                  </a:moveTo>
                  <a:lnTo>
                    <a:pt x="7129" y="17698"/>
                  </a:lnTo>
                  <a:lnTo>
                    <a:pt x="8955" y="16817"/>
                  </a:lnTo>
                  <a:lnTo>
                    <a:pt x="8482" y="14415"/>
                  </a:lnTo>
                  <a:cubicBezTo>
                    <a:pt x="8482" y="14415"/>
                    <a:pt x="6672" y="15379"/>
                    <a:pt x="6672" y="15379"/>
                  </a:cubicBezTo>
                  <a:close/>
                  <a:moveTo>
                    <a:pt x="9456" y="13898"/>
                  </a:moveTo>
                  <a:lnTo>
                    <a:pt x="9939" y="16343"/>
                  </a:lnTo>
                  <a:lnTo>
                    <a:pt x="11767" y="15465"/>
                  </a:lnTo>
                  <a:lnTo>
                    <a:pt x="11266" y="12936"/>
                  </a:lnTo>
                  <a:cubicBezTo>
                    <a:pt x="11266" y="12936"/>
                    <a:pt x="9456" y="13898"/>
                    <a:pt x="9456" y="13898"/>
                  </a:cubicBezTo>
                  <a:close/>
                  <a:moveTo>
                    <a:pt x="12241" y="12420"/>
                  </a:moveTo>
                  <a:lnTo>
                    <a:pt x="12752" y="14994"/>
                  </a:lnTo>
                  <a:lnTo>
                    <a:pt x="14580" y="14121"/>
                  </a:lnTo>
                  <a:lnTo>
                    <a:pt x="14053" y="11464"/>
                  </a:lnTo>
                  <a:cubicBezTo>
                    <a:pt x="14053" y="11464"/>
                    <a:pt x="12241" y="12420"/>
                    <a:pt x="12241" y="12420"/>
                  </a:cubicBezTo>
                  <a:close/>
                  <a:moveTo>
                    <a:pt x="15028" y="10950"/>
                  </a:moveTo>
                  <a:lnTo>
                    <a:pt x="15565" y="13653"/>
                  </a:lnTo>
                  <a:lnTo>
                    <a:pt x="17395" y="12784"/>
                  </a:lnTo>
                  <a:lnTo>
                    <a:pt x="16841" y="9998"/>
                  </a:lnTo>
                  <a:cubicBezTo>
                    <a:pt x="16841" y="9998"/>
                    <a:pt x="15028" y="10950"/>
                    <a:pt x="15028" y="10950"/>
                  </a:cubicBezTo>
                  <a:close/>
                  <a:moveTo>
                    <a:pt x="0" y="13918"/>
                  </a:moveTo>
                  <a:cubicBezTo>
                    <a:pt x="0" y="13918"/>
                    <a:pt x="5396" y="10412"/>
                    <a:pt x="10790" y="6906"/>
                  </a:cubicBezTo>
                  <a:cubicBezTo>
                    <a:pt x="16195" y="3453"/>
                    <a:pt x="21600" y="0"/>
                    <a:pt x="21600" y="0"/>
                  </a:cubicBezTo>
                  <a:cubicBezTo>
                    <a:pt x="21600" y="0"/>
                    <a:pt x="21434" y="917"/>
                    <a:pt x="21185" y="2293"/>
                  </a:cubicBezTo>
                  <a:cubicBezTo>
                    <a:pt x="20922" y="3662"/>
                    <a:pt x="20609" y="5430"/>
                    <a:pt x="20206" y="7191"/>
                  </a:cubicBezTo>
                  <a:cubicBezTo>
                    <a:pt x="19808" y="8953"/>
                    <a:pt x="19397" y="10663"/>
                    <a:pt x="19086" y="11920"/>
                  </a:cubicBezTo>
                  <a:cubicBezTo>
                    <a:pt x="18935" y="12547"/>
                    <a:pt x="18783" y="13075"/>
                    <a:pt x="18683" y="13440"/>
                  </a:cubicBezTo>
                  <a:cubicBezTo>
                    <a:pt x="18581" y="13805"/>
                    <a:pt x="18523" y="14013"/>
                    <a:pt x="18523" y="14013"/>
                  </a:cubicBezTo>
                  <a:cubicBezTo>
                    <a:pt x="18523" y="14013"/>
                    <a:pt x="14328" y="15895"/>
                    <a:pt x="10133" y="17777"/>
                  </a:cubicBezTo>
                  <a:cubicBezTo>
                    <a:pt x="5944" y="19689"/>
                    <a:pt x="1754" y="21600"/>
                    <a:pt x="1754" y="21600"/>
                  </a:cubicBezTo>
                  <a:cubicBezTo>
                    <a:pt x="1754" y="21600"/>
                    <a:pt x="1658" y="21002"/>
                    <a:pt x="1521" y="20423"/>
                  </a:cubicBezTo>
                  <a:cubicBezTo>
                    <a:pt x="1396" y="19839"/>
                    <a:pt x="1271" y="19256"/>
                    <a:pt x="1271" y="19256"/>
                  </a:cubicBezTo>
                  <a:lnTo>
                    <a:pt x="2815" y="18457"/>
                  </a:lnTo>
                  <a:cubicBezTo>
                    <a:pt x="2815" y="18457"/>
                    <a:pt x="2655" y="17617"/>
                    <a:pt x="2493" y="16777"/>
                  </a:cubicBezTo>
                  <a:cubicBezTo>
                    <a:pt x="2303" y="15952"/>
                    <a:pt x="2114" y="15128"/>
                    <a:pt x="2114" y="15128"/>
                  </a:cubicBezTo>
                  <a:lnTo>
                    <a:pt x="538" y="16069"/>
                  </a:lnTo>
                  <a:cubicBezTo>
                    <a:pt x="538" y="16069"/>
                    <a:pt x="406" y="15530"/>
                    <a:pt x="272" y="14991"/>
                  </a:cubicBezTo>
                  <a:cubicBezTo>
                    <a:pt x="207" y="14722"/>
                    <a:pt x="141" y="14451"/>
                    <a:pt x="92" y="14249"/>
                  </a:cubicBezTo>
                  <a:cubicBezTo>
                    <a:pt x="43" y="14047"/>
                    <a:pt x="0" y="13918"/>
                    <a:pt x="0" y="13918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6" name="Shape 2866"/>
            <p:cNvSpPr/>
            <p:nvPr/>
          </p:nvSpPr>
          <p:spPr>
            <a:xfrm>
              <a:off x="6741090" y="2016913"/>
              <a:ext cx="551460" cy="70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20" y="14822"/>
                  </a:moveTo>
                  <a:cubicBezTo>
                    <a:pt x="2520" y="14822"/>
                    <a:pt x="2605" y="14858"/>
                    <a:pt x="2723" y="14924"/>
                  </a:cubicBezTo>
                  <a:cubicBezTo>
                    <a:pt x="2843" y="14988"/>
                    <a:pt x="3003" y="15073"/>
                    <a:pt x="3163" y="15159"/>
                  </a:cubicBezTo>
                  <a:cubicBezTo>
                    <a:pt x="3484" y="15328"/>
                    <a:pt x="3804" y="15498"/>
                    <a:pt x="3804" y="15498"/>
                  </a:cubicBezTo>
                  <a:lnTo>
                    <a:pt x="4932" y="14176"/>
                  </a:lnTo>
                  <a:cubicBezTo>
                    <a:pt x="4932" y="14176"/>
                    <a:pt x="4599" y="14000"/>
                    <a:pt x="4266" y="13824"/>
                  </a:cubicBezTo>
                  <a:cubicBezTo>
                    <a:pt x="4100" y="13736"/>
                    <a:pt x="3934" y="13648"/>
                    <a:pt x="3810" y="13581"/>
                  </a:cubicBezTo>
                  <a:cubicBezTo>
                    <a:pt x="3686" y="13513"/>
                    <a:pt x="3599" y="13475"/>
                    <a:pt x="3599" y="13475"/>
                  </a:cubicBezTo>
                  <a:cubicBezTo>
                    <a:pt x="3599" y="13475"/>
                    <a:pt x="2520" y="14822"/>
                    <a:pt x="2520" y="14822"/>
                  </a:cubicBezTo>
                  <a:close/>
                  <a:moveTo>
                    <a:pt x="4180" y="12749"/>
                  </a:moveTo>
                  <a:cubicBezTo>
                    <a:pt x="4180" y="12749"/>
                    <a:pt x="4286" y="12796"/>
                    <a:pt x="4461" y="12888"/>
                  </a:cubicBezTo>
                  <a:cubicBezTo>
                    <a:pt x="4637" y="12978"/>
                    <a:pt x="4890" y="13106"/>
                    <a:pt x="5194" y="13260"/>
                  </a:cubicBezTo>
                  <a:cubicBezTo>
                    <a:pt x="5799" y="13569"/>
                    <a:pt x="6624" y="13959"/>
                    <a:pt x="7395" y="14415"/>
                  </a:cubicBezTo>
                  <a:cubicBezTo>
                    <a:pt x="8179" y="14853"/>
                    <a:pt x="8972" y="15283"/>
                    <a:pt x="9525" y="15648"/>
                  </a:cubicBezTo>
                  <a:cubicBezTo>
                    <a:pt x="10094" y="15998"/>
                    <a:pt x="10472" y="16232"/>
                    <a:pt x="10472" y="16232"/>
                  </a:cubicBezTo>
                  <a:lnTo>
                    <a:pt x="11775" y="15011"/>
                  </a:lnTo>
                  <a:cubicBezTo>
                    <a:pt x="11775" y="15011"/>
                    <a:pt x="11383" y="14769"/>
                    <a:pt x="10795" y="14407"/>
                  </a:cubicBezTo>
                  <a:cubicBezTo>
                    <a:pt x="10222" y="14029"/>
                    <a:pt x="9404" y="13582"/>
                    <a:pt x="8590" y="13129"/>
                  </a:cubicBezTo>
                  <a:cubicBezTo>
                    <a:pt x="7791" y="12658"/>
                    <a:pt x="6940" y="12252"/>
                    <a:pt x="6311" y="11933"/>
                  </a:cubicBezTo>
                  <a:cubicBezTo>
                    <a:pt x="5996" y="11773"/>
                    <a:pt x="5735" y="11640"/>
                    <a:pt x="5551" y="11548"/>
                  </a:cubicBezTo>
                  <a:cubicBezTo>
                    <a:pt x="5369" y="11453"/>
                    <a:pt x="5262" y="11403"/>
                    <a:pt x="5262" y="11403"/>
                  </a:cubicBezTo>
                  <a:cubicBezTo>
                    <a:pt x="5262" y="11403"/>
                    <a:pt x="4180" y="12749"/>
                    <a:pt x="4180" y="12749"/>
                  </a:cubicBezTo>
                  <a:close/>
                  <a:moveTo>
                    <a:pt x="5845" y="10679"/>
                  </a:moveTo>
                  <a:cubicBezTo>
                    <a:pt x="5845" y="10679"/>
                    <a:pt x="6272" y="10895"/>
                    <a:pt x="6914" y="11218"/>
                  </a:cubicBezTo>
                  <a:cubicBezTo>
                    <a:pt x="7554" y="11542"/>
                    <a:pt x="8420" y="11959"/>
                    <a:pt x="9235" y="12437"/>
                  </a:cubicBezTo>
                  <a:cubicBezTo>
                    <a:pt x="10064" y="12897"/>
                    <a:pt x="10896" y="13354"/>
                    <a:pt x="11481" y="13738"/>
                  </a:cubicBezTo>
                  <a:cubicBezTo>
                    <a:pt x="12080" y="14107"/>
                    <a:pt x="12479" y="14353"/>
                    <a:pt x="12479" y="14353"/>
                  </a:cubicBezTo>
                  <a:lnTo>
                    <a:pt x="13786" y="13134"/>
                  </a:lnTo>
                  <a:cubicBezTo>
                    <a:pt x="13786" y="13134"/>
                    <a:pt x="13373" y="12879"/>
                    <a:pt x="12754" y="12498"/>
                  </a:cubicBezTo>
                  <a:cubicBezTo>
                    <a:pt x="12441" y="12311"/>
                    <a:pt x="12093" y="12074"/>
                    <a:pt x="11690" y="11853"/>
                  </a:cubicBezTo>
                  <a:cubicBezTo>
                    <a:pt x="11288" y="11629"/>
                    <a:pt x="10860" y="11391"/>
                    <a:pt x="10433" y="11152"/>
                  </a:cubicBezTo>
                  <a:cubicBezTo>
                    <a:pt x="9591" y="10659"/>
                    <a:pt x="8696" y="10226"/>
                    <a:pt x="8033" y="9892"/>
                  </a:cubicBezTo>
                  <a:cubicBezTo>
                    <a:pt x="7371" y="9557"/>
                    <a:pt x="6929" y="9334"/>
                    <a:pt x="6929" y="9334"/>
                  </a:cubicBezTo>
                  <a:cubicBezTo>
                    <a:pt x="6929" y="9334"/>
                    <a:pt x="5845" y="10679"/>
                    <a:pt x="5845" y="10679"/>
                  </a:cubicBezTo>
                  <a:close/>
                  <a:moveTo>
                    <a:pt x="7514" y="8610"/>
                  </a:moveTo>
                  <a:cubicBezTo>
                    <a:pt x="7514" y="8610"/>
                    <a:pt x="7964" y="8837"/>
                    <a:pt x="8639" y="9178"/>
                  </a:cubicBezTo>
                  <a:cubicBezTo>
                    <a:pt x="9313" y="9517"/>
                    <a:pt x="10221" y="9959"/>
                    <a:pt x="11078" y="10461"/>
                  </a:cubicBezTo>
                  <a:cubicBezTo>
                    <a:pt x="11513" y="10704"/>
                    <a:pt x="11949" y="10946"/>
                    <a:pt x="12358" y="11174"/>
                  </a:cubicBezTo>
                  <a:cubicBezTo>
                    <a:pt x="12767" y="11401"/>
                    <a:pt x="13121" y="11640"/>
                    <a:pt x="13440" y="11831"/>
                  </a:cubicBezTo>
                  <a:cubicBezTo>
                    <a:pt x="14070" y="12219"/>
                    <a:pt x="14490" y="12478"/>
                    <a:pt x="14490" y="12478"/>
                  </a:cubicBezTo>
                  <a:lnTo>
                    <a:pt x="15798" y="11260"/>
                  </a:lnTo>
                  <a:cubicBezTo>
                    <a:pt x="15798" y="11260"/>
                    <a:pt x="15365" y="10993"/>
                    <a:pt x="14715" y="10592"/>
                  </a:cubicBezTo>
                  <a:cubicBezTo>
                    <a:pt x="14388" y="10395"/>
                    <a:pt x="14018" y="10150"/>
                    <a:pt x="13599" y="9914"/>
                  </a:cubicBezTo>
                  <a:cubicBezTo>
                    <a:pt x="13177" y="9679"/>
                    <a:pt x="12728" y="9428"/>
                    <a:pt x="12279" y="9178"/>
                  </a:cubicBezTo>
                  <a:cubicBezTo>
                    <a:pt x="11394" y="8661"/>
                    <a:pt x="10458" y="8202"/>
                    <a:pt x="9760" y="7853"/>
                  </a:cubicBezTo>
                  <a:cubicBezTo>
                    <a:pt x="9065" y="7501"/>
                    <a:pt x="8601" y="7267"/>
                    <a:pt x="8601" y="7267"/>
                  </a:cubicBezTo>
                  <a:cubicBezTo>
                    <a:pt x="8601" y="7267"/>
                    <a:pt x="7514" y="8610"/>
                    <a:pt x="7514" y="8610"/>
                  </a:cubicBezTo>
                  <a:close/>
                  <a:moveTo>
                    <a:pt x="9186" y="6544"/>
                  </a:moveTo>
                  <a:cubicBezTo>
                    <a:pt x="9186" y="6544"/>
                    <a:pt x="9658" y="6783"/>
                    <a:pt x="10365" y="7139"/>
                  </a:cubicBezTo>
                  <a:cubicBezTo>
                    <a:pt x="11075" y="7494"/>
                    <a:pt x="12026" y="7962"/>
                    <a:pt x="12926" y="8488"/>
                  </a:cubicBezTo>
                  <a:cubicBezTo>
                    <a:pt x="13382" y="8742"/>
                    <a:pt x="13840" y="8997"/>
                    <a:pt x="14267" y="9236"/>
                  </a:cubicBezTo>
                  <a:cubicBezTo>
                    <a:pt x="14694" y="9477"/>
                    <a:pt x="15069" y="9725"/>
                    <a:pt x="15403" y="9926"/>
                  </a:cubicBezTo>
                  <a:cubicBezTo>
                    <a:pt x="16064" y="10333"/>
                    <a:pt x="16504" y="10605"/>
                    <a:pt x="16504" y="10605"/>
                  </a:cubicBezTo>
                  <a:lnTo>
                    <a:pt x="17816" y="9387"/>
                  </a:lnTo>
                  <a:cubicBezTo>
                    <a:pt x="17816" y="9387"/>
                    <a:pt x="17362" y="9108"/>
                    <a:pt x="16680" y="8688"/>
                  </a:cubicBezTo>
                  <a:cubicBezTo>
                    <a:pt x="16338" y="8481"/>
                    <a:pt x="15949" y="8227"/>
                    <a:pt x="15512" y="7977"/>
                  </a:cubicBezTo>
                  <a:cubicBezTo>
                    <a:pt x="15070" y="7731"/>
                    <a:pt x="14600" y="7468"/>
                    <a:pt x="14129" y="7205"/>
                  </a:cubicBezTo>
                  <a:cubicBezTo>
                    <a:pt x="13654" y="6947"/>
                    <a:pt x="13195" y="6670"/>
                    <a:pt x="12738" y="6443"/>
                  </a:cubicBezTo>
                  <a:cubicBezTo>
                    <a:pt x="12281" y="6213"/>
                    <a:pt x="11856" y="5999"/>
                    <a:pt x="11491" y="5816"/>
                  </a:cubicBezTo>
                  <a:cubicBezTo>
                    <a:pt x="10761" y="5448"/>
                    <a:pt x="10274" y="5203"/>
                    <a:pt x="10274" y="5203"/>
                  </a:cubicBezTo>
                  <a:cubicBezTo>
                    <a:pt x="10274" y="5203"/>
                    <a:pt x="9186" y="6544"/>
                    <a:pt x="9186" y="6544"/>
                  </a:cubicBezTo>
                  <a:close/>
                  <a:moveTo>
                    <a:pt x="9145" y="18557"/>
                  </a:moveTo>
                  <a:lnTo>
                    <a:pt x="10289" y="19372"/>
                  </a:lnTo>
                  <a:lnTo>
                    <a:pt x="11660" y="18196"/>
                  </a:lnTo>
                  <a:lnTo>
                    <a:pt x="10470" y="17353"/>
                  </a:lnTo>
                  <a:cubicBezTo>
                    <a:pt x="10470" y="17353"/>
                    <a:pt x="9145" y="18557"/>
                    <a:pt x="9145" y="18557"/>
                  </a:cubicBezTo>
                  <a:close/>
                  <a:moveTo>
                    <a:pt x="11186" y="16704"/>
                  </a:moveTo>
                  <a:lnTo>
                    <a:pt x="12399" y="17563"/>
                  </a:lnTo>
                  <a:lnTo>
                    <a:pt x="13772" y="16390"/>
                  </a:lnTo>
                  <a:lnTo>
                    <a:pt x="12515" y="15500"/>
                  </a:lnTo>
                  <a:cubicBezTo>
                    <a:pt x="12515" y="15500"/>
                    <a:pt x="11186" y="16704"/>
                    <a:pt x="11186" y="16704"/>
                  </a:cubicBezTo>
                  <a:close/>
                  <a:moveTo>
                    <a:pt x="13231" y="14853"/>
                  </a:moveTo>
                  <a:lnTo>
                    <a:pt x="14512" y="15758"/>
                  </a:lnTo>
                  <a:lnTo>
                    <a:pt x="15888" y="14585"/>
                  </a:lnTo>
                  <a:lnTo>
                    <a:pt x="14562" y="13651"/>
                  </a:lnTo>
                  <a:cubicBezTo>
                    <a:pt x="14562" y="13651"/>
                    <a:pt x="13231" y="14853"/>
                    <a:pt x="13231" y="14853"/>
                  </a:cubicBezTo>
                  <a:close/>
                  <a:moveTo>
                    <a:pt x="15280" y="13004"/>
                  </a:moveTo>
                  <a:lnTo>
                    <a:pt x="16630" y="13953"/>
                  </a:lnTo>
                  <a:lnTo>
                    <a:pt x="18007" y="12783"/>
                  </a:lnTo>
                  <a:lnTo>
                    <a:pt x="16615" y="11803"/>
                  </a:lnTo>
                  <a:cubicBezTo>
                    <a:pt x="16615" y="11803"/>
                    <a:pt x="15280" y="13004"/>
                    <a:pt x="15280" y="13004"/>
                  </a:cubicBezTo>
                  <a:close/>
                  <a:moveTo>
                    <a:pt x="17333" y="11157"/>
                  </a:moveTo>
                  <a:lnTo>
                    <a:pt x="18749" y="12153"/>
                  </a:lnTo>
                  <a:lnTo>
                    <a:pt x="20129" y="10984"/>
                  </a:lnTo>
                  <a:lnTo>
                    <a:pt x="18669" y="9958"/>
                  </a:lnTo>
                  <a:cubicBezTo>
                    <a:pt x="18669" y="9958"/>
                    <a:pt x="17333" y="11157"/>
                    <a:pt x="17333" y="11157"/>
                  </a:cubicBezTo>
                  <a:close/>
                  <a:moveTo>
                    <a:pt x="9729" y="16864"/>
                  </a:moveTo>
                  <a:lnTo>
                    <a:pt x="8488" y="16065"/>
                  </a:lnTo>
                  <a:lnTo>
                    <a:pt x="7233" y="17316"/>
                  </a:lnTo>
                  <a:lnTo>
                    <a:pt x="8428" y="18087"/>
                  </a:lnTo>
                  <a:cubicBezTo>
                    <a:pt x="8428" y="18087"/>
                    <a:pt x="9729" y="16864"/>
                    <a:pt x="9729" y="16864"/>
                  </a:cubicBezTo>
                  <a:close/>
                  <a:moveTo>
                    <a:pt x="7387" y="15477"/>
                  </a:moveTo>
                  <a:lnTo>
                    <a:pt x="6099" y="14724"/>
                  </a:lnTo>
                  <a:lnTo>
                    <a:pt x="4930" y="16024"/>
                  </a:lnTo>
                  <a:lnTo>
                    <a:pt x="6171" y="16752"/>
                  </a:lnTo>
                  <a:cubicBezTo>
                    <a:pt x="6171" y="16752"/>
                    <a:pt x="7387" y="15477"/>
                    <a:pt x="7387" y="15477"/>
                  </a:cubicBezTo>
                  <a:close/>
                  <a:moveTo>
                    <a:pt x="0" y="16596"/>
                  </a:moveTo>
                  <a:cubicBezTo>
                    <a:pt x="0" y="16596"/>
                    <a:pt x="3200" y="12440"/>
                    <a:pt x="6401" y="8284"/>
                  </a:cubicBezTo>
                  <a:cubicBezTo>
                    <a:pt x="9633" y="4142"/>
                    <a:pt x="12865" y="0"/>
                    <a:pt x="12865" y="0"/>
                  </a:cubicBezTo>
                  <a:cubicBezTo>
                    <a:pt x="12865" y="0"/>
                    <a:pt x="13034" y="164"/>
                    <a:pt x="13329" y="450"/>
                  </a:cubicBezTo>
                  <a:cubicBezTo>
                    <a:pt x="13629" y="727"/>
                    <a:pt x="14024" y="1161"/>
                    <a:pt x="14498" y="1667"/>
                  </a:cubicBezTo>
                  <a:cubicBezTo>
                    <a:pt x="14968" y="2178"/>
                    <a:pt x="15522" y="2754"/>
                    <a:pt x="16077" y="3395"/>
                  </a:cubicBezTo>
                  <a:cubicBezTo>
                    <a:pt x="16611" y="4040"/>
                    <a:pt x="17179" y="4728"/>
                    <a:pt x="17749" y="5417"/>
                  </a:cubicBezTo>
                  <a:cubicBezTo>
                    <a:pt x="18821" y="6824"/>
                    <a:pt x="19838" y="8197"/>
                    <a:pt x="20499" y="9279"/>
                  </a:cubicBezTo>
                  <a:cubicBezTo>
                    <a:pt x="20835" y="9808"/>
                    <a:pt x="21116" y="10249"/>
                    <a:pt x="21312" y="10557"/>
                  </a:cubicBezTo>
                  <a:cubicBezTo>
                    <a:pt x="21410" y="10709"/>
                    <a:pt x="21481" y="10832"/>
                    <a:pt x="21528" y="10918"/>
                  </a:cubicBezTo>
                  <a:cubicBezTo>
                    <a:pt x="21575" y="11003"/>
                    <a:pt x="21600" y="11048"/>
                    <a:pt x="21600" y="11048"/>
                  </a:cubicBezTo>
                  <a:cubicBezTo>
                    <a:pt x="21600" y="11048"/>
                    <a:pt x="18399" y="13681"/>
                    <a:pt x="15197" y="16313"/>
                  </a:cubicBezTo>
                  <a:cubicBezTo>
                    <a:pt x="12010" y="18956"/>
                    <a:pt x="8824" y="21600"/>
                    <a:pt x="8824" y="21600"/>
                  </a:cubicBezTo>
                  <a:lnTo>
                    <a:pt x="7559" y="20750"/>
                  </a:lnTo>
                  <a:lnTo>
                    <a:pt x="8703" y="19734"/>
                  </a:lnTo>
                  <a:cubicBezTo>
                    <a:pt x="8703" y="19734"/>
                    <a:pt x="8610" y="19669"/>
                    <a:pt x="8447" y="19557"/>
                  </a:cubicBezTo>
                  <a:cubicBezTo>
                    <a:pt x="8282" y="19445"/>
                    <a:pt x="8057" y="19277"/>
                    <a:pt x="7758" y="19102"/>
                  </a:cubicBezTo>
                  <a:cubicBezTo>
                    <a:pt x="7465" y="18921"/>
                    <a:pt x="7124" y="18710"/>
                    <a:pt x="6758" y="18484"/>
                  </a:cubicBezTo>
                  <a:cubicBezTo>
                    <a:pt x="6394" y="18256"/>
                    <a:pt x="6011" y="18007"/>
                    <a:pt x="5598" y="17790"/>
                  </a:cubicBezTo>
                  <a:cubicBezTo>
                    <a:pt x="4782" y="17344"/>
                    <a:pt x="3996" y="16864"/>
                    <a:pt x="3354" y="16566"/>
                  </a:cubicBezTo>
                  <a:cubicBezTo>
                    <a:pt x="2728" y="16248"/>
                    <a:pt x="2311" y="16036"/>
                    <a:pt x="2311" y="16036"/>
                  </a:cubicBezTo>
                  <a:lnTo>
                    <a:pt x="1343" y="17215"/>
                  </a:lnTo>
                  <a:cubicBezTo>
                    <a:pt x="1343" y="17215"/>
                    <a:pt x="1261" y="17173"/>
                    <a:pt x="1139" y="17111"/>
                  </a:cubicBezTo>
                  <a:cubicBezTo>
                    <a:pt x="1018" y="17046"/>
                    <a:pt x="850" y="16969"/>
                    <a:pt x="678" y="16897"/>
                  </a:cubicBezTo>
                  <a:cubicBezTo>
                    <a:pt x="339" y="16746"/>
                    <a:pt x="0" y="16596"/>
                    <a:pt x="0" y="16596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7" name="Shape 2867"/>
            <p:cNvSpPr/>
            <p:nvPr/>
          </p:nvSpPr>
          <p:spPr>
            <a:xfrm>
              <a:off x="7380122" y="3453457"/>
              <a:ext cx="323131" cy="232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42" y="18887"/>
                  </a:moveTo>
                  <a:cubicBezTo>
                    <a:pt x="15442" y="18887"/>
                    <a:pt x="15424" y="17913"/>
                    <a:pt x="15398" y="16450"/>
                  </a:cubicBezTo>
                  <a:cubicBezTo>
                    <a:pt x="15378" y="15720"/>
                    <a:pt x="15390" y="14863"/>
                    <a:pt x="15343" y="13952"/>
                  </a:cubicBezTo>
                  <a:cubicBezTo>
                    <a:pt x="15292" y="13043"/>
                    <a:pt x="15237" y="12072"/>
                    <a:pt x="15182" y="11102"/>
                  </a:cubicBezTo>
                  <a:cubicBezTo>
                    <a:pt x="15061" y="9162"/>
                    <a:pt x="15013" y="7212"/>
                    <a:pt x="14839" y="5770"/>
                  </a:cubicBezTo>
                  <a:cubicBezTo>
                    <a:pt x="14706" y="4325"/>
                    <a:pt x="14617" y="3360"/>
                    <a:pt x="14617" y="3360"/>
                  </a:cubicBezTo>
                  <a:lnTo>
                    <a:pt x="11968" y="3836"/>
                  </a:lnTo>
                  <a:cubicBezTo>
                    <a:pt x="11968" y="3836"/>
                    <a:pt x="12054" y="4776"/>
                    <a:pt x="12184" y="6183"/>
                  </a:cubicBezTo>
                  <a:cubicBezTo>
                    <a:pt x="12354" y="7584"/>
                    <a:pt x="12399" y="9486"/>
                    <a:pt x="12517" y="11374"/>
                  </a:cubicBezTo>
                  <a:cubicBezTo>
                    <a:pt x="12571" y="12319"/>
                    <a:pt x="12624" y="13265"/>
                    <a:pt x="12675" y="14151"/>
                  </a:cubicBezTo>
                  <a:cubicBezTo>
                    <a:pt x="12720" y="15037"/>
                    <a:pt x="12709" y="15871"/>
                    <a:pt x="12729" y="16583"/>
                  </a:cubicBezTo>
                  <a:cubicBezTo>
                    <a:pt x="12754" y="18007"/>
                    <a:pt x="12769" y="18957"/>
                    <a:pt x="12769" y="18957"/>
                  </a:cubicBezTo>
                  <a:cubicBezTo>
                    <a:pt x="12769" y="18957"/>
                    <a:pt x="15442" y="18887"/>
                    <a:pt x="15442" y="18887"/>
                  </a:cubicBezTo>
                  <a:close/>
                  <a:moveTo>
                    <a:pt x="10727" y="19011"/>
                  </a:moveTo>
                  <a:cubicBezTo>
                    <a:pt x="10727" y="19011"/>
                    <a:pt x="10711" y="18080"/>
                    <a:pt x="10686" y="16685"/>
                  </a:cubicBezTo>
                  <a:cubicBezTo>
                    <a:pt x="10667" y="15987"/>
                    <a:pt x="10678" y="15171"/>
                    <a:pt x="10633" y="14302"/>
                  </a:cubicBezTo>
                  <a:cubicBezTo>
                    <a:pt x="10584" y="13433"/>
                    <a:pt x="10531" y="12508"/>
                    <a:pt x="10478" y="11582"/>
                  </a:cubicBezTo>
                  <a:cubicBezTo>
                    <a:pt x="10362" y="9733"/>
                    <a:pt x="10320" y="7871"/>
                    <a:pt x="10154" y="6498"/>
                  </a:cubicBezTo>
                  <a:cubicBezTo>
                    <a:pt x="10025" y="5119"/>
                    <a:pt x="9940" y="4200"/>
                    <a:pt x="9940" y="4200"/>
                  </a:cubicBezTo>
                  <a:lnTo>
                    <a:pt x="7291" y="4675"/>
                  </a:lnTo>
                  <a:cubicBezTo>
                    <a:pt x="7291" y="4675"/>
                    <a:pt x="7373" y="5569"/>
                    <a:pt x="7499" y="6911"/>
                  </a:cubicBezTo>
                  <a:cubicBezTo>
                    <a:pt x="7663" y="8245"/>
                    <a:pt x="7700" y="10055"/>
                    <a:pt x="7814" y="11855"/>
                  </a:cubicBezTo>
                  <a:cubicBezTo>
                    <a:pt x="7865" y="12755"/>
                    <a:pt x="7918" y="13655"/>
                    <a:pt x="7966" y="14499"/>
                  </a:cubicBezTo>
                  <a:cubicBezTo>
                    <a:pt x="8011" y="15344"/>
                    <a:pt x="7997" y="16141"/>
                    <a:pt x="8015" y="16817"/>
                  </a:cubicBezTo>
                  <a:cubicBezTo>
                    <a:pt x="8040" y="18176"/>
                    <a:pt x="8056" y="19081"/>
                    <a:pt x="8056" y="19081"/>
                  </a:cubicBezTo>
                  <a:cubicBezTo>
                    <a:pt x="8056" y="19081"/>
                    <a:pt x="10727" y="19011"/>
                    <a:pt x="10727" y="19011"/>
                  </a:cubicBezTo>
                  <a:close/>
                  <a:moveTo>
                    <a:pt x="6012" y="19134"/>
                  </a:moveTo>
                  <a:cubicBezTo>
                    <a:pt x="6012" y="19134"/>
                    <a:pt x="5996" y="18248"/>
                    <a:pt x="5972" y="16920"/>
                  </a:cubicBezTo>
                  <a:cubicBezTo>
                    <a:pt x="5955" y="16256"/>
                    <a:pt x="5970" y="15479"/>
                    <a:pt x="5925" y="14650"/>
                  </a:cubicBezTo>
                  <a:cubicBezTo>
                    <a:pt x="5877" y="13824"/>
                    <a:pt x="5826" y="12944"/>
                    <a:pt x="5776" y="12062"/>
                  </a:cubicBezTo>
                  <a:cubicBezTo>
                    <a:pt x="5664" y="10303"/>
                    <a:pt x="5628" y="8531"/>
                    <a:pt x="5467" y="7225"/>
                  </a:cubicBezTo>
                  <a:cubicBezTo>
                    <a:pt x="5345" y="5914"/>
                    <a:pt x="5263" y="5039"/>
                    <a:pt x="5263" y="5039"/>
                  </a:cubicBezTo>
                  <a:lnTo>
                    <a:pt x="2613" y="5515"/>
                  </a:lnTo>
                  <a:cubicBezTo>
                    <a:pt x="2613" y="5515"/>
                    <a:pt x="2693" y="6363"/>
                    <a:pt x="2811" y="7637"/>
                  </a:cubicBezTo>
                  <a:cubicBezTo>
                    <a:pt x="2970" y="8904"/>
                    <a:pt x="3002" y="10626"/>
                    <a:pt x="3110" y="12336"/>
                  </a:cubicBezTo>
                  <a:cubicBezTo>
                    <a:pt x="3161" y="13190"/>
                    <a:pt x="3210" y="14047"/>
                    <a:pt x="3258" y="14848"/>
                  </a:cubicBezTo>
                  <a:cubicBezTo>
                    <a:pt x="3299" y="15651"/>
                    <a:pt x="3285" y="16407"/>
                    <a:pt x="3303" y="17053"/>
                  </a:cubicBezTo>
                  <a:cubicBezTo>
                    <a:pt x="3325" y="18343"/>
                    <a:pt x="3340" y="19205"/>
                    <a:pt x="3340" y="19205"/>
                  </a:cubicBezTo>
                  <a:cubicBezTo>
                    <a:pt x="3340" y="19205"/>
                    <a:pt x="6012" y="19134"/>
                    <a:pt x="6012" y="19134"/>
                  </a:cubicBezTo>
                  <a:close/>
                  <a:moveTo>
                    <a:pt x="18126" y="9520"/>
                  </a:moveTo>
                  <a:cubicBezTo>
                    <a:pt x="17513" y="9593"/>
                    <a:pt x="17045" y="10195"/>
                    <a:pt x="17083" y="10866"/>
                  </a:cubicBezTo>
                  <a:cubicBezTo>
                    <a:pt x="17119" y="11536"/>
                    <a:pt x="17647" y="12037"/>
                    <a:pt x="18260" y="11982"/>
                  </a:cubicBezTo>
                  <a:cubicBezTo>
                    <a:pt x="18874" y="11928"/>
                    <a:pt x="19341" y="11325"/>
                    <a:pt x="19303" y="10637"/>
                  </a:cubicBezTo>
                  <a:cubicBezTo>
                    <a:pt x="19266" y="9949"/>
                    <a:pt x="18737" y="9450"/>
                    <a:pt x="18126" y="9520"/>
                  </a:cubicBezTo>
                  <a:close/>
                  <a:moveTo>
                    <a:pt x="18799" y="21600"/>
                  </a:moveTo>
                  <a:lnTo>
                    <a:pt x="963" y="21600"/>
                  </a:lnTo>
                  <a:lnTo>
                    <a:pt x="910" y="19268"/>
                  </a:lnTo>
                  <a:lnTo>
                    <a:pt x="1297" y="19259"/>
                  </a:lnTo>
                  <a:cubicBezTo>
                    <a:pt x="1297" y="19259"/>
                    <a:pt x="1283" y="18417"/>
                    <a:pt x="1262" y="17154"/>
                  </a:cubicBezTo>
                  <a:cubicBezTo>
                    <a:pt x="1243" y="16525"/>
                    <a:pt x="1257" y="15785"/>
                    <a:pt x="1216" y="15000"/>
                  </a:cubicBezTo>
                  <a:cubicBezTo>
                    <a:pt x="1171" y="14217"/>
                    <a:pt x="1121" y="13381"/>
                    <a:pt x="1072" y="12543"/>
                  </a:cubicBezTo>
                  <a:cubicBezTo>
                    <a:pt x="965" y="10873"/>
                    <a:pt x="937" y="9190"/>
                    <a:pt x="781" y="7953"/>
                  </a:cubicBezTo>
                  <a:cubicBezTo>
                    <a:pt x="664" y="6708"/>
                    <a:pt x="586" y="5878"/>
                    <a:pt x="586" y="5878"/>
                  </a:cubicBezTo>
                  <a:lnTo>
                    <a:pt x="203" y="5948"/>
                  </a:lnTo>
                  <a:lnTo>
                    <a:pt x="0" y="3648"/>
                  </a:lnTo>
                  <a:lnTo>
                    <a:pt x="17641" y="0"/>
                  </a:lnTo>
                  <a:cubicBezTo>
                    <a:pt x="17641" y="0"/>
                    <a:pt x="18663" y="2521"/>
                    <a:pt x="19685" y="5042"/>
                  </a:cubicBezTo>
                  <a:cubicBezTo>
                    <a:pt x="20224" y="6316"/>
                    <a:pt x="20667" y="7625"/>
                    <a:pt x="21018" y="8612"/>
                  </a:cubicBezTo>
                  <a:cubicBezTo>
                    <a:pt x="21366" y="9603"/>
                    <a:pt x="21600" y="10265"/>
                    <a:pt x="21600" y="10265"/>
                  </a:cubicBezTo>
                  <a:cubicBezTo>
                    <a:pt x="21600" y="10265"/>
                    <a:pt x="21443" y="10988"/>
                    <a:pt x="21207" y="12073"/>
                  </a:cubicBezTo>
                  <a:cubicBezTo>
                    <a:pt x="21090" y="12612"/>
                    <a:pt x="20952" y="13240"/>
                    <a:pt x="20807" y="13911"/>
                  </a:cubicBezTo>
                  <a:cubicBezTo>
                    <a:pt x="20634" y="14581"/>
                    <a:pt x="20449" y="15293"/>
                    <a:pt x="20266" y="16007"/>
                  </a:cubicBezTo>
                  <a:cubicBezTo>
                    <a:pt x="19532" y="18804"/>
                    <a:pt x="18799" y="21600"/>
                    <a:pt x="18799" y="21600"/>
                  </a:cubicBezTo>
                  <a:close/>
                </a:path>
              </a:pathLst>
            </a:custGeom>
            <a:solidFill>
              <a:srgbClr val="E6E7EA"/>
            </a:solidFill>
            <a:ln w="6350">
              <a:solidFill>
                <a:srgbClr val="A6AAA9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8" name="Shape 2868"/>
            <p:cNvSpPr/>
            <p:nvPr/>
          </p:nvSpPr>
          <p:spPr>
            <a:xfrm>
              <a:off x="7155183" y="4261194"/>
              <a:ext cx="602364" cy="489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2002"/>
                  </a:moveTo>
                  <a:cubicBezTo>
                    <a:pt x="4727" y="2002"/>
                    <a:pt x="4575" y="2368"/>
                    <a:pt x="4347" y="2917"/>
                  </a:cubicBezTo>
                  <a:cubicBezTo>
                    <a:pt x="4096" y="3451"/>
                    <a:pt x="3762" y="4163"/>
                    <a:pt x="3429" y="4876"/>
                  </a:cubicBezTo>
                  <a:cubicBezTo>
                    <a:pt x="3108" y="5598"/>
                    <a:pt x="2712" y="6265"/>
                    <a:pt x="2452" y="6793"/>
                  </a:cubicBezTo>
                  <a:cubicBezTo>
                    <a:pt x="2183" y="7314"/>
                    <a:pt x="2005" y="7662"/>
                    <a:pt x="2005" y="7662"/>
                  </a:cubicBezTo>
                  <a:lnTo>
                    <a:pt x="3195" y="8649"/>
                  </a:lnTo>
                  <a:cubicBezTo>
                    <a:pt x="3195" y="8649"/>
                    <a:pt x="3379" y="8291"/>
                    <a:pt x="3656" y="7754"/>
                  </a:cubicBezTo>
                  <a:cubicBezTo>
                    <a:pt x="3923" y="7211"/>
                    <a:pt x="4329" y="6523"/>
                    <a:pt x="4661" y="5780"/>
                  </a:cubicBezTo>
                  <a:cubicBezTo>
                    <a:pt x="5005" y="5046"/>
                    <a:pt x="5348" y="4313"/>
                    <a:pt x="5606" y="3762"/>
                  </a:cubicBezTo>
                  <a:cubicBezTo>
                    <a:pt x="5841" y="3198"/>
                    <a:pt x="5998" y="2821"/>
                    <a:pt x="5998" y="2821"/>
                  </a:cubicBezTo>
                  <a:cubicBezTo>
                    <a:pt x="5998" y="2821"/>
                    <a:pt x="4727" y="2002"/>
                    <a:pt x="4727" y="2002"/>
                  </a:cubicBezTo>
                  <a:close/>
                  <a:moveTo>
                    <a:pt x="6969" y="3447"/>
                  </a:moveTo>
                  <a:cubicBezTo>
                    <a:pt x="6969" y="3447"/>
                    <a:pt x="6808" y="3831"/>
                    <a:pt x="6567" y="4408"/>
                  </a:cubicBezTo>
                  <a:cubicBezTo>
                    <a:pt x="6303" y="4971"/>
                    <a:pt x="5954" y="5721"/>
                    <a:pt x="5602" y="6471"/>
                  </a:cubicBezTo>
                  <a:cubicBezTo>
                    <a:pt x="5263" y="7230"/>
                    <a:pt x="4848" y="7934"/>
                    <a:pt x="4575" y="8489"/>
                  </a:cubicBezTo>
                  <a:cubicBezTo>
                    <a:pt x="4292" y="9037"/>
                    <a:pt x="4103" y="9403"/>
                    <a:pt x="4103" y="9403"/>
                  </a:cubicBezTo>
                  <a:lnTo>
                    <a:pt x="5293" y="10389"/>
                  </a:lnTo>
                  <a:cubicBezTo>
                    <a:pt x="5293" y="10389"/>
                    <a:pt x="5487" y="10014"/>
                    <a:pt x="5778" y="9450"/>
                  </a:cubicBezTo>
                  <a:cubicBezTo>
                    <a:pt x="6060" y="8879"/>
                    <a:pt x="6485" y="8155"/>
                    <a:pt x="6834" y="7375"/>
                  </a:cubicBezTo>
                  <a:cubicBezTo>
                    <a:pt x="7195" y="6604"/>
                    <a:pt x="7555" y="5833"/>
                    <a:pt x="7826" y="5254"/>
                  </a:cubicBezTo>
                  <a:cubicBezTo>
                    <a:pt x="8074" y="4661"/>
                    <a:pt x="8239" y="4266"/>
                    <a:pt x="8239" y="4266"/>
                  </a:cubicBezTo>
                  <a:cubicBezTo>
                    <a:pt x="8239" y="4266"/>
                    <a:pt x="6969" y="3447"/>
                    <a:pt x="6969" y="3447"/>
                  </a:cubicBezTo>
                  <a:close/>
                  <a:moveTo>
                    <a:pt x="9211" y="4891"/>
                  </a:moveTo>
                  <a:cubicBezTo>
                    <a:pt x="9211" y="4891"/>
                    <a:pt x="9042" y="5296"/>
                    <a:pt x="8789" y="5901"/>
                  </a:cubicBezTo>
                  <a:cubicBezTo>
                    <a:pt x="8513" y="6492"/>
                    <a:pt x="8144" y="7279"/>
                    <a:pt x="7775" y="8067"/>
                  </a:cubicBezTo>
                  <a:cubicBezTo>
                    <a:pt x="7419" y="8862"/>
                    <a:pt x="6985" y="9602"/>
                    <a:pt x="6697" y="10184"/>
                  </a:cubicBezTo>
                  <a:cubicBezTo>
                    <a:pt x="6400" y="10760"/>
                    <a:pt x="6202" y="11144"/>
                    <a:pt x="6202" y="11144"/>
                  </a:cubicBezTo>
                  <a:lnTo>
                    <a:pt x="7391" y="12129"/>
                  </a:lnTo>
                  <a:cubicBezTo>
                    <a:pt x="7391" y="12129"/>
                    <a:pt x="7595" y="11736"/>
                    <a:pt x="7900" y="11145"/>
                  </a:cubicBezTo>
                  <a:cubicBezTo>
                    <a:pt x="8196" y="10547"/>
                    <a:pt x="8640" y="9787"/>
                    <a:pt x="9007" y="8970"/>
                  </a:cubicBezTo>
                  <a:cubicBezTo>
                    <a:pt x="9385" y="8162"/>
                    <a:pt x="9763" y="7352"/>
                    <a:pt x="10047" y="6746"/>
                  </a:cubicBezTo>
                  <a:cubicBezTo>
                    <a:pt x="10308" y="6124"/>
                    <a:pt x="10481" y="5710"/>
                    <a:pt x="10481" y="5710"/>
                  </a:cubicBezTo>
                  <a:cubicBezTo>
                    <a:pt x="10481" y="5710"/>
                    <a:pt x="9211" y="4891"/>
                    <a:pt x="9211" y="4891"/>
                  </a:cubicBezTo>
                  <a:close/>
                  <a:moveTo>
                    <a:pt x="11452" y="6335"/>
                  </a:moveTo>
                  <a:cubicBezTo>
                    <a:pt x="11452" y="6335"/>
                    <a:pt x="11275" y="6758"/>
                    <a:pt x="11008" y="7392"/>
                  </a:cubicBezTo>
                  <a:cubicBezTo>
                    <a:pt x="10719" y="8011"/>
                    <a:pt x="10334" y="8836"/>
                    <a:pt x="9948" y="9661"/>
                  </a:cubicBezTo>
                  <a:cubicBezTo>
                    <a:pt x="9573" y="10494"/>
                    <a:pt x="9121" y="11270"/>
                    <a:pt x="8818" y="11879"/>
                  </a:cubicBezTo>
                  <a:cubicBezTo>
                    <a:pt x="8507" y="12482"/>
                    <a:pt x="8300" y="12883"/>
                    <a:pt x="8300" y="12883"/>
                  </a:cubicBezTo>
                  <a:lnTo>
                    <a:pt x="9489" y="13870"/>
                  </a:lnTo>
                  <a:cubicBezTo>
                    <a:pt x="9489" y="13870"/>
                    <a:pt x="9702" y="13458"/>
                    <a:pt x="10022" y="12841"/>
                  </a:cubicBezTo>
                  <a:cubicBezTo>
                    <a:pt x="10332" y="12216"/>
                    <a:pt x="10795" y="11419"/>
                    <a:pt x="11180" y="10565"/>
                  </a:cubicBezTo>
                  <a:cubicBezTo>
                    <a:pt x="11575" y="9719"/>
                    <a:pt x="11971" y="8872"/>
                    <a:pt x="12268" y="8238"/>
                  </a:cubicBezTo>
                  <a:cubicBezTo>
                    <a:pt x="12541" y="7588"/>
                    <a:pt x="12723" y="7154"/>
                    <a:pt x="12723" y="7154"/>
                  </a:cubicBezTo>
                  <a:cubicBezTo>
                    <a:pt x="12723" y="7154"/>
                    <a:pt x="11452" y="6335"/>
                    <a:pt x="11452" y="6335"/>
                  </a:cubicBezTo>
                  <a:close/>
                  <a:moveTo>
                    <a:pt x="13694" y="7780"/>
                  </a:moveTo>
                  <a:cubicBezTo>
                    <a:pt x="13694" y="7780"/>
                    <a:pt x="13509" y="8222"/>
                    <a:pt x="13230" y="8884"/>
                  </a:cubicBezTo>
                  <a:cubicBezTo>
                    <a:pt x="12928" y="9532"/>
                    <a:pt x="12525" y="10394"/>
                    <a:pt x="12122" y="11257"/>
                  </a:cubicBezTo>
                  <a:cubicBezTo>
                    <a:pt x="11729" y="12127"/>
                    <a:pt x="11259" y="12939"/>
                    <a:pt x="10942" y="13576"/>
                  </a:cubicBezTo>
                  <a:cubicBezTo>
                    <a:pt x="10616" y="14205"/>
                    <a:pt x="10398" y="14624"/>
                    <a:pt x="10398" y="14624"/>
                  </a:cubicBezTo>
                  <a:lnTo>
                    <a:pt x="11587" y="15610"/>
                  </a:lnTo>
                  <a:cubicBezTo>
                    <a:pt x="11587" y="15610"/>
                    <a:pt x="11810" y="15180"/>
                    <a:pt x="12144" y="14537"/>
                  </a:cubicBezTo>
                  <a:cubicBezTo>
                    <a:pt x="12469" y="13885"/>
                    <a:pt x="12950" y="13050"/>
                    <a:pt x="13353" y="12160"/>
                  </a:cubicBezTo>
                  <a:cubicBezTo>
                    <a:pt x="13766" y="11276"/>
                    <a:pt x="14179" y="10393"/>
                    <a:pt x="14488" y="9730"/>
                  </a:cubicBezTo>
                  <a:cubicBezTo>
                    <a:pt x="14773" y="9052"/>
                    <a:pt x="14964" y="8598"/>
                    <a:pt x="14964" y="8598"/>
                  </a:cubicBezTo>
                  <a:cubicBezTo>
                    <a:pt x="14964" y="8598"/>
                    <a:pt x="13694" y="7780"/>
                    <a:pt x="13694" y="7780"/>
                  </a:cubicBezTo>
                  <a:close/>
                  <a:moveTo>
                    <a:pt x="15934" y="9224"/>
                  </a:moveTo>
                  <a:cubicBezTo>
                    <a:pt x="15934" y="9224"/>
                    <a:pt x="15741" y="9685"/>
                    <a:pt x="15451" y="10376"/>
                  </a:cubicBezTo>
                  <a:cubicBezTo>
                    <a:pt x="15135" y="11051"/>
                    <a:pt x="14714" y="11951"/>
                    <a:pt x="14294" y="12850"/>
                  </a:cubicBezTo>
                  <a:cubicBezTo>
                    <a:pt x="13883" y="13758"/>
                    <a:pt x="13394" y="14607"/>
                    <a:pt x="13063" y="15271"/>
                  </a:cubicBezTo>
                  <a:cubicBezTo>
                    <a:pt x="12723" y="15926"/>
                    <a:pt x="12495" y="16363"/>
                    <a:pt x="12495" y="16363"/>
                  </a:cubicBezTo>
                  <a:lnTo>
                    <a:pt x="13685" y="17350"/>
                  </a:lnTo>
                  <a:cubicBezTo>
                    <a:pt x="13685" y="17350"/>
                    <a:pt x="13918" y="16903"/>
                    <a:pt x="14266" y="16232"/>
                  </a:cubicBezTo>
                  <a:cubicBezTo>
                    <a:pt x="14605" y="15553"/>
                    <a:pt x="15105" y="14683"/>
                    <a:pt x="15526" y="13755"/>
                  </a:cubicBezTo>
                  <a:cubicBezTo>
                    <a:pt x="15956" y="12833"/>
                    <a:pt x="16386" y="11913"/>
                    <a:pt x="16710" y="11222"/>
                  </a:cubicBezTo>
                  <a:cubicBezTo>
                    <a:pt x="17007" y="10515"/>
                    <a:pt x="17205" y="10043"/>
                    <a:pt x="17205" y="10043"/>
                  </a:cubicBezTo>
                  <a:cubicBezTo>
                    <a:pt x="17205" y="10043"/>
                    <a:pt x="15934" y="9224"/>
                    <a:pt x="15934" y="9224"/>
                  </a:cubicBezTo>
                  <a:close/>
                  <a:moveTo>
                    <a:pt x="18177" y="10669"/>
                  </a:moveTo>
                  <a:cubicBezTo>
                    <a:pt x="18177" y="10669"/>
                    <a:pt x="17975" y="11149"/>
                    <a:pt x="17672" y="11868"/>
                  </a:cubicBezTo>
                  <a:cubicBezTo>
                    <a:pt x="17343" y="12572"/>
                    <a:pt x="16905" y="13509"/>
                    <a:pt x="16468" y="14446"/>
                  </a:cubicBezTo>
                  <a:cubicBezTo>
                    <a:pt x="16039" y="15391"/>
                    <a:pt x="15531" y="16276"/>
                    <a:pt x="15187" y="16966"/>
                  </a:cubicBezTo>
                  <a:cubicBezTo>
                    <a:pt x="14831" y="17649"/>
                    <a:pt x="14594" y="18105"/>
                    <a:pt x="14594" y="18105"/>
                  </a:cubicBezTo>
                  <a:lnTo>
                    <a:pt x="15783" y="19090"/>
                  </a:lnTo>
                  <a:cubicBezTo>
                    <a:pt x="15783" y="19090"/>
                    <a:pt x="16026" y="18625"/>
                    <a:pt x="16389" y="17927"/>
                  </a:cubicBezTo>
                  <a:cubicBezTo>
                    <a:pt x="16742" y="17221"/>
                    <a:pt x="17260" y="16315"/>
                    <a:pt x="17699" y="15349"/>
                  </a:cubicBezTo>
                  <a:cubicBezTo>
                    <a:pt x="18147" y="14391"/>
                    <a:pt x="18594" y="13433"/>
                    <a:pt x="18930" y="12714"/>
                  </a:cubicBezTo>
                  <a:cubicBezTo>
                    <a:pt x="19240" y="11978"/>
                    <a:pt x="19446" y="11487"/>
                    <a:pt x="19446" y="11487"/>
                  </a:cubicBezTo>
                  <a:cubicBezTo>
                    <a:pt x="19446" y="11487"/>
                    <a:pt x="18177" y="10669"/>
                    <a:pt x="18177" y="10669"/>
                  </a:cubicBezTo>
                  <a:close/>
                  <a:moveTo>
                    <a:pt x="3549" y="0"/>
                  </a:moveTo>
                  <a:lnTo>
                    <a:pt x="21600" y="11091"/>
                  </a:lnTo>
                  <a:cubicBezTo>
                    <a:pt x="21600" y="11091"/>
                    <a:pt x="21427" y="12666"/>
                    <a:pt x="21219" y="14267"/>
                  </a:cubicBezTo>
                  <a:cubicBezTo>
                    <a:pt x="20964" y="15854"/>
                    <a:pt x="20710" y="17442"/>
                    <a:pt x="20710" y="17442"/>
                  </a:cubicBezTo>
                  <a:cubicBezTo>
                    <a:pt x="20710" y="17442"/>
                    <a:pt x="20464" y="17726"/>
                    <a:pt x="20075" y="18132"/>
                  </a:cubicBezTo>
                  <a:cubicBezTo>
                    <a:pt x="19682" y="18528"/>
                    <a:pt x="19156" y="19057"/>
                    <a:pt x="18631" y="19584"/>
                  </a:cubicBezTo>
                  <a:cubicBezTo>
                    <a:pt x="17605" y="20646"/>
                    <a:pt x="16512" y="21600"/>
                    <a:pt x="16512" y="21600"/>
                  </a:cubicBezTo>
                  <a:lnTo>
                    <a:pt x="0" y="7330"/>
                  </a:lnTo>
                  <a:cubicBezTo>
                    <a:pt x="0" y="7330"/>
                    <a:pt x="63" y="7221"/>
                    <a:pt x="174" y="7030"/>
                  </a:cubicBezTo>
                  <a:cubicBezTo>
                    <a:pt x="279" y="6836"/>
                    <a:pt x="455" y="6579"/>
                    <a:pt x="621" y="6234"/>
                  </a:cubicBezTo>
                  <a:cubicBezTo>
                    <a:pt x="958" y="5547"/>
                    <a:pt x="1460" y="4673"/>
                    <a:pt x="1891" y="3747"/>
                  </a:cubicBezTo>
                  <a:cubicBezTo>
                    <a:pt x="2108" y="3284"/>
                    <a:pt x="2323" y="2822"/>
                    <a:pt x="2525" y="2388"/>
                  </a:cubicBezTo>
                  <a:cubicBezTo>
                    <a:pt x="2628" y="2171"/>
                    <a:pt x="2727" y="1962"/>
                    <a:pt x="2821" y="1764"/>
                  </a:cubicBezTo>
                  <a:cubicBezTo>
                    <a:pt x="2904" y="1560"/>
                    <a:pt x="2983" y="1366"/>
                    <a:pt x="3056" y="1187"/>
                  </a:cubicBezTo>
                  <a:cubicBezTo>
                    <a:pt x="3352" y="475"/>
                    <a:pt x="3549" y="0"/>
                    <a:pt x="3549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69" name="Shape 2869"/>
            <p:cNvSpPr/>
            <p:nvPr/>
          </p:nvSpPr>
          <p:spPr>
            <a:xfrm>
              <a:off x="6930244" y="4603715"/>
              <a:ext cx="698039" cy="748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0" y="3427"/>
                  </a:moveTo>
                  <a:cubicBezTo>
                    <a:pt x="4720" y="3427"/>
                    <a:pt x="4426" y="3685"/>
                    <a:pt x="4133" y="3944"/>
                  </a:cubicBezTo>
                  <a:cubicBezTo>
                    <a:pt x="3990" y="4076"/>
                    <a:pt x="3837" y="4199"/>
                    <a:pt x="3720" y="4289"/>
                  </a:cubicBezTo>
                  <a:cubicBezTo>
                    <a:pt x="3604" y="4380"/>
                    <a:pt x="3527" y="4441"/>
                    <a:pt x="3527" y="4441"/>
                  </a:cubicBezTo>
                  <a:lnTo>
                    <a:pt x="5288" y="6305"/>
                  </a:lnTo>
                  <a:cubicBezTo>
                    <a:pt x="5288" y="6305"/>
                    <a:pt x="5370" y="6241"/>
                    <a:pt x="5492" y="6144"/>
                  </a:cubicBezTo>
                  <a:cubicBezTo>
                    <a:pt x="5616" y="6048"/>
                    <a:pt x="5777" y="5919"/>
                    <a:pt x="5930" y="5779"/>
                  </a:cubicBezTo>
                  <a:cubicBezTo>
                    <a:pt x="6240" y="5505"/>
                    <a:pt x="6551" y="5232"/>
                    <a:pt x="6551" y="5232"/>
                  </a:cubicBezTo>
                  <a:cubicBezTo>
                    <a:pt x="6551" y="5232"/>
                    <a:pt x="4720" y="3427"/>
                    <a:pt x="4720" y="3427"/>
                  </a:cubicBezTo>
                  <a:close/>
                  <a:moveTo>
                    <a:pt x="7359" y="6028"/>
                  </a:moveTo>
                  <a:cubicBezTo>
                    <a:pt x="7359" y="6028"/>
                    <a:pt x="7041" y="6308"/>
                    <a:pt x="6722" y="6589"/>
                  </a:cubicBezTo>
                  <a:cubicBezTo>
                    <a:pt x="6566" y="6733"/>
                    <a:pt x="6400" y="6865"/>
                    <a:pt x="6273" y="6963"/>
                  </a:cubicBezTo>
                  <a:cubicBezTo>
                    <a:pt x="6148" y="7062"/>
                    <a:pt x="6065" y="7128"/>
                    <a:pt x="6065" y="7128"/>
                  </a:cubicBezTo>
                  <a:lnTo>
                    <a:pt x="7824" y="8994"/>
                  </a:lnTo>
                  <a:cubicBezTo>
                    <a:pt x="7824" y="8994"/>
                    <a:pt x="7913" y="8925"/>
                    <a:pt x="8044" y="8819"/>
                  </a:cubicBezTo>
                  <a:cubicBezTo>
                    <a:pt x="8176" y="8716"/>
                    <a:pt x="8353" y="8576"/>
                    <a:pt x="8518" y="8426"/>
                  </a:cubicBezTo>
                  <a:cubicBezTo>
                    <a:pt x="8854" y="8130"/>
                    <a:pt x="9190" y="7833"/>
                    <a:pt x="9190" y="7833"/>
                  </a:cubicBezTo>
                  <a:cubicBezTo>
                    <a:pt x="9190" y="7833"/>
                    <a:pt x="7359" y="6028"/>
                    <a:pt x="7359" y="6028"/>
                  </a:cubicBezTo>
                  <a:close/>
                  <a:moveTo>
                    <a:pt x="9997" y="8631"/>
                  </a:moveTo>
                  <a:cubicBezTo>
                    <a:pt x="9997" y="8631"/>
                    <a:pt x="9654" y="8933"/>
                    <a:pt x="9310" y="9235"/>
                  </a:cubicBezTo>
                  <a:cubicBezTo>
                    <a:pt x="9142" y="9390"/>
                    <a:pt x="8960" y="9532"/>
                    <a:pt x="8825" y="9639"/>
                  </a:cubicBezTo>
                  <a:cubicBezTo>
                    <a:pt x="8690" y="9747"/>
                    <a:pt x="8601" y="9818"/>
                    <a:pt x="8601" y="9818"/>
                  </a:cubicBezTo>
                  <a:lnTo>
                    <a:pt x="10358" y="11684"/>
                  </a:lnTo>
                  <a:cubicBezTo>
                    <a:pt x="10358" y="11684"/>
                    <a:pt x="10453" y="11610"/>
                    <a:pt x="10594" y="11497"/>
                  </a:cubicBezTo>
                  <a:cubicBezTo>
                    <a:pt x="10736" y="11384"/>
                    <a:pt x="10927" y="11235"/>
                    <a:pt x="11104" y="11073"/>
                  </a:cubicBezTo>
                  <a:cubicBezTo>
                    <a:pt x="11465" y="10755"/>
                    <a:pt x="11826" y="10438"/>
                    <a:pt x="11826" y="10438"/>
                  </a:cubicBezTo>
                  <a:cubicBezTo>
                    <a:pt x="11826" y="10438"/>
                    <a:pt x="9997" y="8631"/>
                    <a:pt x="9997" y="8631"/>
                  </a:cubicBezTo>
                  <a:close/>
                  <a:moveTo>
                    <a:pt x="12633" y="11234"/>
                  </a:moveTo>
                  <a:cubicBezTo>
                    <a:pt x="12633" y="11234"/>
                    <a:pt x="12264" y="11560"/>
                    <a:pt x="11896" y="11884"/>
                  </a:cubicBezTo>
                  <a:cubicBezTo>
                    <a:pt x="11714" y="12050"/>
                    <a:pt x="11520" y="12202"/>
                    <a:pt x="11375" y="12316"/>
                  </a:cubicBezTo>
                  <a:cubicBezTo>
                    <a:pt x="11231" y="12432"/>
                    <a:pt x="11135" y="12509"/>
                    <a:pt x="11135" y="12509"/>
                  </a:cubicBezTo>
                  <a:lnTo>
                    <a:pt x="12891" y="14376"/>
                  </a:lnTo>
                  <a:cubicBezTo>
                    <a:pt x="12891" y="14376"/>
                    <a:pt x="12992" y="14296"/>
                    <a:pt x="13143" y="14175"/>
                  </a:cubicBezTo>
                  <a:cubicBezTo>
                    <a:pt x="13294" y="14054"/>
                    <a:pt x="13499" y="13896"/>
                    <a:pt x="13689" y="13723"/>
                  </a:cubicBezTo>
                  <a:cubicBezTo>
                    <a:pt x="14075" y="13382"/>
                    <a:pt x="14462" y="13042"/>
                    <a:pt x="14462" y="13042"/>
                  </a:cubicBezTo>
                  <a:cubicBezTo>
                    <a:pt x="14462" y="13042"/>
                    <a:pt x="12633" y="11234"/>
                    <a:pt x="12633" y="11234"/>
                  </a:cubicBezTo>
                  <a:close/>
                  <a:moveTo>
                    <a:pt x="15268" y="13841"/>
                  </a:moveTo>
                  <a:cubicBezTo>
                    <a:pt x="15268" y="13841"/>
                    <a:pt x="14874" y="14187"/>
                    <a:pt x="14479" y="14533"/>
                  </a:cubicBezTo>
                  <a:cubicBezTo>
                    <a:pt x="14286" y="14710"/>
                    <a:pt x="14077" y="14871"/>
                    <a:pt x="13923" y="14995"/>
                  </a:cubicBezTo>
                  <a:cubicBezTo>
                    <a:pt x="13769" y="15119"/>
                    <a:pt x="13667" y="15201"/>
                    <a:pt x="13667" y="15201"/>
                  </a:cubicBezTo>
                  <a:lnTo>
                    <a:pt x="15422" y="17070"/>
                  </a:lnTo>
                  <a:cubicBezTo>
                    <a:pt x="15422" y="17070"/>
                    <a:pt x="15530" y="16984"/>
                    <a:pt x="15691" y="16856"/>
                  </a:cubicBezTo>
                  <a:cubicBezTo>
                    <a:pt x="15850" y="16726"/>
                    <a:pt x="16068" y="16557"/>
                    <a:pt x="16271" y="16373"/>
                  </a:cubicBezTo>
                  <a:cubicBezTo>
                    <a:pt x="16682" y="16010"/>
                    <a:pt x="17094" y="15649"/>
                    <a:pt x="17094" y="15649"/>
                  </a:cubicBezTo>
                  <a:cubicBezTo>
                    <a:pt x="17094" y="15649"/>
                    <a:pt x="15268" y="13841"/>
                    <a:pt x="15268" y="13841"/>
                  </a:cubicBezTo>
                  <a:close/>
                  <a:moveTo>
                    <a:pt x="17900" y="16447"/>
                  </a:moveTo>
                  <a:cubicBezTo>
                    <a:pt x="17900" y="16447"/>
                    <a:pt x="17481" y="16815"/>
                    <a:pt x="17061" y="17185"/>
                  </a:cubicBezTo>
                  <a:cubicBezTo>
                    <a:pt x="16856" y="17372"/>
                    <a:pt x="16632" y="17543"/>
                    <a:pt x="16469" y="17676"/>
                  </a:cubicBezTo>
                  <a:cubicBezTo>
                    <a:pt x="16306" y="17807"/>
                    <a:pt x="16196" y="17895"/>
                    <a:pt x="16196" y="17895"/>
                  </a:cubicBezTo>
                  <a:lnTo>
                    <a:pt x="17951" y="19765"/>
                  </a:lnTo>
                  <a:cubicBezTo>
                    <a:pt x="17951" y="19765"/>
                    <a:pt x="18065" y="19674"/>
                    <a:pt x="18235" y="19536"/>
                  </a:cubicBezTo>
                  <a:cubicBezTo>
                    <a:pt x="18405" y="19398"/>
                    <a:pt x="18637" y="19220"/>
                    <a:pt x="18852" y="19025"/>
                  </a:cubicBezTo>
                  <a:cubicBezTo>
                    <a:pt x="19290" y="18641"/>
                    <a:pt x="19727" y="18257"/>
                    <a:pt x="19727" y="18257"/>
                  </a:cubicBezTo>
                  <a:cubicBezTo>
                    <a:pt x="19727" y="18257"/>
                    <a:pt x="17900" y="16447"/>
                    <a:pt x="17900" y="16447"/>
                  </a:cubicBezTo>
                  <a:close/>
                  <a:moveTo>
                    <a:pt x="2387" y="0"/>
                  </a:moveTo>
                  <a:lnTo>
                    <a:pt x="21600" y="18212"/>
                  </a:lnTo>
                  <a:cubicBezTo>
                    <a:pt x="21600" y="18212"/>
                    <a:pt x="20615" y="19080"/>
                    <a:pt x="19631" y="19947"/>
                  </a:cubicBezTo>
                  <a:cubicBezTo>
                    <a:pt x="18618" y="20785"/>
                    <a:pt x="17583" y="21600"/>
                    <a:pt x="17583" y="21600"/>
                  </a:cubicBezTo>
                  <a:lnTo>
                    <a:pt x="0" y="2032"/>
                  </a:lnTo>
                  <a:cubicBezTo>
                    <a:pt x="0" y="2032"/>
                    <a:pt x="152" y="1908"/>
                    <a:pt x="381" y="1723"/>
                  </a:cubicBezTo>
                  <a:cubicBezTo>
                    <a:pt x="607" y="1534"/>
                    <a:pt x="926" y="1302"/>
                    <a:pt x="1217" y="1039"/>
                  </a:cubicBezTo>
                  <a:cubicBezTo>
                    <a:pt x="1801" y="520"/>
                    <a:pt x="2387" y="0"/>
                    <a:pt x="238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0" name="Shape 2870"/>
            <p:cNvSpPr/>
            <p:nvPr/>
          </p:nvSpPr>
          <p:spPr>
            <a:xfrm>
              <a:off x="7277877" y="4000469"/>
              <a:ext cx="979662" cy="654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4" y="10783"/>
                  </a:moveTo>
                  <a:cubicBezTo>
                    <a:pt x="17174" y="10783"/>
                    <a:pt x="17217" y="10589"/>
                    <a:pt x="17281" y="10295"/>
                  </a:cubicBezTo>
                  <a:cubicBezTo>
                    <a:pt x="17348" y="10003"/>
                    <a:pt x="17426" y="9609"/>
                    <a:pt x="17495" y="9210"/>
                  </a:cubicBezTo>
                  <a:cubicBezTo>
                    <a:pt x="17639" y="8417"/>
                    <a:pt x="17784" y="7623"/>
                    <a:pt x="17784" y="7623"/>
                  </a:cubicBezTo>
                  <a:lnTo>
                    <a:pt x="15913" y="6890"/>
                  </a:lnTo>
                  <a:cubicBezTo>
                    <a:pt x="15913" y="6890"/>
                    <a:pt x="15775" y="7650"/>
                    <a:pt x="15637" y="8409"/>
                  </a:cubicBezTo>
                  <a:cubicBezTo>
                    <a:pt x="15572" y="8791"/>
                    <a:pt x="15495" y="9167"/>
                    <a:pt x="15431" y="9446"/>
                  </a:cubicBezTo>
                  <a:cubicBezTo>
                    <a:pt x="15371" y="9727"/>
                    <a:pt x="15330" y="9914"/>
                    <a:pt x="15330" y="9914"/>
                  </a:cubicBezTo>
                  <a:cubicBezTo>
                    <a:pt x="15330" y="9914"/>
                    <a:pt x="17174" y="10783"/>
                    <a:pt x="17174" y="10783"/>
                  </a:cubicBezTo>
                  <a:close/>
                  <a:moveTo>
                    <a:pt x="14337" y="9445"/>
                  </a:moveTo>
                  <a:cubicBezTo>
                    <a:pt x="14337" y="9445"/>
                    <a:pt x="14377" y="9262"/>
                    <a:pt x="14436" y="8988"/>
                  </a:cubicBezTo>
                  <a:cubicBezTo>
                    <a:pt x="14498" y="8716"/>
                    <a:pt x="14574" y="8349"/>
                    <a:pt x="14637" y="7976"/>
                  </a:cubicBezTo>
                  <a:cubicBezTo>
                    <a:pt x="14772" y="7235"/>
                    <a:pt x="14906" y="6493"/>
                    <a:pt x="14906" y="6493"/>
                  </a:cubicBezTo>
                  <a:lnTo>
                    <a:pt x="13036" y="5755"/>
                  </a:lnTo>
                  <a:cubicBezTo>
                    <a:pt x="13036" y="5755"/>
                    <a:pt x="12908" y="6463"/>
                    <a:pt x="12780" y="7170"/>
                  </a:cubicBezTo>
                  <a:cubicBezTo>
                    <a:pt x="12721" y="7527"/>
                    <a:pt x="12647" y="7875"/>
                    <a:pt x="12588" y="8136"/>
                  </a:cubicBezTo>
                  <a:cubicBezTo>
                    <a:pt x="12531" y="8397"/>
                    <a:pt x="12494" y="8572"/>
                    <a:pt x="12494" y="8572"/>
                  </a:cubicBezTo>
                  <a:cubicBezTo>
                    <a:pt x="12494" y="8572"/>
                    <a:pt x="14337" y="9445"/>
                    <a:pt x="14337" y="9445"/>
                  </a:cubicBezTo>
                  <a:close/>
                  <a:moveTo>
                    <a:pt x="11501" y="8100"/>
                  </a:moveTo>
                  <a:cubicBezTo>
                    <a:pt x="11501" y="8100"/>
                    <a:pt x="11537" y="7930"/>
                    <a:pt x="11593" y="7675"/>
                  </a:cubicBezTo>
                  <a:cubicBezTo>
                    <a:pt x="11650" y="7421"/>
                    <a:pt x="11723" y="7082"/>
                    <a:pt x="11781" y="6735"/>
                  </a:cubicBezTo>
                  <a:cubicBezTo>
                    <a:pt x="11905" y="6045"/>
                    <a:pt x="12030" y="5356"/>
                    <a:pt x="12030" y="5356"/>
                  </a:cubicBezTo>
                  <a:lnTo>
                    <a:pt x="10161" y="4613"/>
                  </a:lnTo>
                  <a:cubicBezTo>
                    <a:pt x="10161" y="4613"/>
                    <a:pt x="10043" y="5269"/>
                    <a:pt x="9925" y="5924"/>
                  </a:cubicBezTo>
                  <a:cubicBezTo>
                    <a:pt x="9871" y="6254"/>
                    <a:pt x="9799" y="6577"/>
                    <a:pt x="9746" y="6818"/>
                  </a:cubicBezTo>
                  <a:cubicBezTo>
                    <a:pt x="9693" y="7060"/>
                    <a:pt x="9659" y="7221"/>
                    <a:pt x="9659" y="7221"/>
                  </a:cubicBezTo>
                  <a:cubicBezTo>
                    <a:pt x="9659" y="7221"/>
                    <a:pt x="11501" y="8100"/>
                    <a:pt x="11501" y="8100"/>
                  </a:cubicBezTo>
                  <a:close/>
                  <a:moveTo>
                    <a:pt x="8666" y="6747"/>
                  </a:moveTo>
                  <a:cubicBezTo>
                    <a:pt x="8666" y="6747"/>
                    <a:pt x="8700" y="6590"/>
                    <a:pt x="8751" y="6355"/>
                  </a:cubicBezTo>
                  <a:cubicBezTo>
                    <a:pt x="8802" y="6119"/>
                    <a:pt x="8873" y="5807"/>
                    <a:pt x="8926" y="5487"/>
                  </a:cubicBezTo>
                  <a:cubicBezTo>
                    <a:pt x="9040" y="4849"/>
                    <a:pt x="9154" y="4212"/>
                    <a:pt x="9154" y="4212"/>
                  </a:cubicBezTo>
                  <a:lnTo>
                    <a:pt x="7287" y="3464"/>
                  </a:lnTo>
                  <a:cubicBezTo>
                    <a:pt x="7287" y="3464"/>
                    <a:pt x="7179" y="4068"/>
                    <a:pt x="7071" y="4671"/>
                  </a:cubicBezTo>
                  <a:cubicBezTo>
                    <a:pt x="7023" y="4976"/>
                    <a:pt x="6953" y="5270"/>
                    <a:pt x="6905" y="5493"/>
                  </a:cubicBezTo>
                  <a:cubicBezTo>
                    <a:pt x="6857" y="5717"/>
                    <a:pt x="6825" y="5865"/>
                    <a:pt x="6825" y="5865"/>
                  </a:cubicBezTo>
                  <a:cubicBezTo>
                    <a:pt x="6825" y="5865"/>
                    <a:pt x="8666" y="6747"/>
                    <a:pt x="8666" y="6747"/>
                  </a:cubicBezTo>
                  <a:close/>
                  <a:moveTo>
                    <a:pt x="5833" y="5389"/>
                  </a:moveTo>
                  <a:cubicBezTo>
                    <a:pt x="5833" y="5389"/>
                    <a:pt x="5864" y="5244"/>
                    <a:pt x="5911" y="5028"/>
                  </a:cubicBezTo>
                  <a:cubicBezTo>
                    <a:pt x="5957" y="4811"/>
                    <a:pt x="6026" y="4527"/>
                    <a:pt x="6072" y="4231"/>
                  </a:cubicBezTo>
                  <a:cubicBezTo>
                    <a:pt x="6177" y="3646"/>
                    <a:pt x="6280" y="3061"/>
                    <a:pt x="6280" y="3061"/>
                  </a:cubicBezTo>
                  <a:lnTo>
                    <a:pt x="4413" y="2309"/>
                  </a:lnTo>
                  <a:cubicBezTo>
                    <a:pt x="4413" y="2309"/>
                    <a:pt x="4316" y="2861"/>
                    <a:pt x="4219" y="3412"/>
                  </a:cubicBezTo>
                  <a:cubicBezTo>
                    <a:pt x="4175" y="3690"/>
                    <a:pt x="4108" y="3958"/>
                    <a:pt x="4066" y="4162"/>
                  </a:cubicBezTo>
                  <a:cubicBezTo>
                    <a:pt x="4022" y="4366"/>
                    <a:pt x="3992" y="4501"/>
                    <a:pt x="3992" y="4501"/>
                  </a:cubicBezTo>
                  <a:cubicBezTo>
                    <a:pt x="3992" y="4501"/>
                    <a:pt x="5833" y="5389"/>
                    <a:pt x="5833" y="5389"/>
                  </a:cubicBezTo>
                  <a:close/>
                  <a:moveTo>
                    <a:pt x="16785" y="12572"/>
                  </a:moveTo>
                  <a:lnTo>
                    <a:pt x="14958" y="11626"/>
                  </a:lnTo>
                  <a:cubicBezTo>
                    <a:pt x="14958" y="11626"/>
                    <a:pt x="14919" y="11815"/>
                    <a:pt x="14853" y="12093"/>
                  </a:cubicBezTo>
                  <a:cubicBezTo>
                    <a:pt x="14782" y="12369"/>
                    <a:pt x="14689" y="12737"/>
                    <a:pt x="14596" y="13105"/>
                  </a:cubicBezTo>
                  <a:cubicBezTo>
                    <a:pt x="14408" y="13842"/>
                    <a:pt x="14220" y="14578"/>
                    <a:pt x="14220" y="14578"/>
                  </a:cubicBezTo>
                  <a:lnTo>
                    <a:pt x="16015" y="15655"/>
                  </a:lnTo>
                  <a:cubicBezTo>
                    <a:pt x="16015" y="15655"/>
                    <a:pt x="16211" y="14886"/>
                    <a:pt x="16408" y="14117"/>
                  </a:cubicBezTo>
                  <a:cubicBezTo>
                    <a:pt x="16505" y="13733"/>
                    <a:pt x="16603" y="13348"/>
                    <a:pt x="16676" y="13059"/>
                  </a:cubicBezTo>
                  <a:cubicBezTo>
                    <a:pt x="16742" y="12767"/>
                    <a:pt x="16785" y="12572"/>
                    <a:pt x="16785" y="12572"/>
                  </a:cubicBezTo>
                  <a:close/>
                  <a:moveTo>
                    <a:pt x="13255" y="13997"/>
                  </a:moveTo>
                  <a:cubicBezTo>
                    <a:pt x="13255" y="13997"/>
                    <a:pt x="13437" y="13278"/>
                    <a:pt x="13620" y="12559"/>
                  </a:cubicBezTo>
                  <a:cubicBezTo>
                    <a:pt x="13711" y="12200"/>
                    <a:pt x="13802" y="11841"/>
                    <a:pt x="13871" y="11571"/>
                  </a:cubicBezTo>
                  <a:cubicBezTo>
                    <a:pt x="13937" y="11301"/>
                    <a:pt x="13974" y="11116"/>
                    <a:pt x="13973" y="11116"/>
                  </a:cubicBezTo>
                  <a:lnTo>
                    <a:pt x="12148" y="10166"/>
                  </a:lnTo>
                  <a:cubicBezTo>
                    <a:pt x="12148" y="10166"/>
                    <a:pt x="12114" y="10343"/>
                    <a:pt x="12049" y="10600"/>
                  </a:cubicBezTo>
                  <a:cubicBezTo>
                    <a:pt x="11984" y="10857"/>
                    <a:pt x="11897" y="11200"/>
                    <a:pt x="11810" y="11543"/>
                  </a:cubicBezTo>
                  <a:cubicBezTo>
                    <a:pt x="11635" y="12229"/>
                    <a:pt x="11461" y="12915"/>
                    <a:pt x="11461" y="12915"/>
                  </a:cubicBezTo>
                  <a:cubicBezTo>
                    <a:pt x="11461" y="12915"/>
                    <a:pt x="13255" y="13997"/>
                    <a:pt x="13255" y="13997"/>
                  </a:cubicBezTo>
                  <a:close/>
                  <a:moveTo>
                    <a:pt x="10496" y="12332"/>
                  </a:moveTo>
                  <a:cubicBezTo>
                    <a:pt x="10496" y="12332"/>
                    <a:pt x="10665" y="11663"/>
                    <a:pt x="10835" y="10995"/>
                  </a:cubicBezTo>
                  <a:cubicBezTo>
                    <a:pt x="10919" y="10660"/>
                    <a:pt x="11005" y="10327"/>
                    <a:pt x="11068" y="10076"/>
                  </a:cubicBezTo>
                  <a:cubicBezTo>
                    <a:pt x="11133" y="9826"/>
                    <a:pt x="11165" y="9654"/>
                    <a:pt x="11165" y="9654"/>
                  </a:cubicBezTo>
                  <a:lnTo>
                    <a:pt x="9339" y="8700"/>
                  </a:lnTo>
                  <a:cubicBezTo>
                    <a:pt x="9339" y="8700"/>
                    <a:pt x="9310" y="8864"/>
                    <a:pt x="9247" y="9100"/>
                  </a:cubicBezTo>
                  <a:cubicBezTo>
                    <a:pt x="9186" y="9339"/>
                    <a:pt x="9106" y="9656"/>
                    <a:pt x="9025" y="9974"/>
                  </a:cubicBezTo>
                  <a:cubicBezTo>
                    <a:pt x="8864" y="10609"/>
                    <a:pt x="8704" y="11245"/>
                    <a:pt x="8704" y="11245"/>
                  </a:cubicBezTo>
                  <a:cubicBezTo>
                    <a:pt x="8704" y="11245"/>
                    <a:pt x="10496" y="12332"/>
                    <a:pt x="10496" y="12332"/>
                  </a:cubicBezTo>
                  <a:close/>
                  <a:moveTo>
                    <a:pt x="7739" y="10659"/>
                  </a:moveTo>
                  <a:cubicBezTo>
                    <a:pt x="7739" y="10659"/>
                    <a:pt x="7895" y="10041"/>
                    <a:pt x="8051" y="9423"/>
                  </a:cubicBezTo>
                  <a:cubicBezTo>
                    <a:pt x="8130" y="9114"/>
                    <a:pt x="8208" y="8806"/>
                    <a:pt x="8267" y="8574"/>
                  </a:cubicBezTo>
                  <a:cubicBezTo>
                    <a:pt x="8328" y="8344"/>
                    <a:pt x="8358" y="8184"/>
                    <a:pt x="8357" y="8184"/>
                  </a:cubicBezTo>
                  <a:lnTo>
                    <a:pt x="6533" y="7226"/>
                  </a:lnTo>
                  <a:cubicBezTo>
                    <a:pt x="6533" y="7226"/>
                    <a:pt x="6505" y="7377"/>
                    <a:pt x="6446" y="7594"/>
                  </a:cubicBezTo>
                  <a:cubicBezTo>
                    <a:pt x="6391" y="7813"/>
                    <a:pt x="6317" y="8106"/>
                    <a:pt x="6243" y="8398"/>
                  </a:cubicBezTo>
                  <a:cubicBezTo>
                    <a:pt x="6096" y="8983"/>
                    <a:pt x="5948" y="9569"/>
                    <a:pt x="5948" y="9569"/>
                  </a:cubicBezTo>
                  <a:cubicBezTo>
                    <a:pt x="5948" y="9569"/>
                    <a:pt x="7739" y="10659"/>
                    <a:pt x="7739" y="10659"/>
                  </a:cubicBezTo>
                  <a:close/>
                  <a:moveTo>
                    <a:pt x="4985" y="8981"/>
                  </a:moveTo>
                  <a:cubicBezTo>
                    <a:pt x="4985" y="8981"/>
                    <a:pt x="5127" y="8413"/>
                    <a:pt x="5269" y="7845"/>
                  </a:cubicBezTo>
                  <a:cubicBezTo>
                    <a:pt x="5341" y="7561"/>
                    <a:pt x="5413" y="7278"/>
                    <a:pt x="5467" y="7066"/>
                  </a:cubicBezTo>
                  <a:cubicBezTo>
                    <a:pt x="5524" y="6855"/>
                    <a:pt x="5551" y="6709"/>
                    <a:pt x="5551" y="6709"/>
                  </a:cubicBezTo>
                  <a:lnTo>
                    <a:pt x="3728" y="5745"/>
                  </a:lnTo>
                  <a:cubicBezTo>
                    <a:pt x="3728" y="5745"/>
                    <a:pt x="3702" y="5882"/>
                    <a:pt x="3648" y="6081"/>
                  </a:cubicBezTo>
                  <a:cubicBezTo>
                    <a:pt x="3597" y="6281"/>
                    <a:pt x="3529" y="6549"/>
                    <a:pt x="3462" y="6815"/>
                  </a:cubicBezTo>
                  <a:cubicBezTo>
                    <a:pt x="3328" y="7351"/>
                    <a:pt x="3195" y="7886"/>
                    <a:pt x="3195" y="7886"/>
                  </a:cubicBezTo>
                  <a:cubicBezTo>
                    <a:pt x="3195" y="7886"/>
                    <a:pt x="4985" y="8981"/>
                    <a:pt x="4985" y="8981"/>
                  </a:cubicBezTo>
                  <a:close/>
                  <a:moveTo>
                    <a:pt x="1726" y="0"/>
                  </a:moveTo>
                  <a:cubicBezTo>
                    <a:pt x="1726" y="0"/>
                    <a:pt x="6031" y="1541"/>
                    <a:pt x="10336" y="3082"/>
                  </a:cubicBezTo>
                  <a:cubicBezTo>
                    <a:pt x="14647" y="4592"/>
                    <a:pt x="18957" y="6103"/>
                    <a:pt x="18957" y="6103"/>
                  </a:cubicBezTo>
                  <a:cubicBezTo>
                    <a:pt x="18957" y="6103"/>
                    <a:pt x="19208" y="6997"/>
                    <a:pt x="19513" y="8370"/>
                  </a:cubicBezTo>
                  <a:cubicBezTo>
                    <a:pt x="19669" y="9059"/>
                    <a:pt x="19850" y="9873"/>
                    <a:pt x="20039" y="10761"/>
                  </a:cubicBezTo>
                  <a:cubicBezTo>
                    <a:pt x="20221" y="11648"/>
                    <a:pt x="20385" y="12597"/>
                    <a:pt x="20557" y="13570"/>
                  </a:cubicBezTo>
                  <a:cubicBezTo>
                    <a:pt x="20915" y="15523"/>
                    <a:pt x="21148" y="17502"/>
                    <a:pt x="21344" y="19040"/>
                  </a:cubicBezTo>
                  <a:cubicBezTo>
                    <a:pt x="21444" y="19810"/>
                    <a:pt x="21489" y="20439"/>
                    <a:pt x="21536" y="20891"/>
                  </a:cubicBezTo>
                  <a:cubicBezTo>
                    <a:pt x="21577" y="21342"/>
                    <a:pt x="21600" y="21600"/>
                    <a:pt x="21600" y="21600"/>
                  </a:cubicBezTo>
                  <a:cubicBezTo>
                    <a:pt x="21600" y="21600"/>
                    <a:pt x="16192" y="18065"/>
                    <a:pt x="10784" y="14531"/>
                  </a:cubicBezTo>
                  <a:cubicBezTo>
                    <a:pt x="5392" y="10945"/>
                    <a:pt x="0" y="7358"/>
                    <a:pt x="0" y="7358"/>
                  </a:cubicBezTo>
                  <a:cubicBezTo>
                    <a:pt x="0" y="7358"/>
                    <a:pt x="153" y="6855"/>
                    <a:pt x="306" y="6352"/>
                  </a:cubicBezTo>
                  <a:cubicBezTo>
                    <a:pt x="443" y="5838"/>
                    <a:pt x="578" y="5324"/>
                    <a:pt x="578" y="5324"/>
                  </a:cubicBezTo>
                  <a:lnTo>
                    <a:pt x="2175" y="6247"/>
                  </a:lnTo>
                  <a:cubicBezTo>
                    <a:pt x="2175" y="6247"/>
                    <a:pt x="2225" y="6047"/>
                    <a:pt x="2301" y="5745"/>
                  </a:cubicBezTo>
                  <a:cubicBezTo>
                    <a:pt x="2381" y="5445"/>
                    <a:pt x="2480" y="5043"/>
                    <a:pt x="2560" y="4629"/>
                  </a:cubicBezTo>
                  <a:cubicBezTo>
                    <a:pt x="2648" y="4220"/>
                    <a:pt x="2735" y="3812"/>
                    <a:pt x="2801" y="3505"/>
                  </a:cubicBezTo>
                  <a:cubicBezTo>
                    <a:pt x="2868" y="3199"/>
                    <a:pt x="2909" y="2994"/>
                    <a:pt x="2909" y="2994"/>
                  </a:cubicBezTo>
                  <a:lnTo>
                    <a:pt x="1307" y="2273"/>
                  </a:lnTo>
                  <a:cubicBezTo>
                    <a:pt x="1307" y="2273"/>
                    <a:pt x="1413" y="1704"/>
                    <a:pt x="1519" y="1137"/>
                  </a:cubicBezTo>
                  <a:cubicBezTo>
                    <a:pt x="1574" y="854"/>
                    <a:pt x="1629" y="571"/>
                    <a:pt x="1670" y="358"/>
                  </a:cubicBezTo>
                  <a:cubicBezTo>
                    <a:pt x="1708" y="145"/>
                    <a:pt x="1726" y="0"/>
                    <a:pt x="1726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1" name="Shape 2871"/>
            <p:cNvSpPr/>
            <p:nvPr/>
          </p:nvSpPr>
          <p:spPr>
            <a:xfrm>
              <a:off x="7042714" y="4465685"/>
              <a:ext cx="592463" cy="439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24" y="3463"/>
                  </a:moveTo>
                  <a:cubicBezTo>
                    <a:pt x="5124" y="3463"/>
                    <a:pt x="4893" y="3839"/>
                    <a:pt x="4664" y="4215"/>
                  </a:cubicBezTo>
                  <a:cubicBezTo>
                    <a:pt x="4549" y="4404"/>
                    <a:pt x="4434" y="4593"/>
                    <a:pt x="4348" y="4734"/>
                  </a:cubicBezTo>
                  <a:cubicBezTo>
                    <a:pt x="4265" y="4878"/>
                    <a:pt x="4199" y="4962"/>
                    <a:pt x="4199" y="4962"/>
                  </a:cubicBezTo>
                  <a:lnTo>
                    <a:pt x="5644" y="6625"/>
                  </a:lnTo>
                  <a:cubicBezTo>
                    <a:pt x="5644" y="6625"/>
                    <a:pt x="5712" y="6536"/>
                    <a:pt x="5800" y="6388"/>
                  </a:cubicBezTo>
                  <a:cubicBezTo>
                    <a:pt x="5889" y="6242"/>
                    <a:pt x="6008" y="6046"/>
                    <a:pt x="6127" y="5850"/>
                  </a:cubicBezTo>
                  <a:cubicBezTo>
                    <a:pt x="6365" y="5460"/>
                    <a:pt x="6604" y="5069"/>
                    <a:pt x="6604" y="5069"/>
                  </a:cubicBezTo>
                  <a:cubicBezTo>
                    <a:pt x="6604" y="5069"/>
                    <a:pt x="5124" y="3463"/>
                    <a:pt x="5124" y="3463"/>
                  </a:cubicBezTo>
                  <a:close/>
                  <a:moveTo>
                    <a:pt x="7400" y="5935"/>
                  </a:moveTo>
                  <a:cubicBezTo>
                    <a:pt x="7400" y="5935"/>
                    <a:pt x="7157" y="6333"/>
                    <a:pt x="6914" y="6732"/>
                  </a:cubicBezTo>
                  <a:cubicBezTo>
                    <a:pt x="6792" y="6931"/>
                    <a:pt x="6672" y="7131"/>
                    <a:pt x="6581" y="7280"/>
                  </a:cubicBezTo>
                  <a:cubicBezTo>
                    <a:pt x="6490" y="7429"/>
                    <a:pt x="6422" y="7520"/>
                    <a:pt x="6422" y="7520"/>
                  </a:cubicBezTo>
                  <a:lnTo>
                    <a:pt x="7865" y="9186"/>
                  </a:lnTo>
                  <a:cubicBezTo>
                    <a:pt x="7865" y="9186"/>
                    <a:pt x="7931" y="9087"/>
                    <a:pt x="8031" y="8938"/>
                  </a:cubicBezTo>
                  <a:cubicBezTo>
                    <a:pt x="8125" y="8783"/>
                    <a:pt x="8250" y="8577"/>
                    <a:pt x="8375" y="8370"/>
                  </a:cubicBezTo>
                  <a:cubicBezTo>
                    <a:pt x="8627" y="7957"/>
                    <a:pt x="8878" y="7545"/>
                    <a:pt x="8878" y="7545"/>
                  </a:cubicBezTo>
                  <a:cubicBezTo>
                    <a:pt x="8878" y="7545"/>
                    <a:pt x="7400" y="5935"/>
                    <a:pt x="7400" y="5935"/>
                  </a:cubicBezTo>
                  <a:close/>
                  <a:moveTo>
                    <a:pt x="9673" y="8413"/>
                  </a:moveTo>
                  <a:cubicBezTo>
                    <a:pt x="9673" y="8413"/>
                    <a:pt x="9418" y="8832"/>
                    <a:pt x="9163" y="9253"/>
                  </a:cubicBezTo>
                  <a:cubicBezTo>
                    <a:pt x="9035" y="9464"/>
                    <a:pt x="8907" y="9673"/>
                    <a:pt x="8812" y="9832"/>
                  </a:cubicBezTo>
                  <a:cubicBezTo>
                    <a:pt x="8710" y="9983"/>
                    <a:pt x="8642" y="10084"/>
                    <a:pt x="8642" y="10084"/>
                  </a:cubicBezTo>
                  <a:lnTo>
                    <a:pt x="10084" y="11752"/>
                  </a:lnTo>
                  <a:cubicBezTo>
                    <a:pt x="10084" y="11752"/>
                    <a:pt x="10154" y="11648"/>
                    <a:pt x="10259" y="11493"/>
                  </a:cubicBezTo>
                  <a:cubicBezTo>
                    <a:pt x="10358" y="11329"/>
                    <a:pt x="10490" y="11112"/>
                    <a:pt x="10622" y="10894"/>
                  </a:cubicBezTo>
                  <a:cubicBezTo>
                    <a:pt x="10886" y="10459"/>
                    <a:pt x="11150" y="10024"/>
                    <a:pt x="11150" y="10024"/>
                  </a:cubicBezTo>
                  <a:cubicBezTo>
                    <a:pt x="11150" y="10024"/>
                    <a:pt x="9673" y="8413"/>
                    <a:pt x="9673" y="8413"/>
                  </a:cubicBezTo>
                  <a:close/>
                  <a:moveTo>
                    <a:pt x="11946" y="10894"/>
                  </a:moveTo>
                  <a:cubicBezTo>
                    <a:pt x="11946" y="10894"/>
                    <a:pt x="11677" y="11337"/>
                    <a:pt x="11408" y="11779"/>
                  </a:cubicBezTo>
                  <a:cubicBezTo>
                    <a:pt x="11273" y="12000"/>
                    <a:pt x="11139" y="12221"/>
                    <a:pt x="11038" y="12386"/>
                  </a:cubicBezTo>
                  <a:cubicBezTo>
                    <a:pt x="10931" y="12546"/>
                    <a:pt x="10859" y="12651"/>
                    <a:pt x="10859" y="12651"/>
                  </a:cubicBezTo>
                  <a:lnTo>
                    <a:pt x="12299" y="14323"/>
                  </a:lnTo>
                  <a:cubicBezTo>
                    <a:pt x="12299" y="14323"/>
                    <a:pt x="12373" y="14212"/>
                    <a:pt x="12483" y="14049"/>
                  </a:cubicBezTo>
                  <a:cubicBezTo>
                    <a:pt x="12588" y="13877"/>
                    <a:pt x="12726" y="13650"/>
                    <a:pt x="12865" y="13423"/>
                  </a:cubicBezTo>
                  <a:cubicBezTo>
                    <a:pt x="13144" y="12967"/>
                    <a:pt x="13420" y="12509"/>
                    <a:pt x="13420" y="12509"/>
                  </a:cubicBezTo>
                  <a:cubicBezTo>
                    <a:pt x="13420" y="12509"/>
                    <a:pt x="11946" y="10894"/>
                    <a:pt x="11946" y="10894"/>
                  </a:cubicBezTo>
                  <a:close/>
                  <a:moveTo>
                    <a:pt x="14215" y="13379"/>
                  </a:moveTo>
                  <a:cubicBezTo>
                    <a:pt x="14215" y="13379"/>
                    <a:pt x="13932" y="13845"/>
                    <a:pt x="13651" y="14309"/>
                  </a:cubicBezTo>
                  <a:cubicBezTo>
                    <a:pt x="13376" y="14780"/>
                    <a:pt x="13074" y="15222"/>
                    <a:pt x="13074" y="15222"/>
                  </a:cubicBezTo>
                  <a:lnTo>
                    <a:pt x="14513" y="16897"/>
                  </a:lnTo>
                  <a:cubicBezTo>
                    <a:pt x="14513" y="16897"/>
                    <a:pt x="14824" y="16442"/>
                    <a:pt x="15107" y="15956"/>
                  </a:cubicBezTo>
                  <a:cubicBezTo>
                    <a:pt x="15397" y="15478"/>
                    <a:pt x="15688" y="14999"/>
                    <a:pt x="15688" y="14999"/>
                  </a:cubicBezTo>
                  <a:cubicBezTo>
                    <a:pt x="15688" y="14999"/>
                    <a:pt x="14215" y="13379"/>
                    <a:pt x="14215" y="13379"/>
                  </a:cubicBezTo>
                  <a:close/>
                  <a:moveTo>
                    <a:pt x="3640" y="5783"/>
                  </a:moveTo>
                  <a:lnTo>
                    <a:pt x="2670" y="7228"/>
                  </a:lnTo>
                  <a:lnTo>
                    <a:pt x="4060" y="8976"/>
                  </a:lnTo>
                  <a:lnTo>
                    <a:pt x="5065" y="7478"/>
                  </a:lnTo>
                  <a:cubicBezTo>
                    <a:pt x="5065" y="7478"/>
                    <a:pt x="3640" y="5783"/>
                    <a:pt x="3640" y="5783"/>
                  </a:cubicBezTo>
                  <a:close/>
                  <a:moveTo>
                    <a:pt x="5832" y="8391"/>
                  </a:moveTo>
                  <a:lnTo>
                    <a:pt x="4806" y="9918"/>
                  </a:lnTo>
                  <a:lnTo>
                    <a:pt x="6193" y="11669"/>
                  </a:lnTo>
                  <a:lnTo>
                    <a:pt x="7256" y="10089"/>
                  </a:lnTo>
                  <a:cubicBezTo>
                    <a:pt x="7256" y="10089"/>
                    <a:pt x="5832" y="8391"/>
                    <a:pt x="5832" y="8391"/>
                  </a:cubicBezTo>
                  <a:close/>
                  <a:moveTo>
                    <a:pt x="8021" y="11003"/>
                  </a:moveTo>
                  <a:lnTo>
                    <a:pt x="6938" y="12612"/>
                  </a:lnTo>
                  <a:lnTo>
                    <a:pt x="8324" y="14366"/>
                  </a:lnTo>
                  <a:cubicBezTo>
                    <a:pt x="8324" y="14366"/>
                    <a:pt x="8399" y="14269"/>
                    <a:pt x="8502" y="14109"/>
                  </a:cubicBezTo>
                  <a:cubicBezTo>
                    <a:pt x="8606" y="13953"/>
                    <a:pt x="8745" y="13745"/>
                    <a:pt x="8885" y="13536"/>
                  </a:cubicBezTo>
                  <a:cubicBezTo>
                    <a:pt x="9164" y="13120"/>
                    <a:pt x="9443" y="12703"/>
                    <a:pt x="9443" y="12703"/>
                  </a:cubicBezTo>
                  <a:cubicBezTo>
                    <a:pt x="9443" y="12703"/>
                    <a:pt x="8021" y="11003"/>
                    <a:pt x="8021" y="11003"/>
                  </a:cubicBezTo>
                  <a:close/>
                  <a:moveTo>
                    <a:pt x="10208" y="13618"/>
                  </a:moveTo>
                  <a:cubicBezTo>
                    <a:pt x="10208" y="13618"/>
                    <a:pt x="9924" y="14043"/>
                    <a:pt x="9640" y="14467"/>
                  </a:cubicBezTo>
                  <a:cubicBezTo>
                    <a:pt x="9499" y="14680"/>
                    <a:pt x="9357" y="14891"/>
                    <a:pt x="9251" y="15051"/>
                  </a:cubicBezTo>
                  <a:cubicBezTo>
                    <a:pt x="9147" y="15213"/>
                    <a:pt x="9069" y="15311"/>
                    <a:pt x="9069" y="15311"/>
                  </a:cubicBezTo>
                  <a:lnTo>
                    <a:pt x="10451" y="17068"/>
                  </a:lnTo>
                  <a:cubicBezTo>
                    <a:pt x="10451" y="17068"/>
                    <a:pt x="10532" y="16968"/>
                    <a:pt x="10640" y="16800"/>
                  </a:cubicBezTo>
                  <a:cubicBezTo>
                    <a:pt x="10750" y="16636"/>
                    <a:pt x="10896" y="16417"/>
                    <a:pt x="11043" y="16197"/>
                  </a:cubicBezTo>
                  <a:cubicBezTo>
                    <a:pt x="11336" y="15760"/>
                    <a:pt x="11629" y="15323"/>
                    <a:pt x="11629" y="15323"/>
                  </a:cubicBezTo>
                  <a:cubicBezTo>
                    <a:pt x="11629" y="15323"/>
                    <a:pt x="10208" y="13618"/>
                    <a:pt x="10208" y="13618"/>
                  </a:cubicBezTo>
                  <a:close/>
                  <a:moveTo>
                    <a:pt x="12392" y="16241"/>
                  </a:moveTo>
                  <a:cubicBezTo>
                    <a:pt x="12392" y="16241"/>
                    <a:pt x="12094" y="16686"/>
                    <a:pt x="11796" y="17131"/>
                  </a:cubicBezTo>
                  <a:cubicBezTo>
                    <a:pt x="11648" y="17353"/>
                    <a:pt x="11499" y="17576"/>
                    <a:pt x="11387" y="17743"/>
                  </a:cubicBezTo>
                  <a:cubicBezTo>
                    <a:pt x="11278" y="17913"/>
                    <a:pt x="11195" y="18013"/>
                    <a:pt x="11195" y="18013"/>
                  </a:cubicBezTo>
                  <a:lnTo>
                    <a:pt x="12576" y="19773"/>
                  </a:lnTo>
                  <a:cubicBezTo>
                    <a:pt x="12576" y="19773"/>
                    <a:pt x="12660" y="19667"/>
                    <a:pt x="12775" y="19495"/>
                  </a:cubicBezTo>
                  <a:cubicBezTo>
                    <a:pt x="12890" y="19322"/>
                    <a:pt x="13043" y="19094"/>
                    <a:pt x="13196" y="18863"/>
                  </a:cubicBezTo>
                  <a:cubicBezTo>
                    <a:pt x="13503" y="18405"/>
                    <a:pt x="13810" y="17945"/>
                    <a:pt x="13810" y="17945"/>
                  </a:cubicBezTo>
                  <a:cubicBezTo>
                    <a:pt x="13810" y="17945"/>
                    <a:pt x="12392" y="16241"/>
                    <a:pt x="12392" y="16241"/>
                  </a:cubicBezTo>
                  <a:close/>
                  <a:moveTo>
                    <a:pt x="3323" y="0"/>
                  </a:moveTo>
                  <a:cubicBezTo>
                    <a:pt x="3323" y="0"/>
                    <a:pt x="7902" y="4796"/>
                    <a:pt x="12481" y="9591"/>
                  </a:cubicBezTo>
                  <a:cubicBezTo>
                    <a:pt x="17041" y="14424"/>
                    <a:pt x="21600" y="19256"/>
                    <a:pt x="21600" y="19256"/>
                  </a:cubicBezTo>
                  <a:cubicBezTo>
                    <a:pt x="21600" y="19256"/>
                    <a:pt x="21022" y="19453"/>
                    <a:pt x="20155" y="19746"/>
                  </a:cubicBezTo>
                  <a:cubicBezTo>
                    <a:pt x="19291" y="20031"/>
                    <a:pt x="18167" y="20403"/>
                    <a:pt x="17005" y="20672"/>
                  </a:cubicBezTo>
                  <a:cubicBezTo>
                    <a:pt x="15852" y="20954"/>
                    <a:pt x="14735" y="21220"/>
                    <a:pt x="13886" y="21375"/>
                  </a:cubicBezTo>
                  <a:cubicBezTo>
                    <a:pt x="13034" y="21511"/>
                    <a:pt x="12465" y="21600"/>
                    <a:pt x="12465" y="21600"/>
                  </a:cubicBezTo>
                  <a:cubicBezTo>
                    <a:pt x="12465" y="21600"/>
                    <a:pt x="9356" y="17518"/>
                    <a:pt x="6245" y="13436"/>
                  </a:cubicBezTo>
                  <a:cubicBezTo>
                    <a:pt x="3123" y="9372"/>
                    <a:pt x="0" y="5307"/>
                    <a:pt x="0" y="5307"/>
                  </a:cubicBezTo>
                  <a:cubicBezTo>
                    <a:pt x="0" y="5307"/>
                    <a:pt x="269" y="4929"/>
                    <a:pt x="538" y="4549"/>
                  </a:cubicBezTo>
                  <a:cubicBezTo>
                    <a:pt x="791" y="4151"/>
                    <a:pt x="1044" y="3752"/>
                    <a:pt x="1044" y="3752"/>
                  </a:cubicBezTo>
                  <a:lnTo>
                    <a:pt x="2246" y="5212"/>
                  </a:lnTo>
                  <a:cubicBezTo>
                    <a:pt x="2246" y="5212"/>
                    <a:pt x="2620" y="4662"/>
                    <a:pt x="2993" y="4112"/>
                  </a:cubicBezTo>
                  <a:cubicBezTo>
                    <a:pt x="3185" y="3842"/>
                    <a:pt x="3367" y="3560"/>
                    <a:pt x="3494" y="3340"/>
                  </a:cubicBezTo>
                  <a:cubicBezTo>
                    <a:pt x="3625" y="3124"/>
                    <a:pt x="3713" y="2979"/>
                    <a:pt x="3713" y="2979"/>
                  </a:cubicBezTo>
                  <a:lnTo>
                    <a:pt x="2419" y="1544"/>
                  </a:lnTo>
                  <a:cubicBezTo>
                    <a:pt x="2419" y="1544"/>
                    <a:pt x="3323" y="0"/>
                    <a:pt x="332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2" name="Shape 2872"/>
            <p:cNvSpPr/>
            <p:nvPr/>
          </p:nvSpPr>
          <p:spPr>
            <a:xfrm>
              <a:off x="7364785" y="3683509"/>
              <a:ext cx="665882" cy="386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22" y="1491"/>
                  </a:moveTo>
                  <a:lnTo>
                    <a:pt x="3559" y="3714"/>
                  </a:lnTo>
                  <a:lnTo>
                    <a:pt x="5247" y="3891"/>
                  </a:lnTo>
                  <a:lnTo>
                    <a:pt x="5311" y="1585"/>
                  </a:lnTo>
                  <a:cubicBezTo>
                    <a:pt x="5311" y="1585"/>
                    <a:pt x="3622" y="1491"/>
                    <a:pt x="3622" y="1491"/>
                  </a:cubicBezTo>
                  <a:close/>
                  <a:moveTo>
                    <a:pt x="6220" y="1637"/>
                  </a:moveTo>
                  <a:cubicBezTo>
                    <a:pt x="6220" y="1637"/>
                    <a:pt x="6209" y="2329"/>
                    <a:pt x="6191" y="3367"/>
                  </a:cubicBezTo>
                  <a:cubicBezTo>
                    <a:pt x="6198" y="4409"/>
                    <a:pt x="6086" y="5779"/>
                    <a:pt x="6037" y="7158"/>
                  </a:cubicBezTo>
                  <a:cubicBezTo>
                    <a:pt x="5997" y="8540"/>
                    <a:pt x="5851" y="9898"/>
                    <a:pt x="5784" y="10927"/>
                  </a:cubicBezTo>
                  <a:cubicBezTo>
                    <a:pt x="5746" y="11438"/>
                    <a:pt x="5713" y="11866"/>
                    <a:pt x="5691" y="12165"/>
                  </a:cubicBezTo>
                  <a:cubicBezTo>
                    <a:pt x="5672" y="12465"/>
                    <a:pt x="5650" y="12634"/>
                    <a:pt x="5650" y="12634"/>
                  </a:cubicBezTo>
                  <a:lnTo>
                    <a:pt x="7316" y="13119"/>
                  </a:lnTo>
                  <a:cubicBezTo>
                    <a:pt x="7316" y="13119"/>
                    <a:pt x="7340" y="12946"/>
                    <a:pt x="7359" y="12635"/>
                  </a:cubicBezTo>
                  <a:cubicBezTo>
                    <a:pt x="7383" y="12325"/>
                    <a:pt x="7416" y="11883"/>
                    <a:pt x="7455" y="11352"/>
                  </a:cubicBezTo>
                  <a:cubicBezTo>
                    <a:pt x="7524" y="10287"/>
                    <a:pt x="7677" y="8882"/>
                    <a:pt x="7719" y="7450"/>
                  </a:cubicBezTo>
                  <a:cubicBezTo>
                    <a:pt x="7752" y="6738"/>
                    <a:pt x="7786" y="6025"/>
                    <a:pt x="7817" y="5356"/>
                  </a:cubicBezTo>
                  <a:cubicBezTo>
                    <a:pt x="7834" y="5022"/>
                    <a:pt x="7850" y="4699"/>
                    <a:pt x="7865" y="4393"/>
                  </a:cubicBezTo>
                  <a:cubicBezTo>
                    <a:pt x="7869" y="4086"/>
                    <a:pt x="7875" y="3795"/>
                    <a:pt x="7879" y="3525"/>
                  </a:cubicBezTo>
                  <a:cubicBezTo>
                    <a:pt x="7897" y="2451"/>
                    <a:pt x="7909" y="1735"/>
                    <a:pt x="7909" y="1735"/>
                  </a:cubicBezTo>
                  <a:cubicBezTo>
                    <a:pt x="7909" y="1735"/>
                    <a:pt x="6220" y="1637"/>
                    <a:pt x="6220" y="1637"/>
                  </a:cubicBezTo>
                  <a:close/>
                  <a:moveTo>
                    <a:pt x="8819" y="1789"/>
                  </a:moveTo>
                  <a:cubicBezTo>
                    <a:pt x="8818" y="1789"/>
                    <a:pt x="8796" y="4710"/>
                    <a:pt x="8625" y="7609"/>
                  </a:cubicBezTo>
                  <a:cubicBezTo>
                    <a:pt x="8582" y="9066"/>
                    <a:pt x="8426" y="10498"/>
                    <a:pt x="8357" y="11582"/>
                  </a:cubicBezTo>
                  <a:cubicBezTo>
                    <a:pt x="8316" y="12123"/>
                    <a:pt x="8282" y="12574"/>
                    <a:pt x="8258" y="12889"/>
                  </a:cubicBezTo>
                  <a:cubicBezTo>
                    <a:pt x="8238" y="13206"/>
                    <a:pt x="8214" y="13383"/>
                    <a:pt x="8214" y="13383"/>
                  </a:cubicBezTo>
                  <a:lnTo>
                    <a:pt x="9879" y="13873"/>
                  </a:lnTo>
                  <a:cubicBezTo>
                    <a:pt x="9879" y="13873"/>
                    <a:pt x="9906" y="13690"/>
                    <a:pt x="9927" y="13363"/>
                  </a:cubicBezTo>
                  <a:cubicBezTo>
                    <a:pt x="9951" y="13037"/>
                    <a:pt x="9986" y="12571"/>
                    <a:pt x="10028" y="12012"/>
                  </a:cubicBezTo>
                  <a:cubicBezTo>
                    <a:pt x="10099" y="10892"/>
                    <a:pt x="10261" y="9411"/>
                    <a:pt x="10306" y="7905"/>
                  </a:cubicBezTo>
                  <a:cubicBezTo>
                    <a:pt x="10362" y="6402"/>
                    <a:pt x="10475" y="4908"/>
                    <a:pt x="10476" y="3775"/>
                  </a:cubicBezTo>
                  <a:cubicBezTo>
                    <a:pt x="10495" y="2645"/>
                    <a:pt x="10508" y="1891"/>
                    <a:pt x="10508" y="1891"/>
                  </a:cubicBezTo>
                  <a:cubicBezTo>
                    <a:pt x="10508" y="1891"/>
                    <a:pt x="8819" y="1789"/>
                    <a:pt x="8819" y="1789"/>
                  </a:cubicBezTo>
                  <a:close/>
                  <a:moveTo>
                    <a:pt x="11417" y="1948"/>
                  </a:moveTo>
                  <a:cubicBezTo>
                    <a:pt x="11417" y="1948"/>
                    <a:pt x="11405" y="2714"/>
                    <a:pt x="11385" y="3865"/>
                  </a:cubicBezTo>
                  <a:cubicBezTo>
                    <a:pt x="11382" y="5016"/>
                    <a:pt x="11270" y="6537"/>
                    <a:pt x="11212" y="8066"/>
                  </a:cubicBezTo>
                  <a:cubicBezTo>
                    <a:pt x="11183" y="8831"/>
                    <a:pt x="11141" y="9592"/>
                    <a:pt x="11077" y="10302"/>
                  </a:cubicBezTo>
                  <a:cubicBezTo>
                    <a:pt x="11023" y="11012"/>
                    <a:pt x="10971" y="11677"/>
                    <a:pt x="10928" y="12245"/>
                  </a:cubicBezTo>
                  <a:cubicBezTo>
                    <a:pt x="10886" y="12814"/>
                    <a:pt x="10850" y="13288"/>
                    <a:pt x="10824" y="13620"/>
                  </a:cubicBezTo>
                  <a:cubicBezTo>
                    <a:pt x="10803" y="13952"/>
                    <a:pt x="10775" y="14138"/>
                    <a:pt x="10775" y="14138"/>
                  </a:cubicBezTo>
                  <a:lnTo>
                    <a:pt x="12441" y="14633"/>
                  </a:lnTo>
                  <a:cubicBezTo>
                    <a:pt x="12441" y="14633"/>
                    <a:pt x="12467" y="14441"/>
                    <a:pt x="12492" y="14099"/>
                  </a:cubicBezTo>
                  <a:cubicBezTo>
                    <a:pt x="12518" y="13756"/>
                    <a:pt x="12555" y="13267"/>
                    <a:pt x="12599" y="12680"/>
                  </a:cubicBezTo>
                  <a:cubicBezTo>
                    <a:pt x="12645" y="12093"/>
                    <a:pt x="12697" y="11408"/>
                    <a:pt x="12753" y="10674"/>
                  </a:cubicBezTo>
                  <a:cubicBezTo>
                    <a:pt x="12781" y="10306"/>
                    <a:pt x="12810" y="9928"/>
                    <a:pt x="12840" y="9542"/>
                  </a:cubicBezTo>
                  <a:cubicBezTo>
                    <a:pt x="12857" y="9155"/>
                    <a:pt x="12875" y="8760"/>
                    <a:pt x="12893" y="8367"/>
                  </a:cubicBezTo>
                  <a:cubicBezTo>
                    <a:pt x="12955" y="6790"/>
                    <a:pt x="13066" y="5219"/>
                    <a:pt x="13073" y="4032"/>
                  </a:cubicBezTo>
                  <a:cubicBezTo>
                    <a:pt x="13093" y="2845"/>
                    <a:pt x="13106" y="2054"/>
                    <a:pt x="13106" y="2054"/>
                  </a:cubicBezTo>
                  <a:cubicBezTo>
                    <a:pt x="13106" y="2054"/>
                    <a:pt x="11417" y="1948"/>
                    <a:pt x="11417" y="1948"/>
                  </a:cubicBezTo>
                  <a:close/>
                  <a:moveTo>
                    <a:pt x="14016" y="2113"/>
                  </a:moveTo>
                  <a:cubicBezTo>
                    <a:pt x="14016" y="2113"/>
                    <a:pt x="14002" y="2916"/>
                    <a:pt x="13982" y="4122"/>
                  </a:cubicBezTo>
                  <a:cubicBezTo>
                    <a:pt x="13973" y="5329"/>
                    <a:pt x="13861" y="6927"/>
                    <a:pt x="13798" y="8530"/>
                  </a:cubicBezTo>
                  <a:cubicBezTo>
                    <a:pt x="13780" y="8930"/>
                    <a:pt x="13762" y="9331"/>
                    <a:pt x="13744" y="9725"/>
                  </a:cubicBezTo>
                  <a:cubicBezTo>
                    <a:pt x="13714" y="10116"/>
                    <a:pt x="13684" y="10502"/>
                    <a:pt x="13655" y="10875"/>
                  </a:cubicBezTo>
                  <a:cubicBezTo>
                    <a:pt x="13598" y="11621"/>
                    <a:pt x="13545" y="12318"/>
                    <a:pt x="13500" y="12915"/>
                  </a:cubicBezTo>
                  <a:cubicBezTo>
                    <a:pt x="13455" y="13512"/>
                    <a:pt x="13417" y="14009"/>
                    <a:pt x="13391" y="14357"/>
                  </a:cubicBezTo>
                  <a:cubicBezTo>
                    <a:pt x="13362" y="14706"/>
                    <a:pt x="13336" y="14901"/>
                    <a:pt x="13336" y="14901"/>
                  </a:cubicBezTo>
                  <a:lnTo>
                    <a:pt x="15002" y="15401"/>
                  </a:lnTo>
                  <a:cubicBezTo>
                    <a:pt x="15002" y="15401"/>
                    <a:pt x="15022" y="15197"/>
                    <a:pt x="15059" y="14841"/>
                  </a:cubicBezTo>
                  <a:cubicBezTo>
                    <a:pt x="15086" y="14482"/>
                    <a:pt x="15124" y="13969"/>
                    <a:pt x="15171" y="13354"/>
                  </a:cubicBezTo>
                  <a:cubicBezTo>
                    <a:pt x="15218" y="12738"/>
                    <a:pt x="15273" y="12020"/>
                    <a:pt x="15332" y="11251"/>
                  </a:cubicBezTo>
                  <a:cubicBezTo>
                    <a:pt x="15361" y="10867"/>
                    <a:pt x="15391" y="10469"/>
                    <a:pt x="15422" y="10066"/>
                  </a:cubicBezTo>
                  <a:cubicBezTo>
                    <a:pt x="15441" y="9660"/>
                    <a:pt x="15461" y="9247"/>
                    <a:pt x="15480" y="8834"/>
                  </a:cubicBezTo>
                  <a:cubicBezTo>
                    <a:pt x="15546" y="7183"/>
                    <a:pt x="15657" y="5536"/>
                    <a:pt x="15670" y="4293"/>
                  </a:cubicBezTo>
                  <a:cubicBezTo>
                    <a:pt x="15691" y="3051"/>
                    <a:pt x="15704" y="2224"/>
                    <a:pt x="15704" y="2224"/>
                  </a:cubicBezTo>
                  <a:cubicBezTo>
                    <a:pt x="15704" y="2224"/>
                    <a:pt x="14016" y="2113"/>
                    <a:pt x="14016" y="2113"/>
                  </a:cubicBezTo>
                  <a:close/>
                  <a:moveTo>
                    <a:pt x="2936" y="13128"/>
                  </a:moveTo>
                  <a:lnTo>
                    <a:pt x="2682" y="15293"/>
                  </a:lnTo>
                  <a:lnTo>
                    <a:pt x="4335" y="15904"/>
                  </a:lnTo>
                  <a:lnTo>
                    <a:pt x="4598" y="13657"/>
                  </a:lnTo>
                  <a:cubicBezTo>
                    <a:pt x="4598" y="13657"/>
                    <a:pt x="2936" y="13128"/>
                    <a:pt x="2936" y="13128"/>
                  </a:cubicBezTo>
                  <a:close/>
                  <a:moveTo>
                    <a:pt x="5494" y="13943"/>
                  </a:moveTo>
                  <a:lnTo>
                    <a:pt x="5225" y="16236"/>
                  </a:lnTo>
                  <a:lnTo>
                    <a:pt x="6877" y="16851"/>
                  </a:lnTo>
                  <a:lnTo>
                    <a:pt x="7155" y="14477"/>
                  </a:lnTo>
                  <a:cubicBezTo>
                    <a:pt x="7155" y="14477"/>
                    <a:pt x="5494" y="13943"/>
                    <a:pt x="5494" y="13943"/>
                  </a:cubicBezTo>
                  <a:close/>
                  <a:moveTo>
                    <a:pt x="8049" y="14766"/>
                  </a:moveTo>
                  <a:lnTo>
                    <a:pt x="7766" y="17184"/>
                  </a:lnTo>
                  <a:lnTo>
                    <a:pt x="9420" y="17806"/>
                  </a:lnTo>
                  <a:lnTo>
                    <a:pt x="9710" y="15303"/>
                  </a:lnTo>
                  <a:cubicBezTo>
                    <a:pt x="9710" y="15303"/>
                    <a:pt x="8049" y="14766"/>
                    <a:pt x="8049" y="14766"/>
                  </a:cubicBezTo>
                  <a:close/>
                  <a:moveTo>
                    <a:pt x="10604" y="15594"/>
                  </a:moveTo>
                  <a:lnTo>
                    <a:pt x="10309" y="18140"/>
                  </a:lnTo>
                  <a:lnTo>
                    <a:pt x="11961" y="18765"/>
                  </a:lnTo>
                  <a:lnTo>
                    <a:pt x="12265" y="16137"/>
                  </a:lnTo>
                  <a:cubicBezTo>
                    <a:pt x="12265" y="16137"/>
                    <a:pt x="10604" y="15594"/>
                    <a:pt x="10604" y="15594"/>
                  </a:cubicBezTo>
                  <a:close/>
                  <a:moveTo>
                    <a:pt x="13159" y="16429"/>
                  </a:moveTo>
                  <a:lnTo>
                    <a:pt x="12849" y="19103"/>
                  </a:lnTo>
                  <a:lnTo>
                    <a:pt x="14501" y="19730"/>
                  </a:lnTo>
                  <a:lnTo>
                    <a:pt x="14819" y="16976"/>
                  </a:lnTo>
                  <a:cubicBezTo>
                    <a:pt x="14819" y="16976"/>
                    <a:pt x="13159" y="16429"/>
                    <a:pt x="13159" y="16429"/>
                  </a:cubicBezTo>
                  <a:close/>
                  <a:moveTo>
                    <a:pt x="4761" y="12300"/>
                  </a:moveTo>
                  <a:lnTo>
                    <a:pt x="4961" y="10027"/>
                  </a:lnTo>
                  <a:lnTo>
                    <a:pt x="3287" y="9631"/>
                  </a:lnTo>
                  <a:lnTo>
                    <a:pt x="3095" y="11821"/>
                  </a:lnTo>
                  <a:cubicBezTo>
                    <a:pt x="3095" y="11821"/>
                    <a:pt x="4761" y="12300"/>
                    <a:pt x="4761" y="12300"/>
                  </a:cubicBezTo>
                  <a:close/>
                  <a:moveTo>
                    <a:pt x="5068" y="8131"/>
                  </a:moveTo>
                  <a:lnTo>
                    <a:pt x="5199" y="5839"/>
                  </a:lnTo>
                  <a:lnTo>
                    <a:pt x="3515" y="5593"/>
                  </a:lnTo>
                  <a:lnTo>
                    <a:pt x="3388" y="7802"/>
                  </a:lnTo>
                  <a:cubicBezTo>
                    <a:pt x="3388" y="7802"/>
                    <a:pt x="5068" y="8131"/>
                    <a:pt x="5068" y="8131"/>
                  </a:cubicBezTo>
                  <a:close/>
                  <a:moveTo>
                    <a:pt x="974" y="0"/>
                  </a:moveTo>
                  <a:cubicBezTo>
                    <a:pt x="974" y="0"/>
                    <a:pt x="6130" y="134"/>
                    <a:pt x="11286" y="267"/>
                  </a:cubicBezTo>
                  <a:cubicBezTo>
                    <a:pt x="16444" y="452"/>
                    <a:pt x="21600" y="637"/>
                    <a:pt x="21600" y="637"/>
                  </a:cubicBezTo>
                  <a:cubicBezTo>
                    <a:pt x="21600" y="637"/>
                    <a:pt x="21254" y="2059"/>
                    <a:pt x="20736" y="4189"/>
                  </a:cubicBezTo>
                  <a:cubicBezTo>
                    <a:pt x="20491" y="5242"/>
                    <a:pt x="20148" y="6452"/>
                    <a:pt x="19784" y="7728"/>
                  </a:cubicBezTo>
                  <a:cubicBezTo>
                    <a:pt x="19410" y="9002"/>
                    <a:pt x="19067" y="10350"/>
                    <a:pt x="18624" y="11657"/>
                  </a:cubicBezTo>
                  <a:cubicBezTo>
                    <a:pt x="18201" y="12946"/>
                    <a:pt x="17780" y="14235"/>
                    <a:pt x="17383" y="15444"/>
                  </a:cubicBezTo>
                  <a:cubicBezTo>
                    <a:pt x="16955" y="16604"/>
                    <a:pt x="16556" y="17687"/>
                    <a:pt x="16213" y="18616"/>
                  </a:cubicBezTo>
                  <a:cubicBezTo>
                    <a:pt x="15871" y="19530"/>
                    <a:pt x="15593" y="20281"/>
                    <a:pt x="15368" y="20794"/>
                  </a:cubicBezTo>
                  <a:cubicBezTo>
                    <a:pt x="15154" y="21307"/>
                    <a:pt x="15031" y="21600"/>
                    <a:pt x="15031" y="21600"/>
                  </a:cubicBezTo>
                  <a:cubicBezTo>
                    <a:pt x="15031" y="21600"/>
                    <a:pt x="11275" y="20066"/>
                    <a:pt x="7519" y="18531"/>
                  </a:cubicBezTo>
                  <a:cubicBezTo>
                    <a:pt x="3760" y="17025"/>
                    <a:pt x="0" y="15520"/>
                    <a:pt x="0" y="15520"/>
                  </a:cubicBezTo>
                  <a:cubicBezTo>
                    <a:pt x="0" y="15520"/>
                    <a:pt x="20" y="15375"/>
                    <a:pt x="50" y="15158"/>
                  </a:cubicBezTo>
                  <a:cubicBezTo>
                    <a:pt x="79" y="14942"/>
                    <a:pt x="124" y="14655"/>
                    <a:pt x="148" y="14360"/>
                  </a:cubicBezTo>
                  <a:cubicBezTo>
                    <a:pt x="207" y="13774"/>
                    <a:pt x="266" y="13189"/>
                    <a:pt x="266" y="13189"/>
                  </a:cubicBezTo>
                  <a:lnTo>
                    <a:pt x="1678" y="13666"/>
                  </a:lnTo>
                  <a:cubicBezTo>
                    <a:pt x="1678" y="13666"/>
                    <a:pt x="1754" y="12969"/>
                    <a:pt x="1869" y="11922"/>
                  </a:cubicBezTo>
                  <a:cubicBezTo>
                    <a:pt x="1980" y="10874"/>
                    <a:pt x="2061" y="9456"/>
                    <a:pt x="2186" y="8050"/>
                  </a:cubicBezTo>
                  <a:cubicBezTo>
                    <a:pt x="2272" y="6634"/>
                    <a:pt x="2323" y="5208"/>
                    <a:pt x="2387" y="4144"/>
                  </a:cubicBezTo>
                  <a:cubicBezTo>
                    <a:pt x="2413" y="3610"/>
                    <a:pt x="2406" y="3161"/>
                    <a:pt x="2416" y="2849"/>
                  </a:cubicBezTo>
                  <a:cubicBezTo>
                    <a:pt x="2421" y="2536"/>
                    <a:pt x="2424" y="2356"/>
                    <a:pt x="2424" y="2356"/>
                  </a:cubicBezTo>
                  <a:lnTo>
                    <a:pt x="935" y="2247"/>
                  </a:lnTo>
                  <a:cubicBezTo>
                    <a:pt x="935" y="2247"/>
                    <a:pt x="974" y="0"/>
                    <a:pt x="97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3" name="Shape 2873"/>
            <p:cNvSpPr/>
            <p:nvPr/>
          </p:nvSpPr>
          <p:spPr>
            <a:xfrm>
              <a:off x="6741090" y="4700848"/>
              <a:ext cx="326162" cy="339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86" y="17965"/>
                  </a:moveTo>
                  <a:cubicBezTo>
                    <a:pt x="8886" y="17965"/>
                    <a:pt x="9041" y="17891"/>
                    <a:pt x="9294" y="17728"/>
                  </a:cubicBezTo>
                  <a:cubicBezTo>
                    <a:pt x="9548" y="17569"/>
                    <a:pt x="9912" y="17345"/>
                    <a:pt x="10351" y="17074"/>
                  </a:cubicBezTo>
                  <a:cubicBezTo>
                    <a:pt x="11218" y="16522"/>
                    <a:pt x="12410" y="15838"/>
                    <a:pt x="13551" y="15080"/>
                  </a:cubicBezTo>
                  <a:cubicBezTo>
                    <a:pt x="14684" y="14308"/>
                    <a:pt x="15814" y="13536"/>
                    <a:pt x="16663" y="12958"/>
                  </a:cubicBezTo>
                  <a:cubicBezTo>
                    <a:pt x="17095" y="12678"/>
                    <a:pt x="17428" y="12411"/>
                    <a:pt x="17667" y="12231"/>
                  </a:cubicBezTo>
                  <a:cubicBezTo>
                    <a:pt x="17905" y="12050"/>
                    <a:pt x="18042" y="11946"/>
                    <a:pt x="18042" y="11946"/>
                  </a:cubicBezTo>
                  <a:lnTo>
                    <a:pt x="16432" y="9931"/>
                  </a:lnTo>
                  <a:cubicBezTo>
                    <a:pt x="16432" y="9931"/>
                    <a:pt x="16299" y="10032"/>
                    <a:pt x="16068" y="10207"/>
                  </a:cubicBezTo>
                  <a:cubicBezTo>
                    <a:pt x="15834" y="10383"/>
                    <a:pt x="15510" y="10645"/>
                    <a:pt x="15089" y="10916"/>
                  </a:cubicBezTo>
                  <a:cubicBezTo>
                    <a:pt x="14263" y="11481"/>
                    <a:pt x="13161" y="12232"/>
                    <a:pt x="12061" y="12985"/>
                  </a:cubicBezTo>
                  <a:cubicBezTo>
                    <a:pt x="10947" y="13721"/>
                    <a:pt x="9787" y="14386"/>
                    <a:pt x="8941" y="14923"/>
                  </a:cubicBezTo>
                  <a:cubicBezTo>
                    <a:pt x="8517" y="15187"/>
                    <a:pt x="8161" y="15407"/>
                    <a:pt x="7912" y="15561"/>
                  </a:cubicBezTo>
                  <a:cubicBezTo>
                    <a:pt x="7668" y="15720"/>
                    <a:pt x="7516" y="15793"/>
                    <a:pt x="7516" y="15793"/>
                  </a:cubicBezTo>
                  <a:cubicBezTo>
                    <a:pt x="7516" y="15793"/>
                    <a:pt x="8886" y="17965"/>
                    <a:pt x="8886" y="17965"/>
                  </a:cubicBezTo>
                  <a:close/>
                  <a:moveTo>
                    <a:pt x="6469" y="14131"/>
                  </a:moveTo>
                  <a:cubicBezTo>
                    <a:pt x="6469" y="14131"/>
                    <a:pt x="6618" y="14059"/>
                    <a:pt x="6858" y="13902"/>
                  </a:cubicBezTo>
                  <a:cubicBezTo>
                    <a:pt x="7100" y="13753"/>
                    <a:pt x="7447" y="13536"/>
                    <a:pt x="7863" y="13278"/>
                  </a:cubicBezTo>
                  <a:cubicBezTo>
                    <a:pt x="8692" y="12753"/>
                    <a:pt x="9828" y="12101"/>
                    <a:pt x="10918" y="11378"/>
                  </a:cubicBezTo>
                  <a:cubicBezTo>
                    <a:pt x="11996" y="10643"/>
                    <a:pt x="13076" y="9907"/>
                    <a:pt x="13885" y="9355"/>
                  </a:cubicBezTo>
                  <a:cubicBezTo>
                    <a:pt x="14298" y="9089"/>
                    <a:pt x="14615" y="8831"/>
                    <a:pt x="14843" y="8661"/>
                  </a:cubicBezTo>
                  <a:cubicBezTo>
                    <a:pt x="15070" y="8490"/>
                    <a:pt x="15199" y="8390"/>
                    <a:pt x="15199" y="8390"/>
                  </a:cubicBezTo>
                  <a:lnTo>
                    <a:pt x="13588" y="6375"/>
                  </a:lnTo>
                  <a:cubicBezTo>
                    <a:pt x="13588" y="6375"/>
                    <a:pt x="13462" y="6470"/>
                    <a:pt x="13241" y="6638"/>
                  </a:cubicBezTo>
                  <a:cubicBezTo>
                    <a:pt x="13020" y="6804"/>
                    <a:pt x="12713" y="7055"/>
                    <a:pt x="12310" y="7313"/>
                  </a:cubicBezTo>
                  <a:cubicBezTo>
                    <a:pt x="11524" y="7850"/>
                    <a:pt x="10475" y="8567"/>
                    <a:pt x="9425" y="9282"/>
                  </a:cubicBezTo>
                  <a:cubicBezTo>
                    <a:pt x="8367" y="9985"/>
                    <a:pt x="7260" y="10615"/>
                    <a:pt x="6456" y="11128"/>
                  </a:cubicBezTo>
                  <a:cubicBezTo>
                    <a:pt x="6051" y="11381"/>
                    <a:pt x="5714" y="11589"/>
                    <a:pt x="5477" y="11737"/>
                  </a:cubicBezTo>
                  <a:cubicBezTo>
                    <a:pt x="5244" y="11888"/>
                    <a:pt x="5100" y="11958"/>
                    <a:pt x="5100" y="11958"/>
                  </a:cubicBezTo>
                  <a:cubicBezTo>
                    <a:pt x="5100" y="11958"/>
                    <a:pt x="6469" y="14131"/>
                    <a:pt x="6469" y="14131"/>
                  </a:cubicBezTo>
                  <a:close/>
                  <a:moveTo>
                    <a:pt x="4051" y="10296"/>
                  </a:moveTo>
                  <a:cubicBezTo>
                    <a:pt x="4051" y="10296"/>
                    <a:pt x="4193" y="10226"/>
                    <a:pt x="4421" y="10079"/>
                  </a:cubicBezTo>
                  <a:cubicBezTo>
                    <a:pt x="4652" y="9935"/>
                    <a:pt x="4983" y="9730"/>
                    <a:pt x="5379" y="9485"/>
                  </a:cubicBezTo>
                  <a:cubicBezTo>
                    <a:pt x="6163" y="8981"/>
                    <a:pt x="7248" y="8365"/>
                    <a:pt x="8283" y="7677"/>
                  </a:cubicBezTo>
                  <a:cubicBezTo>
                    <a:pt x="9310" y="6977"/>
                    <a:pt x="10337" y="6278"/>
                    <a:pt x="11107" y="5752"/>
                  </a:cubicBezTo>
                  <a:cubicBezTo>
                    <a:pt x="11499" y="5500"/>
                    <a:pt x="11801" y="5255"/>
                    <a:pt x="12018" y="5092"/>
                  </a:cubicBezTo>
                  <a:cubicBezTo>
                    <a:pt x="12233" y="4927"/>
                    <a:pt x="12356" y="4834"/>
                    <a:pt x="12356" y="4834"/>
                  </a:cubicBezTo>
                  <a:lnTo>
                    <a:pt x="10746" y="2818"/>
                  </a:lnTo>
                  <a:cubicBezTo>
                    <a:pt x="10746" y="2818"/>
                    <a:pt x="10626" y="2910"/>
                    <a:pt x="10417" y="3069"/>
                  </a:cubicBezTo>
                  <a:cubicBezTo>
                    <a:pt x="10207" y="3228"/>
                    <a:pt x="9914" y="3468"/>
                    <a:pt x="9533" y="3710"/>
                  </a:cubicBezTo>
                  <a:cubicBezTo>
                    <a:pt x="8785" y="4220"/>
                    <a:pt x="7788" y="4900"/>
                    <a:pt x="6791" y="5580"/>
                  </a:cubicBezTo>
                  <a:cubicBezTo>
                    <a:pt x="5786" y="6247"/>
                    <a:pt x="4734" y="6846"/>
                    <a:pt x="3971" y="7334"/>
                  </a:cubicBezTo>
                  <a:cubicBezTo>
                    <a:pt x="3585" y="7573"/>
                    <a:pt x="3266" y="7771"/>
                    <a:pt x="3042" y="7912"/>
                  </a:cubicBezTo>
                  <a:cubicBezTo>
                    <a:pt x="2820" y="8057"/>
                    <a:pt x="2683" y="8121"/>
                    <a:pt x="2683" y="8121"/>
                  </a:cubicBezTo>
                  <a:cubicBezTo>
                    <a:pt x="2683" y="8121"/>
                    <a:pt x="4051" y="10296"/>
                    <a:pt x="4051" y="10296"/>
                  </a:cubicBezTo>
                  <a:close/>
                  <a:moveTo>
                    <a:pt x="15979" y="16944"/>
                  </a:moveTo>
                  <a:cubicBezTo>
                    <a:pt x="15631" y="16464"/>
                    <a:pt x="15033" y="16294"/>
                    <a:pt x="14641" y="16563"/>
                  </a:cubicBezTo>
                  <a:cubicBezTo>
                    <a:pt x="14257" y="16838"/>
                    <a:pt x="14200" y="17427"/>
                    <a:pt x="14538" y="17913"/>
                  </a:cubicBezTo>
                  <a:cubicBezTo>
                    <a:pt x="14876" y="18397"/>
                    <a:pt x="15491" y="18592"/>
                    <a:pt x="15886" y="18310"/>
                  </a:cubicBezTo>
                  <a:cubicBezTo>
                    <a:pt x="16286" y="18034"/>
                    <a:pt x="16329" y="17423"/>
                    <a:pt x="15979" y="16944"/>
                  </a:cubicBezTo>
                  <a:close/>
                  <a:moveTo>
                    <a:pt x="8848" y="21600"/>
                  </a:moveTo>
                  <a:lnTo>
                    <a:pt x="0" y="6928"/>
                  </a:lnTo>
                  <a:lnTo>
                    <a:pt x="1436" y="6145"/>
                  </a:lnTo>
                  <a:lnTo>
                    <a:pt x="1635" y="6459"/>
                  </a:lnTo>
                  <a:cubicBezTo>
                    <a:pt x="1635" y="6459"/>
                    <a:pt x="1770" y="6396"/>
                    <a:pt x="1986" y="6255"/>
                  </a:cubicBezTo>
                  <a:cubicBezTo>
                    <a:pt x="2204" y="6118"/>
                    <a:pt x="2517" y="5922"/>
                    <a:pt x="2894" y="5689"/>
                  </a:cubicBezTo>
                  <a:cubicBezTo>
                    <a:pt x="3638" y="5212"/>
                    <a:pt x="4666" y="4628"/>
                    <a:pt x="5650" y="3976"/>
                  </a:cubicBezTo>
                  <a:cubicBezTo>
                    <a:pt x="6624" y="3312"/>
                    <a:pt x="7597" y="2646"/>
                    <a:pt x="8327" y="2149"/>
                  </a:cubicBezTo>
                  <a:cubicBezTo>
                    <a:pt x="8701" y="1910"/>
                    <a:pt x="8986" y="1678"/>
                    <a:pt x="9192" y="1523"/>
                  </a:cubicBezTo>
                  <a:cubicBezTo>
                    <a:pt x="9397" y="1365"/>
                    <a:pt x="9514" y="1276"/>
                    <a:pt x="9514" y="1276"/>
                  </a:cubicBezTo>
                  <a:lnTo>
                    <a:pt x="9281" y="985"/>
                  </a:lnTo>
                  <a:lnTo>
                    <a:pt x="10582" y="0"/>
                  </a:lnTo>
                  <a:lnTo>
                    <a:pt x="21600" y="13254"/>
                  </a:lnTo>
                  <a:cubicBezTo>
                    <a:pt x="21600" y="13254"/>
                    <a:pt x="21346" y="13682"/>
                    <a:pt x="20964" y="14325"/>
                  </a:cubicBezTo>
                  <a:cubicBezTo>
                    <a:pt x="20573" y="14961"/>
                    <a:pt x="20085" y="15862"/>
                    <a:pt x="19521" y="16690"/>
                  </a:cubicBezTo>
                  <a:cubicBezTo>
                    <a:pt x="18389" y="18378"/>
                    <a:pt x="17256" y="20067"/>
                    <a:pt x="17256" y="20067"/>
                  </a:cubicBezTo>
                  <a:cubicBezTo>
                    <a:pt x="17256" y="20069"/>
                    <a:pt x="16746" y="20213"/>
                    <a:pt x="15940" y="20359"/>
                  </a:cubicBezTo>
                  <a:cubicBezTo>
                    <a:pt x="15148" y="20512"/>
                    <a:pt x="14093" y="20716"/>
                    <a:pt x="13039" y="20920"/>
                  </a:cubicBezTo>
                  <a:cubicBezTo>
                    <a:pt x="11996" y="21126"/>
                    <a:pt x="10963" y="21322"/>
                    <a:pt x="10161" y="21418"/>
                  </a:cubicBezTo>
                  <a:cubicBezTo>
                    <a:pt x="9374" y="21527"/>
                    <a:pt x="8848" y="21600"/>
                    <a:pt x="8848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4" name="Shape 2874"/>
            <p:cNvSpPr/>
            <p:nvPr/>
          </p:nvSpPr>
          <p:spPr>
            <a:xfrm>
              <a:off x="5933354" y="4976909"/>
              <a:ext cx="276991" cy="61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1" y="1890"/>
                  </a:moveTo>
                  <a:cubicBezTo>
                    <a:pt x="17151" y="1890"/>
                    <a:pt x="16420" y="1897"/>
                    <a:pt x="15325" y="1909"/>
                  </a:cubicBezTo>
                  <a:cubicBezTo>
                    <a:pt x="14228" y="1913"/>
                    <a:pt x="12766" y="1963"/>
                    <a:pt x="11305" y="1924"/>
                  </a:cubicBezTo>
                  <a:cubicBezTo>
                    <a:pt x="9844" y="1909"/>
                    <a:pt x="8382" y="1894"/>
                    <a:pt x="7287" y="1883"/>
                  </a:cubicBezTo>
                  <a:cubicBezTo>
                    <a:pt x="6198" y="1843"/>
                    <a:pt x="5471" y="1817"/>
                    <a:pt x="5471" y="1817"/>
                  </a:cubicBezTo>
                  <a:lnTo>
                    <a:pt x="5261" y="3219"/>
                  </a:lnTo>
                  <a:cubicBezTo>
                    <a:pt x="5261" y="3219"/>
                    <a:pt x="6009" y="3246"/>
                    <a:pt x="7130" y="3287"/>
                  </a:cubicBezTo>
                  <a:cubicBezTo>
                    <a:pt x="8258" y="3298"/>
                    <a:pt x="9762" y="3315"/>
                    <a:pt x="11264" y="3330"/>
                  </a:cubicBezTo>
                  <a:cubicBezTo>
                    <a:pt x="12769" y="3370"/>
                    <a:pt x="14273" y="3320"/>
                    <a:pt x="15400" y="3313"/>
                  </a:cubicBezTo>
                  <a:cubicBezTo>
                    <a:pt x="16528" y="3303"/>
                    <a:pt x="17281" y="3295"/>
                    <a:pt x="17281" y="3295"/>
                  </a:cubicBezTo>
                  <a:cubicBezTo>
                    <a:pt x="17281" y="3295"/>
                    <a:pt x="17151" y="1890"/>
                    <a:pt x="17151" y="1890"/>
                  </a:cubicBezTo>
                  <a:close/>
                  <a:moveTo>
                    <a:pt x="17380" y="4368"/>
                  </a:moveTo>
                  <a:cubicBezTo>
                    <a:pt x="17380" y="4368"/>
                    <a:pt x="16612" y="4376"/>
                    <a:pt x="15459" y="4387"/>
                  </a:cubicBezTo>
                  <a:cubicBezTo>
                    <a:pt x="14308" y="4394"/>
                    <a:pt x="12771" y="4444"/>
                    <a:pt x="11236" y="4404"/>
                  </a:cubicBezTo>
                  <a:cubicBezTo>
                    <a:pt x="9699" y="4387"/>
                    <a:pt x="8163" y="4371"/>
                    <a:pt x="7011" y="4359"/>
                  </a:cubicBezTo>
                  <a:cubicBezTo>
                    <a:pt x="5865" y="4318"/>
                    <a:pt x="5101" y="4291"/>
                    <a:pt x="5101" y="4291"/>
                  </a:cubicBezTo>
                  <a:lnTo>
                    <a:pt x="4891" y="5694"/>
                  </a:lnTo>
                  <a:cubicBezTo>
                    <a:pt x="4891" y="5694"/>
                    <a:pt x="5676" y="5722"/>
                    <a:pt x="6854" y="5764"/>
                  </a:cubicBezTo>
                  <a:cubicBezTo>
                    <a:pt x="8039" y="5776"/>
                    <a:pt x="9617" y="5793"/>
                    <a:pt x="11195" y="5810"/>
                  </a:cubicBezTo>
                  <a:cubicBezTo>
                    <a:pt x="12774" y="5850"/>
                    <a:pt x="14352" y="5800"/>
                    <a:pt x="15536" y="5793"/>
                  </a:cubicBezTo>
                  <a:cubicBezTo>
                    <a:pt x="16720" y="5781"/>
                    <a:pt x="17510" y="5773"/>
                    <a:pt x="17510" y="5773"/>
                  </a:cubicBezTo>
                  <a:cubicBezTo>
                    <a:pt x="17510" y="5773"/>
                    <a:pt x="17380" y="4368"/>
                    <a:pt x="17380" y="4368"/>
                  </a:cubicBezTo>
                  <a:close/>
                  <a:moveTo>
                    <a:pt x="17608" y="6847"/>
                  </a:moveTo>
                  <a:cubicBezTo>
                    <a:pt x="17608" y="6847"/>
                    <a:pt x="16803" y="6855"/>
                    <a:pt x="15594" y="6867"/>
                  </a:cubicBezTo>
                  <a:cubicBezTo>
                    <a:pt x="14386" y="6875"/>
                    <a:pt x="12775" y="6925"/>
                    <a:pt x="11165" y="6885"/>
                  </a:cubicBezTo>
                  <a:cubicBezTo>
                    <a:pt x="9553" y="6867"/>
                    <a:pt x="7943" y="6850"/>
                    <a:pt x="6735" y="6837"/>
                  </a:cubicBezTo>
                  <a:cubicBezTo>
                    <a:pt x="5533" y="6795"/>
                    <a:pt x="4731" y="6766"/>
                    <a:pt x="4731" y="6766"/>
                  </a:cubicBezTo>
                  <a:lnTo>
                    <a:pt x="4521" y="8168"/>
                  </a:lnTo>
                  <a:cubicBezTo>
                    <a:pt x="4521" y="8168"/>
                    <a:pt x="5344" y="8197"/>
                    <a:pt x="6578" y="8240"/>
                  </a:cubicBezTo>
                  <a:cubicBezTo>
                    <a:pt x="7818" y="8254"/>
                    <a:pt x="9472" y="8271"/>
                    <a:pt x="11125" y="8290"/>
                  </a:cubicBezTo>
                  <a:cubicBezTo>
                    <a:pt x="12778" y="8330"/>
                    <a:pt x="14432" y="8280"/>
                    <a:pt x="15672" y="8273"/>
                  </a:cubicBezTo>
                  <a:cubicBezTo>
                    <a:pt x="16911" y="8259"/>
                    <a:pt x="17738" y="8251"/>
                    <a:pt x="17738" y="8251"/>
                  </a:cubicBezTo>
                  <a:cubicBezTo>
                    <a:pt x="17738" y="8251"/>
                    <a:pt x="17608" y="6847"/>
                    <a:pt x="17608" y="6847"/>
                  </a:cubicBezTo>
                  <a:close/>
                  <a:moveTo>
                    <a:pt x="17837" y="9323"/>
                  </a:moveTo>
                  <a:cubicBezTo>
                    <a:pt x="17837" y="9323"/>
                    <a:pt x="16995" y="9332"/>
                    <a:pt x="15731" y="9346"/>
                  </a:cubicBezTo>
                  <a:cubicBezTo>
                    <a:pt x="14466" y="9353"/>
                    <a:pt x="12780" y="9404"/>
                    <a:pt x="11095" y="9364"/>
                  </a:cubicBezTo>
                  <a:cubicBezTo>
                    <a:pt x="9408" y="9345"/>
                    <a:pt x="7723" y="9327"/>
                    <a:pt x="6459" y="9313"/>
                  </a:cubicBezTo>
                  <a:cubicBezTo>
                    <a:pt x="5200" y="9268"/>
                    <a:pt x="4360" y="9240"/>
                    <a:pt x="4360" y="9240"/>
                  </a:cubicBezTo>
                  <a:lnTo>
                    <a:pt x="4150" y="10643"/>
                  </a:lnTo>
                  <a:cubicBezTo>
                    <a:pt x="4150" y="10643"/>
                    <a:pt x="5011" y="10673"/>
                    <a:pt x="6303" y="10717"/>
                  </a:cubicBezTo>
                  <a:cubicBezTo>
                    <a:pt x="7599" y="10732"/>
                    <a:pt x="9326" y="10750"/>
                    <a:pt x="11054" y="10769"/>
                  </a:cubicBezTo>
                  <a:cubicBezTo>
                    <a:pt x="12783" y="10811"/>
                    <a:pt x="14511" y="10760"/>
                    <a:pt x="15807" y="10751"/>
                  </a:cubicBezTo>
                  <a:cubicBezTo>
                    <a:pt x="17103" y="10738"/>
                    <a:pt x="17967" y="10728"/>
                    <a:pt x="17967" y="10728"/>
                  </a:cubicBezTo>
                  <a:cubicBezTo>
                    <a:pt x="17967" y="10728"/>
                    <a:pt x="17837" y="9323"/>
                    <a:pt x="17837" y="9323"/>
                  </a:cubicBezTo>
                  <a:close/>
                  <a:moveTo>
                    <a:pt x="18067" y="11803"/>
                  </a:moveTo>
                  <a:cubicBezTo>
                    <a:pt x="18067" y="11803"/>
                    <a:pt x="17186" y="11812"/>
                    <a:pt x="15866" y="11826"/>
                  </a:cubicBezTo>
                  <a:cubicBezTo>
                    <a:pt x="14546" y="11834"/>
                    <a:pt x="12784" y="11885"/>
                    <a:pt x="11024" y="11844"/>
                  </a:cubicBezTo>
                  <a:cubicBezTo>
                    <a:pt x="9264" y="11825"/>
                    <a:pt x="7503" y="11806"/>
                    <a:pt x="6183" y="11791"/>
                  </a:cubicBezTo>
                  <a:cubicBezTo>
                    <a:pt x="4868" y="11746"/>
                    <a:pt x="3991" y="11714"/>
                    <a:pt x="3991" y="11714"/>
                  </a:cubicBezTo>
                  <a:lnTo>
                    <a:pt x="3781" y="13116"/>
                  </a:lnTo>
                  <a:cubicBezTo>
                    <a:pt x="3781" y="13116"/>
                    <a:pt x="4679" y="13148"/>
                    <a:pt x="6027" y="13194"/>
                  </a:cubicBezTo>
                  <a:cubicBezTo>
                    <a:pt x="7378" y="13208"/>
                    <a:pt x="9182" y="13229"/>
                    <a:pt x="10985" y="13249"/>
                  </a:cubicBezTo>
                  <a:cubicBezTo>
                    <a:pt x="12788" y="13291"/>
                    <a:pt x="14590" y="13238"/>
                    <a:pt x="15943" y="13231"/>
                  </a:cubicBezTo>
                  <a:cubicBezTo>
                    <a:pt x="17294" y="13216"/>
                    <a:pt x="18196" y="13205"/>
                    <a:pt x="18196" y="13205"/>
                  </a:cubicBezTo>
                  <a:cubicBezTo>
                    <a:pt x="18196" y="13205"/>
                    <a:pt x="18067" y="11803"/>
                    <a:pt x="18067" y="11803"/>
                  </a:cubicBezTo>
                  <a:close/>
                  <a:moveTo>
                    <a:pt x="18295" y="14279"/>
                  </a:moveTo>
                  <a:cubicBezTo>
                    <a:pt x="18295" y="14279"/>
                    <a:pt x="17377" y="14289"/>
                    <a:pt x="16000" y="14304"/>
                  </a:cubicBezTo>
                  <a:cubicBezTo>
                    <a:pt x="14624" y="14312"/>
                    <a:pt x="12789" y="14365"/>
                    <a:pt x="10954" y="14323"/>
                  </a:cubicBezTo>
                  <a:cubicBezTo>
                    <a:pt x="9119" y="14302"/>
                    <a:pt x="7283" y="14281"/>
                    <a:pt x="5906" y="14267"/>
                  </a:cubicBezTo>
                  <a:cubicBezTo>
                    <a:pt x="4535" y="14219"/>
                    <a:pt x="3621" y="14188"/>
                    <a:pt x="3621" y="14188"/>
                  </a:cubicBezTo>
                  <a:lnTo>
                    <a:pt x="3410" y="15591"/>
                  </a:lnTo>
                  <a:cubicBezTo>
                    <a:pt x="3410" y="15591"/>
                    <a:pt x="4347" y="15623"/>
                    <a:pt x="5751" y="15671"/>
                  </a:cubicBezTo>
                  <a:cubicBezTo>
                    <a:pt x="7159" y="15686"/>
                    <a:pt x="9037" y="15708"/>
                    <a:pt x="10914" y="15728"/>
                  </a:cubicBezTo>
                  <a:cubicBezTo>
                    <a:pt x="12792" y="15771"/>
                    <a:pt x="14670" y="15718"/>
                    <a:pt x="16078" y="15710"/>
                  </a:cubicBezTo>
                  <a:cubicBezTo>
                    <a:pt x="17487" y="15695"/>
                    <a:pt x="18425" y="15683"/>
                    <a:pt x="18425" y="15683"/>
                  </a:cubicBezTo>
                  <a:cubicBezTo>
                    <a:pt x="18425" y="15683"/>
                    <a:pt x="18295" y="14279"/>
                    <a:pt x="18295" y="14279"/>
                  </a:cubicBezTo>
                  <a:close/>
                  <a:moveTo>
                    <a:pt x="18524" y="16757"/>
                  </a:moveTo>
                  <a:cubicBezTo>
                    <a:pt x="18524" y="16757"/>
                    <a:pt x="17569" y="16768"/>
                    <a:pt x="16136" y="16784"/>
                  </a:cubicBezTo>
                  <a:cubicBezTo>
                    <a:pt x="14704" y="16793"/>
                    <a:pt x="12794" y="16846"/>
                    <a:pt x="10883" y="16804"/>
                  </a:cubicBezTo>
                  <a:cubicBezTo>
                    <a:pt x="8974" y="16782"/>
                    <a:pt x="7064" y="16760"/>
                    <a:pt x="5631" y="16745"/>
                  </a:cubicBezTo>
                  <a:cubicBezTo>
                    <a:pt x="4202" y="16696"/>
                    <a:pt x="3250" y="16664"/>
                    <a:pt x="3250" y="16664"/>
                  </a:cubicBezTo>
                  <a:lnTo>
                    <a:pt x="3041" y="18066"/>
                  </a:lnTo>
                  <a:cubicBezTo>
                    <a:pt x="3041" y="18066"/>
                    <a:pt x="4014" y="18098"/>
                    <a:pt x="5475" y="18148"/>
                  </a:cubicBezTo>
                  <a:cubicBezTo>
                    <a:pt x="6939" y="18164"/>
                    <a:pt x="8892" y="18186"/>
                    <a:pt x="10844" y="18208"/>
                  </a:cubicBezTo>
                  <a:cubicBezTo>
                    <a:pt x="12797" y="18251"/>
                    <a:pt x="14748" y="18198"/>
                    <a:pt x="16214" y="18189"/>
                  </a:cubicBezTo>
                  <a:cubicBezTo>
                    <a:pt x="17678" y="18172"/>
                    <a:pt x="18653" y="18161"/>
                    <a:pt x="18653" y="18161"/>
                  </a:cubicBezTo>
                  <a:cubicBezTo>
                    <a:pt x="18653" y="18161"/>
                    <a:pt x="18524" y="16757"/>
                    <a:pt x="18524" y="16757"/>
                  </a:cubicBezTo>
                  <a:close/>
                  <a:moveTo>
                    <a:pt x="18941" y="91"/>
                  </a:moveTo>
                  <a:lnTo>
                    <a:pt x="21600" y="19831"/>
                  </a:lnTo>
                  <a:cubicBezTo>
                    <a:pt x="21600" y="19831"/>
                    <a:pt x="20949" y="19955"/>
                    <a:pt x="19970" y="20141"/>
                  </a:cubicBezTo>
                  <a:cubicBezTo>
                    <a:pt x="18978" y="20307"/>
                    <a:pt x="17655" y="20529"/>
                    <a:pt x="16332" y="20752"/>
                  </a:cubicBezTo>
                  <a:cubicBezTo>
                    <a:pt x="14986" y="20973"/>
                    <a:pt x="13640" y="21194"/>
                    <a:pt x="12630" y="21360"/>
                  </a:cubicBezTo>
                  <a:cubicBezTo>
                    <a:pt x="11608" y="21504"/>
                    <a:pt x="10927" y="21600"/>
                    <a:pt x="10927" y="21600"/>
                  </a:cubicBezTo>
                  <a:cubicBezTo>
                    <a:pt x="10927" y="21600"/>
                    <a:pt x="8158" y="21154"/>
                    <a:pt x="5389" y="20709"/>
                  </a:cubicBezTo>
                  <a:cubicBezTo>
                    <a:pt x="2656" y="20214"/>
                    <a:pt x="0" y="19702"/>
                    <a:pt x="0" y="19702"/>
                  </a:cubicBezTo>
                  <a:lnTo>
                    <a:pt x="3785" y="0"/>
                  </a:lnTo>
                  <a:cubicBezTo>
                    <a:pt x="3785" y="0"/>
                    <a:pt x="4729" y="32"/>
                    <a:pt x="6144" y="81"/>
                  </a:cubicBezTo>
                  <a:cubicBezTo>
                    <a:pt x="7553" y="159"/>
                    <a:pt x="9461" y="131"/>
                    <a:pt x="11356" y="169"/>
                  </a:cubicBezTo>
                  <a:cubicBezTo>
                    <a:pt x="11831" y="176"/>
                    <a:pt x="12305" y="182"/>
                    <a:pt x="12772" y="188"/>
                  </a:cubicBezTo>
                  <a:cubicBezTo>
                    <a:pt x="13239" y="181"/>
                    <a:pt x="13699" y="175"/>
                    <a:pt x="14143" y="167"/>
                  </a:cubicBezTo>
                  <a:cubicBezTo>
                    <a:pt x="15033" y="158"/>
                    <a:pt x="15863" y="149"/>
                    <a:pt x="16576" y="141"/>
                  </a:cubicBezTo>
                  <a:cubicBezTo>
                    <a:pt x="18002" y="141"/>
                    <a:pt x="18941" y="91"/>
                    <a:pt x="18941" y="9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5" name="Shape 2875"/>
            <p:cNvSpPr/>
            <p:nvPr/>
          </p:nvSpPr>
          <p:spPr>
            <a:xfrm>
              <a:off x="5350557" y="4905339"/>
              <a:ext cx="402801" cy="88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1" y="3809"/>
                  </a:moveTo>
                  <a:cubicBezTo>
                    <a:pt x="18111" y="3809"/>
                    <a:pt x="17443" y="3720"/>
                    <a:pt x="16774" y="3631"/>
                  </a:cubicBezTo>
                  <a:cubicBezTo>
                    <a:pt x="16117" y="3526"/>
                    <a:pt x="15459" y="3421"/>
                    <a:pt x="15459" y="3421"/>
                  </a:cubicBezTo>
                  <a:lnTo>
                    <a:pt x="13983" y="5415"/>
                  </a:lnTo>
                  <a:cubicBezTo>
                    <a:pt x="13983" y="5415"/>
                    <a:pt x="14680" y="5525"/>
                    <a:pt x="15378" y="5636"/>
                  </a:cubicBezTo>
                  <a:cubicBezTo>
                    <a:pt x="16082" y="5736"/>
                    <a:pt x="16794" y="5826"/>
                    <a:pt x="16794" y="5826"/>
                  </a:cubicBezTo>
                  <a:cubicBezTo>
                    <a:pt x="16794" y="5826"/>
                    <a:pt x="18111" y="3809"/>
                    <a:pt x="18111" y="3809"/>
                  </a:cubicBezTo>
                  <a:close/>
                  <a:moveTo>
                    <a:pt x="16213" y="6715"/>
                  </a:moveTo>
                  <a:cubicBezTo>
                    <a:pt x="16213" y="6716"/>
                    <a:pt x="15482" y="6624"/>
                    <a:pt x="14761" y="6520"/>
                  </a:cubicBezTo>
                  <a:cubicBezTo>
                    <a:pt x="14045" y="6407"/>
                    <a:pt x="13331" y="6294"/>
                    <a:pt x="13331" y="6294"/>
                  </a:cubicBezTo>
                  <a:lnTo>
                    <a:pt x="11850" y="8285"/>
                  </a:lnTo>
                  <a:cubicBezTo>
                    <a:pt x="11850" y="8285"/>
                    <a:pt x="12606" y="8405"/>
                    <a:pt x="13362" y="8524"/>
                  </a:cubicBezTo>
                  <a:cubicBezTo>
                    <a:pt x="14123" y="8635"/>
                    <a:pt x="14895" y="8731"/>
                    <a:pt x="14895" y="8731"/>
                  </a:cubicBezTo>
                  <a:cubicBezTo>
                    <a:pt x="14895" y="8731"/>
                    <a:pt x="16213" y="6715"/>
                    <a:pt x="16213" y="6715"/>
                  </a:cubicBezTo>
                  <a:close/>
                  <a:moveTo>
                    <a:pt x="14312" y="9620"/>
                  </a:moveTo>
                  <a:cubicBezTo>
                    <a:pt x="14312" y="9620"/>
                    <a:pt x="13522" y="9522"/>
                    <a:pt x="12744" y="9408"/>
                  </a:cubicBezTo>
                  <a:cubicBezTo>
                    <a:pt x="11970" y="9287"/>
                    <a:pt x="11197" y="9164"/>
                    <a:pt x="11197" y="9164"/>
                  </a:cubicBezTo>
                  <a:lnTo>
                    <a:pt x="9715" y="11156"/>
                  </a:lnTo>
                  <a:cubicBezTo>
                    <a:pt x="9715" y="11156"/>
                    <a:pt x="10528" y="11284"/>
                    <a:pt x="11341" y="11412"/>
                  </a:cubicBezTo>
                  <a:cubicBezTo>
                    <a:pt x="12160" y="11532"/>
                    <a:pt x="12990" y="11636"/>
                    <a:pt x="12990" y="11636"/>
                  </a:cubicBezTo>
                  <a:cubicBezTo>
                    <a:pt x="12990" y="11636"/>
                    <a:pt x="14312" y="9620"/>
                    <a:pt x="14312" y="9620"/>
                  </a:cubicBezTo>
                  <a:close/>
                  <a:moveTo>
                    <a:pt x="12406" y="12525"/>
                  </a:moveTo>
                  <a:cubicBezTo>
                    <a:pt x="12406" y="12525"/>
                    <a:pt x="11558" y="12419"/>
                    <a:pt x="10722" y="12296"/>
                  </a:cubicBezTo>
                  <a:cubicBezTo>
                    <a:pt x="9891" y="12165"/>
                    <a:pt x="9060" y="12035"/>
                    <a:pt x="9060" y="12035"/>
                  </a:cubicBezTo>
                  <a:lnTo>
                    <a:pt x="7575" y="14026"/>
                  </a:lnTo>
                  <a:cubicBezTo>
                    <a:pt x="7575" y="14026"/>
                    <a:pt x="8446" y="14163"/>
                    <a:pt x="9318" y="14299"/>
                  </a:cubicBezTo>
                  <a:cubicBezTo>
                    <a:pt x="10193" y="14429"/>
                    <a:pt x="11083" y="14540"/>
                    <a:pt x="11083" y="14540"/>
                  </a:cubicBezTo>
                  <a:cubicBezTo>
                    <a:pt x="11083" y="14540"/>
                    <a:pt x="12406" y="12525"/>
                    <a:pt x="12406" y="12525"/>
                  </a:cubicBezTo>
                  <a:close/>
                  <a:moveTo>
                    <a:pt x="10497" y="15428"/>
                  </a:moveTo>
                  <a:cubicBezTo>
                    <a:pt x="10497" y="15428"/>
                    <a:pt x="9590" y="15316"/>
                    <a:pt x="8697" y="15183"/>
                  </a:cubicBezTo>
                  <a:cubicBezTo>
                    <a:pt x="7809" y="15044"/>
                    <a:pt x="6920" y="14905"/>
                    <a:pt x="6920" y="14905"/>
                  </a:cubicBezTo>
                  <a:lnTo>
                    <a:pt x="5432" y="16896"/>
                  </a:lnTo>
                  <a:cubicBezTo>
                    <a:pt x="5432" y="16896"/>
                    <a:pt x="6361" y="17041"/>
                    <a:pt x="7290" y="17185"/>
                  </a:cubicBezTo>
                  <a:cubicBezTo>
                    <a:pt x="7751" y="17262"/>
                    <a:pt x="8230" y="17315"/>
                    <a:pt x="8581" y="17364"/>
                  </a:cubicBezTo>
                  <a:cubicBezTo>
                    <a:pt x="8935" y="17411"/>
                    <a:pt x="9170" y="17442"/>
                    <a:pt x="9170" y="17442"/>
                  </a:cubicBezTo>
                  <a:cubicBezTo>
                    <a:pt x="9170" y="17442"/>
                    <a:pt x="10497" y="15428"/>
                    <a:pt x="10497" y="15428"/>
                  </a:cubicBezTo>
                  <a:close/>
                  <a:moveTo>
                    <a:pt x="8584" y="18331"/>
                  </a:moveTo>
                  <a:cubicBezTo>
                    <a:pt x="8584" y="18331"/>
                    <a:pt x="8344" y="18299"/>
                    <a:pt x="7984" y="18252"/>
                  </a:cubicBezTo>
                  <a:cubicBezTo>
                    <a:pt x="7626" y="18201"/>
                    <a:pt x="7138" y="18147"/>
                    <a:pt x="6668" y="18069"/>
                  </a:cubicBezTo>
                  <a:cubicBezTo>
                    <a:pt x="5721" y="17922"/>
                    <a:pt x="4774" y="17775"/>
                    <a:pt x="4774" y="17775"/>
                  </a:cubicBezTo>
                  <a:lnTo>
                    <a:pt x="3284" y="19765"/>
                  </a:lnTo>
                  <a:cubicBezTo>
                    <a:pt x="3284" y="19765"/>
                    <a:pt x="4271" y="19919"/>
                    <a:pt x="5257" y="20072"/>
                  </a:cubicBezTo>
                  <a:cubicBezTo>
                    <a:pt x="5748" y="20153"/>
                    <a:pt x="6254" y="20210"/>
                    <a:pt x="6628" y="20263"/>
                  </a:cubicBezTo>
                  <a:cubicBezTo>
                    <a:pt x="7004" y="20313"/>
                    <a:pt x="7254" y="20346"/>
                    <a:pt x="7254" y="20346"/>
                  </a:cubicBezTo>
                  <a:cubicBezTo>
                    <a:pt x="7254" y="20346"/>
                    <a:pt x="8584" y="18331"/>
                    <a:pt x="8584" y="18331"/>
                  </a:cubicBezTo>
                  <a:close/>
                  <a:moveTo>
                    <a:pt x="21600" y="756"/>
                  </a:moveTo>
                  <a:lnTo>
                    <a:pt x="8961" y="21600"/>
                  </a:lnTo>
                  <a:cubicBezTo>
                    <a:pt x="8961" y="21600"/>
                    <a:pt x="8396" y="21526"/>
                    <a:pt x="7547" y="21414"/>
                  </a:cubicBezTo>
                  <a:cubicBezTo>
                    <a:pt x="6703" y="21298"/>
                    <a:pt x="5563" y="21164"/>
                    <a:pt x="4450" y="20992"/>
                  </a:cubicBezTo>
                  <a:cubicBezTo>
                    <a:pt x="2225" y="20644"/>
                    <a:pt x="0" y="20296"/>
                    <a:pt x="0" y="20296"/>
                  </a:cubicBezTo>
                  <a:lnTo>
                    <a:pt x="16284" y="0"/>
                  </a:lnTo>
                  <a:cubicBezTo>
                    <a:pt x="16284" y="0"/>
                    <a:pt x="17603" y="203"/>
                    <a:pt x="18922" y="407"/>
                  </a:cubicBezTo>
                  <a:cubicBezTo>
                    <a:pt x="20260" y="582"/>
                    <a:pt x="21600" y="756"/>
                    <a:pt x="21600" y="7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6" name="Shape 2876"/>
            <p:cNvSpPr/>
            <p:nvPr/>
          </p:nvSpPr>
          <p:spPr>
            <a:xfrm>
              <a:off x="6219640" y="4930900"/>
              <a:ext cx="462235" cy="1108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8" y="15020"/>
                  </a:moveTo>
                  <a:cubicBezTo>
                    <a:pt x="13978" y="15020"/>
                    <a:pt x="15110" y="14906"/>
                    <a:pt x="16241" y="14793"/>
                  </a:cubicBezTo>
                  <a:cubicBezTo>
                    <a:pt x="16807" y="14735"/>
                    <a:pt x="17372" y="14678"/>
                    <a:pt x="17796" y="14635"/>
                  </a:cubicBezTo>
                  <a:cubicBezTo>
                    <a:pt x="18221" y="14593"/>
                    <a:pt x="18499" y="14558"/>
                    <a:pt x="18499" y="14558"/>
                  </a:cubicBezTo>
                  <a:lnTo>
                    <a:pt x="17421" y="12909"/>
                  </a:lnTo>
                  <a:cubicBezTo>
                    <a:pt x="17421" y="12909"/>
                    <a:pt x="17154" y="12943"/>
                    <a:pt x="16748" y="12982"/>
                  </a:cubicBezTo>
                  <a:cubicBezTo>
                    <a:pt x="16342" y="13023"/>
                    <a:pt x="15801" y="13078"/>
                    <a:pt x="15260" y="13134"/>
                  </a:cubicBezTo>
                  <a:cubicBezTo>
                    <a:pt x="14177" y="13243"/>
                    <a:pt x="13094" y="13352"/>
                    <a:pt x="13094" y="13352"/>
                  </a:cubicBezTo>
                  <a:cubicBezTo>
                    <a:pt x="13094" y="13352"/>
                    <a:pt x="13978" y="15020"/>
                    <a:pt x="13978" y="15020"/>
                  </a:cubicBezTo>
                  <a:close/>
                  <a:moveTo>
                    <a:pt x="12620" y="12453"/>
                  </a:moveTo>
                  <a:cubicBezTo>
                    <a:pt x="12620" y="12453"/>
                    <a:pt x="13677" y="12347"/>
                    <a:pt x="14733" y="12239"/>
                  </a:cubicBezTo>
                  <a:cubicBezTo>
                    <a:pt x="15261" y="12186"/>
                    <a:pt x="15789" y="12132"/>
                    <a:pt x="16185" y="12092"/>
                  </a:cubicBezTo>
                  <a:cubicBezTo>
                    <a:pt x="16582" y="12053"/>
                    <a:pt x="16843" y="12021"/>
                    <a:pt x="16843" y="12021"/>
                  </a:cubicBezTo>
                  <a:lnTo>
                    <a:pt x="15772" y="10372"/>
                  </a:lnTo>
                  <a:lnTo>
                    <a:pt x="11742" y="10785"/>
                  </a:lnTo>
                  <a:cubicBezTo>
                    <a:pt x="11742" y="10785"/>
                    <a:pt x="12620" y="12453"/>
                    <a:pt x="12620" y="12453"/>
                  </a:cubicBezTo>
                  <a:close/>
                  <a:moveTo>
                    <a:pt x="11271" y="9885"/>
                  </a:moveTo>
                  <a:lnTo>
                    <a:pt x="15197" y="9484"/>
                  </a:lnTo>
                  <a:lnTo>
                    <a:pt x="14133" y="7834"/>
                  </a:lnTo>
                  <a:lnTo>
                    <a:pt x="10400" y="8216"/>
                  </a:lnTo>
                  <a:cubicBezTo>
                    <a:pt x="10400" y="8216"/>
                    <a:pt x="11271" y="9885"/>
                    <a:pt x="11271" y="9885"/>
                  </a:cubicBezTo>
                  <a:close/>
                  <a:moveTo>
                    <a:pt x="9932" y="7317"/>
                  </a:moveTo>
                  <a:lnTo>
                    <a:pt x="13561" y="6946"/>
                  </a:lnTo>
                  <a:lnTo>
                    <a:pt x="12502" y="5295"/>
                  </a:lnTo>
                  <a:lnTo>
                    <a:pt x="9067" y="5647"/>
                  </a:lnTo>
                  <a:cubicBezTo>
                    <a:pt x="9067" y="5647"/>
                    <a:pt x="9932" y="7317"/>
                    <a:pt x="9932" y="7317"/>
                  </a:cubicBezTo>
                  <a:close/>
                  <a:moveTo>
                    <a:pt x="8603" y="4747"/>
                  </a:moveTo>
                  <a:lnTo>
                    <a:pt x="11933" y="4405"/>
                  </a:lnTo>
                  <a:lnTo>
                    <a:pt x="10881" y="2753"/>
                  </a:lnTo>
                  <a:lnTo>
                    <a:pt x="7744" y="3077"/>
                  </a:lnTo>
                  <a:cubicBezTo>
                    <a:pt x="7744" y="3077"/>
                    <a:pt x="8603" y="4747"/>
                    <a:pt x="8603" y="4747"/>
                  </a:cubicBezTo>
                  <a:close/>
                  <a:moveTo>
                    <a:pt x="11369" y="15237"/>
                  </a:moveTo>
                  <a:lnTo>
                    <a:pt x="10596" y="13558"/>
                  </a:lnTo>
                  <a:cubicBezTo>
                    <a:pt x="10596" y="13558"/>
                    <a:pt x="9501" y="13644"/>
                    <a:pt x="8406" y="13731"/>
                  </a:cubicBezTo>
                  <a:cubicBezTo>
                    <a:pt x="7302" y="13797"/>
                    <a:pt x="6199" y="13863"/>
                    <a:pt x="6199" y="13863"/>
                  </a:cubicBezTo>
                  <a:lnTo>
                    <a:pt x="6778" y="15555"/>
                  </a:lnTo>
                  <a:cubicBezTo>
                    <a:pt x="6778" y="15555"/>
                    <a:pt x="7932" y="15493"/>
                    <a:pt x="9081" y="15417"/>
                  </a:cubicBezTo>
                  <a:cubicBezTo>
                    <a:pt x="10225" y="15327"/>
                    <a:pt x="11369" y="15237"/>
                    <a:pt x="11369" y="15237"/>
                  </a:cubicBezTo>
                  <a:close/>
                  <a:moveTo>
                    <a:pt x="5890" y="12951"/>
                  </a:moveTo>
                  <a:cubicBezTo>
                    <a:pt x="5890" y="12951"/>
                    <a:pt x="6967" y="12887"/>
                    <a:pt x="8044" y="12823"/>
                  </a:cubicBezTo>
                  <a:cubicBezTo>
                    <a:pt x="9112" y="12738"/>
                    <a:pt x="10181" y="12654"/>
                    <a:pt x="10181" y="12654"/>
                  </a:cubicBezTo>
                  <a:lnTo>
                    <a:pt x="9414" y="10975"/>
                  </a:lnTo>
                  <a:cubicBezTo>
                    <a:pt x="9414" y="10975"/>
                    <a:pt x="8394" y="11057"/>
                    <a:pt x="7374" y="11138"/>
                  </a:cubicBezTo>
                  <a:cubicBezTo>
                    <a:pt x="6346" y="11198"/>
                    <a:pt x="5319" y="11259"/>
                    <a:pt x="5319" y="11259"/>
                  </a:cubicBezTo>
                  <a:cubicBezTo>
                    <a:pt x="5319" y="11259"/>
                    <a:pt x="5890" y="12951"/>
                    <a:pt x="5890" y="12951"/>
                  </a:cubicBezTo>
                  <a:close/>
                  <a:moveTo>
                    <a:pt x="5012" y="10348"/>
                  </a:moveTo>
                  <a:cubicBezTo>
                    <a:pt x="5012" y="10348"/>
                    <a:pt x="6014" y="10289"/>
                    <a:pt x="7016" y="10230"/>
                  </a:cubicBezTo>
                  <a:cubicBezTo>
                    <a:pt x="8009" y="10151"/>
                    <a:pt x="9003" y="10071"/>
                    <a:pt x="9003" y="10071"/>
                  </a:cubicBezTo>
                  <a:lnTo>
                    <a:pt x="8242" y="8392"/>
                  </a:lnTo>
                  <a:cubicBezTo>
                    <a:pt x="8242" y="8392"/>
                    <a:pt x="7298" y="8468"/>
                    <a:pt x="6353" y="8544"/>
                  </a:cubicBezTo>
                  <a:cubicBezTo>
                    <a:pt x="5400" y="8599"/>
                    <a:pt x="4448" y="8655"/>
                    <a:pt x="4448" y="8655"/>
                  </a:cubicBezTo>
                  <a:cubicBezTo>
                    <a:pt x="4448" y="8655"/>
                    <a:pt x="5012" y="10348"/>
                    <a:pt x="5012" y="10348"/>
                  </a:cubicBezTo>
                  <a:close/>
                  <a:moveTo>
                    <a:pt x="4145" y="7744"/>
                  </a:moveTo>
                  <a:cubicBezTo>
                    <a:pt x="4145" y="7744"/>
                    <a:pt x="5072" y="7690"/>
                    <a:pt x="5999" y="7636"/>
                  </a:cubicBezTo>
                  <a:cubicBezTo>
                    <a:pt x="6917" y="7561"/>
                    <a:pt x="7835" y="7487"/>
                    <a:pt x="7835" y="7487"/>
                  </a:cubicBezTo>
                  <a:lnTo>
                    <a:pt x="7081" y="5807"/>
                  </a:lnTo>
                  <a:cubicBezTo>
                    <a:pt x="7081" y="5807"/>
                    <a:pt x="6212" y="5878"/>
                    <a:pt x="5342" y="5948"/>
                  </a:cubicBezTo>
                  <a:cubicBezTo>
                    <a:pt x="4464" y="5999"/>
                    <a:pt x="3586" y="6050"/>
                    <a:pt x="3586" y="6050"/>
                  </a:cubicBezTo>
                  <a:cubicBezTo>
                    <a:pt x="3586" y="6050"/>
                    <a:pt x="4145" y="7744"/>
                    <a:pt x="4145" y="7744"/>
                  </a:cubicBezTo>
                  <a:close/>
                  <a:moveTo>
                    <a:pt x="3288" y="5138"/>
                  </a:moveTo>
                  <a:cubicBezTo>
                    <a:pt x="3288" y="5138"/>
                    <a:pt x="4140" y="5089"/>
                    <a:pt x="4991" y="5039"/>
                  </a:cubicBezTo>
                  <a:cubicBezTo>
                    <a:pt x="5834" y="4971"/>
                    <a:pt x="6677" y="4903"/>
                    <a:pt x="6677" y="4903"/>
                  </a:cubicBezTo>
                  <a:lnTo>
                    <a:pt x="5930" y="3222"/>
                  </a:lnTo>
                  <a:cubicBezTo>
                    <a:pt x="5930" y="3222"/>
                    <a:pt x="5135" y="3287"/>
                    <a:pt x="4341" y="3351"/>
                  </a:cubicBezTo>
                  <a:cubicBezTo>
                    <a:pt x="3538" y="3398"/>
                    <a:pt x="2736" y="3445"/>
                    <a:pt x="2736" y="3445"/>
                  </a:cubicBezTo>
                  <a:cubicBezTo>
                    <a:pt x="2736" y="3445"/>
                    <a:pt x="3288" y="5138"/>
                    <a:pt x="3288" y="5138"/>
                  </a:cubicBezTo>
                  <a:close/>
                  <a:moveTo>
                    <a:pt x="10863" y="0"/>
                  </a:moveTo>
                  <a:cubicBezTo>
                    <a:pt x="10863" y="0"/>
                    <a:pt x="13525" y="3752"/>
                    <a:pt x="16188" y="7505"/>
                  </a:cubicBezTo>
                  <a:cubicBezTo>
                    <a:pt x="18894" y="11252"/>
                    <a:pt x="21600" y="14999"/>
                    <a:pt x="21600" y="14999"/>
                  </a:cubicBezTo>
                  <a:cubicBezTo>
                    <a:pt x="21600" y="14999"/>
                    <a:pt x="20757" y="15438"/>
                    <a:pt x="19413" y="16102"/>
                  </a:cubicBezTo>
                  <a:cubicBezTo>
                    <a:pt x="18735" y="16427"/>
                    <a:pt x="17921" y="16793"/>
                    <a:pt x="17027" y="17194"/>
                  </a:cubicBezTo>
                  <a:cubicBezTo>
                    <a:pt x="16131" y="17590"/>
                    <a:pt x="15158" y="18031"/>
                    <a:pt x="14138" y="18429"/>
                  </a:cubicBezTo>
                  <a:cubicBezTo>
                    <a:pt x="13122" y="18837"/>
                    <a:pt x="12078" y="19245"/>
                    <a:pt x="11076" y="19627"/>
                  </a:cubicBezTo>
                  <a:cubicBezTo>
                    <a:pt x="10075" y="20013"/>
                    <a:pt x="9105" y="20337"/>
                    <a:pt x="8266" y="20633"/>
                  </a:cubicBezTo>
                  <a:cubicBezTo>
                    <a:pt x="6583" y="21214"/>
                    <a:pt x="5408" y="21600"/>
                    <a:pt x="5408" y="21600"/>
                  </a:cubicBezTo>
                  <a:cubicBezTo>
                    <a:pt x="5408" y="21600"/>
                    <a:pt x="4016" y="16415"/>
                    <a:pt x="2625" y="11232"/>
                  </a:cubicBezTo>
                  <a:cubicBezTo>
                    <a:pt x="1312" y="6044"/>
                    <a:pt x="0" y="856"/>
                    <a:pt x="0" y="856"/>
                  </a:cubicBezTo>
                  <a:cubicBezTo>
                    <a:pt x="0" y="856"/>
                    <a:pt x="196" y="850"/>
                    <a:pt x="490" y="841"/>
                  </a:cubicBezTo>
                  <a:cubicBezTo>
                    <a:pt x="781" y="825"/>
                    <a:pt x="1171" y="803"/>
                    <a:pt x="1560" y="781"/>
                  </a:cubicBezTo>
                  <a:cubicBezTo>
                    <a:pt x="2338" y="741"/>
                    <a:pt x="3117" y="701"/>
                    <a:pt x="3117" y="701"/>
                  </a:cubicBezTo>
                  <a:lnTo>
                    <a:pt x="3674" y="2196"/>
                  </a:lnTo>
                  <a:cubicBezTo>
                    <a:pt x="3674" y="2196"/>
                    <a:pt x="3978" y="2183"/>
                    <a:pt x="4424" y="2141"/>
                  </a:cubicBezTo>
                  <a:cubicBezTo>
                    <a:pt x="4871" y="2104"/>
                    <a:pt x="5469" y="2055"/>
                    <a:pt x="6066" y="2006"/>
                  </a:cubicBezTo>
                  <a:cubicBezTo>
                    <a:pt x="6664" y="1958"/>
                    <a:pt x="7263" y="1915"/>
                    <a:pt x="7702" y="1861"/>
                  </a:cubicBezTo>
                  <a:cubicBezTo>
                    <a:pt x="8143" y="1815"/>
                    <a:pt x="8439" y="1784"/>
                    <a:pt x="8439" y="1784"/>
                  </a:cubicBezTo>
                  <a:lnTo>
                    <a:pt x="7629" y="344"/>
                  </a:lnTo>
                  <a:cubicBezTo>
                    <a:pt x="7629" y="344"/>
                    <a:pt x="8443" y="267"/>
                    <a:pt x="9258" y="190"/>
                  </a:cubicBezTo>
                  <a:cubicBezTo>
                    <a:pt x="10060" y="95"/>
                    <a:pt x="10863" y="0"/>
                    <a:pt x="1086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7" name="Shape 2877"/>
            <p:cNvSpPr/>
            <p:nvPr/>
          </p:nvSpPr>
          <p:spPr>
            <a:xfrm>
              <a:off x="5682853" y="4951349"/>
              <a:ext cx="253946" cy="654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6" y="3396"/>
                  </a:moveTo>
                  <a:cubicBezTo>
                    <a:pt x="18526" y="3396"/>
                    <a:pt x="17694" y="3347"/>
                    <a:pt x="16862" y="3297"/>
                  </a:cubicBezTo>
                  <a:cubicBezTo>
                    <a:pt x="16039" y="3229"/>
                    <a:pt x="15215" y="3162"/>
                    <a:pt x="15215" y="3162"/>
                  </a:cubicBezTo>
                  <a:lnTo>
                    <a:pt x="14420" y="4853"/>
                  </a:lnTo>
                  <a:cubicBezTo>
                    <a:pt x="14420" y="4853"/>
                    <a:pt x="15275" y="4922"/>
                    <a:pt x="16129" y="4992"/>
                  </a:cubicBezTo>
                  <a:cubicBezTo>
                    <a:pt x="16990" y="5051"/>
                    <a:pt x="17856" y="5096"/>
                    <a:pt x="17856" y="5096"/>
                  </a:cubicBezTo>
                  <a:cubicBezTo>
                    <a:pt x="17856" y="5096"/>
                    <a:pt x="18526" y="3396"/>
                    <a:pt x="18526" y="3396"/>
                  </a:cubicBezTo>
                  <a:close/>
                  <a:moveTo>
                    <a:pt x="17492" y="6011"/>
                  </a:moveTo>
                  <a:cubicBezTo>
                    <a:pt x="17492" y="6011"/>
                    <a:pt x="16608" y="5966"/>
                    <a:pt x="15733" y="5904"/>
                  </a:cubicBezTo>
                  <a:cubicBezTo>
                    <a:pt x="14861" y="5834"/>
                    <a:pt x="13989" y="5763"/>
                    <a:pt x="13989" y="5763"/>
                  </a:cubicBezTo>
                  <a:lnTo>
                    <a:pt x="13189" y="7454"/>
                  </a:lnTo>
                  <a:cubicBezTo>
                    <a:pt x="13189" y="7454"/>
                    <a:pt x="14091" y="7526"/>
                    <a:pt x="14993" y="7599"/>
                  </a:cubicBezTo>
                  <a:cubicBezTo>
                    <a:pt x="15900" y="7665"/>
                    <a:pt x="16815" y="7711"/>
                    <a:pt x="16815" y="7711"/>
                  </a:cubicBezTo>
                  <a:cubicBezTo>
                    <a:pt x="16815" y="7711"/>
                    <a:pt x="17492" y="6011"/>
                    <a:pt x="17492" y="6011"/>
                  </a:cubicBezTo>
                  <a:close/>
                  <a:moveTo>
                    <a:pt x="16450" y="8625"/>
                  </a:moveTo>
                  <a:cubicBezTo>
                    <a:pt x="16450" y="8625"/>
                    <a:pt x="15516" y="8580"/>
                    <a:pt x="14595" y="8511"/>
                  </a:cubicBezTo>
                  <a:cubicBezTo>
                    <a:pt x="13674" y="8438"/>
                    <a:pt x="12754" y="8365"/>
                    <a:pt x="12754" y="8365"/>
                  </a:cubicBezTo>
                  <a:lnTo>
                    <a:pt x="11945" y="10055"/>
                  </a:lnTo>
                  <a:cubicBezTo>
                    <a:pt x="11945" y="10055"/>
                    <a:pt x="12897" y="10131"/>
                    <a:pt x="13849" y="10206"/>
                  </a:cubicBezTo>
                  <a:cubicBezTo>
                    <a:pt x="14322" y="10248"/>
                    <a:pt x="14807" y="10267"/>
                    <a:pt x="15166" y="10290"/>
                  </a:cubicBezTo>
                  <a:cubicBezTo>
                    <a:pt x="15526" y="10311"/>
                    <a:pt x="15766" y="10324"/>
                    <a:pt x="15766" y="10324"/>
                  </a:cubicBezTo>
                  <a:cubicBezTo>
                    <a:pt x="15766" y="10324"/>
                    <a:pt x="16450" y="8625"/>
                    <a:pt x="16450" y="8625"/>
                  </a:cubicBezTo>
                  <a:close/>
                  <a:moveTo>
                    <a:pt x="15396" y="11240"/>
                  </a:moveTo>
                  <a:cubicBezTo>
                    <a:pt x="15396" y="11240"/>
                    <a:pt x="15151" y="11227"/>
                    <a:pt x="14785" y="11205"/>
                  </a:cubicBezTo>
                  <a:cubicBezTo>
                    <a:pt x="14418" y="11182"/>
                    <a:pt x="13927" y="11161"/>
                    <a:pt x="13446" y="11118"/>
                  </a:cubicBezTo>
                  <a:cubicBezTo>
                    <a:pt x="12476" y="11042"/>
                    <a:pt x="11509" y="10965"/>
                    <a:pt x="11509" y="10965"/>
                  </a:cubicBezTo>
                  <a:lnTo>
                    <a:pt x="10693" y="12655"/>
                  </a:lnTo>
                  <a:cubicBezTo>
                    <a:pt x="10693" y="12655"/>
                    <a:pt x="11692" y="12734"/>
                    <a:pt x="12693" y="12811"/>
                  </a:cubicBezTo>
                  <a:cubicBezTo>
                    <a:pt x="13191" y="12855"/>
                    <a:pt x="13697" y="12881"/>
                    <a:pt x="14075" y="12903"/>
                  </a:cubicBezTo>
                  <a:cubicBezTo>
                    <a:pt x="14454" y="12924"/>
                    <a:pt x="14706" y="12938"/>
                    <a:pt x="14706" y="12938"/>
                  </a:cubicBezTo>
                  <a:cubicBezTo>
                    <a:pt x="14706" y="12938"/>
                    <a:pt x="15396" y="11240"/>
                    <a:pt x="15396" y="11240"/>
                  </a:cubicBezTo>
                  <a:close/>
                  <a:moveTo>
                    <a:pt x="14333" y="13853"/>
                  </a:moveTo>
                  <a:cubicBezTo>
                    <a:pt x="14333" y="13853"/>
                    <a:pt x="14077" y="13839"/>
                    <a:pt x="13691" y="13816"/>
                  </a:cubicBezTo>
                  <a:cubicBezTo>
                    <a:pt x="13307" y="13795"/>
                    <a:pt x="12794" y="13768"/>
                    <a:pt x="12286" y="13723"/>
                  </a:cubicBezTo>
                  <a:cubicBezTo>
                    <a:pt x="11270" y="13643"/>
                    <a:pt x="10253" y="13564"/>
                    <a:pt x="10253" y="13564"/>
                  </a:cubicBezTo>
                  <a:lnTo>
                    <a:pt x="9431" y="15255"/>
                  </a:lnTo>
                  <a:cubicBezTo>
                    <a:pt x="9431" y="15255"/>
                    <a:pt x="10479" y="15336"/>
                    <a:pt x="11527" y="15417"/>
                  </a:cubicBezTo>
                  <a:cubicBezTo>
                    <a:pt x="12049" y="15462"/>
                    <a:pt x="12578" y="15493"/>
                    <a:pt x="12975" y="15514"/>
                  </a:cubicBezTo>
                  <a:cubicBezTo>
                    <a:pt x="13372" y="15536"/>
                    <a:pt x="13636" y="15551"/>
                    <a:pt x="13636" y="15551"/>
                  </a:cubicBezTo>
                  <a:cubicBezTo>
                    <a:pt x="13636" y="15551"/>
                    <a:pt x="14333" y="13853"/>
                    <a:pt x="14333" y="13853"/>
                  </a:cubicBezTo>
                  <a:close/>
                  <a:moveTo>
                    <a:pt x="13334" y="3011"/>
                  </a:moveTo>
                  <a:cubicBezTo>
                    <a:pt x="13334" y="3011"/>
                    <a:pt x="12510" y="2948"/>
                    <a:pt x="11687" y="2883"/>
                  </a:cubicBezTo>
                  <a:cubicBezTo>
                    <a:pt x="11272" y="2857"/>
                    <a:pt x="10870" y="2810"/>
                    <a:pt x="10564" y="2779"/>
                  </a:cubicBezTo>
                  <a:cubicBezTo>
                    <a:pt x="10260" y="2749"/>
                    <a:pt x="10057" y="2728"/>
                    <a:pt x="10057" y="2728"/>
                  </a:cubicBezTo>
                  <a:lnTo>
                    <a:pt x="9066" y="4403"/>
                  </a:lnTo>
                  <a:cubicBezTo>
                    <a:pt x="9066" y="4403"/>
                    <a:pt x="9277" y="4425"/>
                    <a:pt x="9593" y="4457"/>
                  </a:cubicBezTo>
                  <a:cubicBezTo>
                    <a:pt x="9910" y="4487"/>
                    <a:pt x="10327" y="4538"/>
                    <a:pt x="10757" y="4566"/>
                  </a:cubicBezTo>
                  <a:cubicBezTo>
                    <a:pt x="11612" y="4632"/>
                    <a:pt x="12466" y="4698"/>
                    <a:pt x="12466" y="4698"/>
                  </a:cubicBezTo>
                  <a:cubicBezTo>
                    <a:pt x="12466" y="4698"/>
                    <a:pt x="13334" y="3011"/>
                    <a:pt x="13334" y="3011"/>
                  </a:cubicBezTo>
                  <a:close/>
                  <a:moveTo>
                    <a:pt x="11998" y="5607"/>
                  </a:moveTo>
                  <a:cubicBezTo>
                    <a:pt x="11998" y="5607"/>
                    <a:pt x="11127" y="5539"/>
                    <a:pt x="10255" y="5471"/>
                  </a:cubicBezTo>
                  <a:cubicBezTo>
                    <a:pt x="9385" y="5400"/>
                    <a:pt x="8530" y="5305"/>
                    <a:pt x="8530" y="5305"/>
                  </a:cubicBezTo>
                  <a:lnTo>
                    <a:pt x="7531" y="6979"/>
                  </a:lnTo>
                  <a:cubicBezTo>
                    <a:pt x="7531" y="6979"/>
                    <a:pt x="8419" y="7076"/>
                    <a:pt x="9318" y="7152"/>
                  </a:cubicBezTo>
                  <a:cubicBezTo>
                    <a:pt x="10220" y="7222"/>
                    <a:pt x="11124" y="7292"/>
                    <a:pt x="11124" y="7292"/>
                  </a:cubicBezTo>
                  <a:cubicBezTo>
                    <a:pt x="11124" y="7292"/>
                    <a:pt x="11998" y="5607"/>
                    <a:pt x="11998" y="5607"/>
                  </a:cubicBezTo>
                  <a:close/>
                  <a:moveTo>
                    <a:pt x="10650" y="8200"/>
                  </a:moveTo>
                  <a:cubicBezTo>
                    <a:pt x="10650" y="8200"/>
                    <a:pt x="9732" y="8128"/>
                    <a:pt x="8811" y="8057"/>
                  </a:cubicBezTo>
                  <a:cubicBezTo>
                    <a:pt x="7897" y="7978"/>
                    <a:pt x="6993" y="7881"/>
                    <a:pt x="6993" y="7880"/>
                  </a:cubicBezTo>
                  <a:lnTo>
                    <a:pt x="5987" y="9556"/>
                  </a:lnTo>
                  <a:cubicBezTo>
                    <a:pt x="5987" y="9556"/>
                    <a:pt x="6924" y="9654"/>
                    <a:pt x="7868" y="9739"/>
                  </a:cubicBezTo>
                  <a:cubicBezTo>
                    <a:pt x="8820" y="9811"/>
                    <a:pt x="9769" y="9885"/>
                    <a:pt x="9769" y="9885"/>
                  </a:cubicBezTo>
                  <a:cubicBezTo>
                    <a:pt x="9769" y="9885"/>
                    <a:pt x="10650" y="8200"/>
                    <a:pt x="10650" y="8200"/>
                  </a:cubicBezTo>
                  <a:close/>
                  <a:moveTo>
                    <a:pt x="9295" y="10792"/>
                  </a:moveTo>
                  <a:cubicBezTo>
                    <a:pt x="9295" y="10792"/>
                    <a:pt x="8327" y="10717"/>
                    <a:pt x="7360" y="10642"/>
                  </a:cubicBezTo>
                  <a:cubicBezTo>
                    <a:pt x="6403" y="10550"/>
                    <a:pt x="5445" y="10457"/>
                    <a:pt x="5445" y="10457"/>
                  </a:cubicBezTo>
                  <a:lnTo>
                    <a:pt x="4433" y="12131"/>
                  </a:lnTo>
                  <a:cubicBezTo>
                    <a:pt x="4433" y="12131"/>
                    <a:pt x="5421" y="12227"/>
                    <a:pt x="6410" y="12324"/>
                  </a:cubicBezTo>
                  <a:cubicBezTo>
                    <a:pt x="7409" y="12400"/>
                    <a:pt x="8408" y="12478"/>
                    <a:pt x="8408" y="12478"/>
                  </a:cubicBezTo>
                  <a:cubicBezTo>
                    <a:pt x="8408" y="12478"/>
                    <a:pt x="9295" y="10792"/>
                    <a:pt x="9295" y="10792"/>
                  </a:cubicBezTo>
                  <a:close/>
                  <a:moveTo>
                    <a:pt x="7928" y="13386"/>
                  </a:moveTo>
                  <a:cubicBezTo>
                    <a:pt x="7928" y="13386"/>
                    <a:pt x="6913" y="13306"/>
                    <a:pt x="5897" y="13228"/>
                  </a:cubicBezTo>
                  <a:cubicBezTo>
                    <a:pt x="4891" y="13130"/>
                    <a:pt x="3887" y="13032"/>
                    <a:pt x="3887" y="13032"/>
                  </a:cubicBezTo>
                  <a:lnTo>
                    <a:pt x="2869" y="14704"/>
                  </a:lnTo>
                  <a:cubicBezTo>
                    <a:pt x="2869" y="14704"/>
                    <a:pt x="3905" y="14806"/>
                    <a:pt x="4941" y="14907"/>
                  </a:cubicBezTo>
                  <a:cubicBezTo>
                    <a:pt x="5987" y="14988"/>
                    <a:pt x="7035" y="15069"/>
                    <a:pt x="7035" y="15069"/>
                  </a:cubicBezTo>
                  <a:cubicBezTo>
                    <a:pt x="7035" y="15069"/>
                    <a:pt x="7928" y="13386"/>
                    <a:pt x="7928" y="13386"/>
                  </a:cubicBezTo>
                  <a:close/>
                  <a:moveTo>
                    <a:pt x="21600" y="803"/>
                  </a:moveTo>
                  <a:cubicBezTo>
                    <a:pt x="21600" y="803"/>
                    <a:pt x="19788" y="6004"/>
                    <a:pt x="17977" y="11205"/>
                  </a:cubicBezTo>
                  <a:cubicBezTo>
                    <a:pt x="16085" y="16403"/>
                    <a:pt x="14194" y="21600"/>
                    <a:pt x="14194" y="21600"/>
                  </a:cubicBezTo>
                  <a:cubicBezTo>
                    <a:pt x="14194" y="21600"/>
                    <a:pt x="13222" y="21218"/>
                    <a:pt x="11764" y="20647"/>
                  </a:cubicBezTo>
                  <a:cubicBezTo>
                    <a:pt x="10318" y="20094"/>
                    <a:pt x="8474" y="19269"/>
                    <a:pt x="6697" y="18482"/>
                  </a:cubicBezTo>
                  <a:cubicBezTo>
                    <a:pt x="4916" y="17693"/>
                    <a:pt x="3218" y="16901"/>
                    <a:pt x="2004" y="16269"/>
                  </a:cubicBezTo>
                  <a:cubicBezTo>
                    <a:pt x="802" y="15653"/>
                    <a:pt x="0" y="15242"/>
                    <a:pt x="0" y="15242"/>
                  </a:cubicBezTo>
                  <a:cubicBezTo>
                    <a:pt x="0" y="15242"/>
                    <a:pt x="2475" y="11433"/>
                    <a:pt x="4949" y="7625"/>
                  </a:cubicBezTo>
                  <a:cubicBezTo>
                    <a:pt x="7381" y="3813"/>
                    <a:pt x="9811" y="0"/>
                    <a:pt x="9811" y="0"/>
                  </a:cubicBezTo>
                  <a:cubicBezTo>
                    <a:pt x="9811" y="0"/>
                    <a:pt x="10691" y="80"/>
                    <a:pt x="11570" y="159"/>
                  </a:cubicBezTo>
                  <a:cubicBezTo>
                    <a:pt x="12443" y="250"/>
                    <a:pt x="13337" y="304"/>
                    <a:pt x="13336" y="304"/>
                  </a:cubicBezTo>
                  <a:lnTo>
                    <a:pt x="12558" y="1737"/>
                  </a:lnTo>
                  <a:lnTo>
                    <a:pt x="17596" y="2139"/>
                  </a:lnTo>
                  <a:lnTo>
                    <a:pt x="18231" y="642"/>
                  </a:lnTo>
                  <a:cubicBezTo>
                    <a:pt x="18231" y="642"/>
                    <a:pt x="21600" y="803"/>
                    <a:pt x="21600" y="80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8" name="Shape 2878"/>
            <p:cNvSpPr/>
            <p:nvPr/>
          </p:nvSpPr>
          <p:spPr>
            <a:xfrm>
              <a:off x="6490590" y="4808206"/>
              <a:ext cx="562654" cy="576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0455" y="3168"/>
                  </a:moveTo>
                  <a:cubicBezTo>
                    <a:pt x="10455" y="3168"/>
                    <a:pt x="10127" y="3355"/>
                    <a:pt x="9779" y="3505"/>
                  </a:cubicBezTo>
                  <a:cubicBezTo>
                    <a:pt x="9436" y="3664"/>
                    <a:pt x="9093" y="3823"/>
                    <a:pt x="9093" y="3823"/>
                  </a:cubicBezTo>
                  <a:lnTo>
                    <a:pt x="9987" y="5567"/>
                  </a:lnTo>
                  <a:cubicBezTo>
                    <a:pt x="9987" y="5567"/>
                    <a:pt x="10342" y="5402"/>
                    <a:pt x="10698" y="5236"/>
                  </a:cubicBezTo>
                  <a:cubicBezTo>
                    <a:pt x="11059" y="5080"/>
                    <a:pt x="11400" y="4886"/>
                    <a:pt x="11400" y="4886"/>
                  </a:cubicBezTo>
                  <a:cubicBezTo>
                    <a:pt x="11400" y="4886"/>
                    <a:pt x="10455" y="3168"/>
                    <a:pt x="10455" y="3168"/>
                  </a:cubicBezTo>
                  <a:close/>
                  <a:moveTo>
                    <a:pt x="11908" y="5813"/>
                  </a:moveTo>
                  <a:cubicBezTo>
                    <a:pt x="11908" y="5813"/>
                    <a:pt x="11806" y="5870"/>
                    <a:pt x="11626" y="5970"/>
                  </a:cubicBezTo>
                  <a:cubicBezTo>
                    <a:pt x="11442" y="6061"/>
                    <a:pt x="11177" y="6192"/>
                    <a:pt x="10861" y="6348"/>
                  </a:cubicBezTo>
                  <a:cubicBezTo>
                    <a:pt x="10545" y="6503"/>
                    <a:pt x="10175" y="6685"/>
                    <a:pt x="9780" y="6881"/>
                  </a:cubicBezTo>
                  <a:cubicBezTo>
                    <a:pt x="9582" y="6979"/>
                    <a:pt x="9379" y="7080"/>
                    <a:pt x="9172" y="7184"/>
                  </a:cubicBezTo>
                  <a:cubicBezTo>
                    <a:pt x="8959" y="7275"/>
                    <a:pt x="8742" y="7369"/>
                    <a:pt x="8527" y="7462"/>
                  </a:cubicBezTo>
                  <a:cubicBezTo>
                    <a:pt x="7656" y="7821"/>
                    <a:pt x="6814" y="8244"/>
                    <a:pt x="6143" y="8469"/>
                  </a:cubicBezTo>
                  <a:cubicBezTo>
                    <a:pt x="5483" y="8718"/>
                    <a:pt x="5043" y="8884"/>
                    <a:pt x="5043" y="8884"/>
                  </a:cubicBezTo>
                  <a:lnTo>
                    <a:pt x="5738" y="10713"/>
                  </a:lnTo>
                  <a:cubicBezTo>
                    <a:pt x="5738" y="10713"/>
                    <a:pt x="6194" y="10540"/>
                    <a:pt x="6878" y="10282"/>
                  </a:cubicBezTo>
                  <a:cubicBezTo>
                    <a:pt x="7573" y="10049"/>
                    <a:pt x="8447" y="9613"/>
                    <a:pt x="9347" y="9239"/>
                  </a:cubicBezTo>
                  <a:cubicBezTo>
                    <a:pt x="9571" y="9143"/>
                    <a:pt x="9795" y="9047"/>
                    <a:pt x="10015" y="8952"/>
                  </a:cubicBezTo>
                  <a:cubicBezTo>
                    <a:pt x="10230" y="8845"/>
                    <a:pt x="10442" y="8741"/>
                    <a:pt x="10646" y="8639"/>
                  </a:cubicBezTo>
                  <a:cubicBezTo>
                    <a:pt x="11056" y="8436"/>
                    <a:pt x="11438" y="8248"/>
                    <a:pt x="11766" y="8086"/>
                  </a:cubicBezTo>
                  <a:cubicBezTo>
                    <a:pt x="12093" y="7925"/>
                    <a:pt x="12367" y="7791"/>
                    <a:pt x="12558" y="7696"/>
                  </a:cubicBezTo>
                  <a:cubicBezTo>
                    <a:pt x="12744" y="7593"/>
                    <a:pt x="12850" y="7533"/>
                    <a:pt x="12850" y="7533"/>
                  </a:cubicBezTo>
                  <a:cubicBezTo>
                    <a:pt x="12850" y="7533"/>
                    <a:pt x="11908" y="5813"/>
                    <a:pt x="11908" y="5813"/>
                  </a:cubicBezTo>
                  <a:close/>
                  <a:moveTo>
                    <a:pt x="13358" y="8459"/>
                  </a:moveTo>
                  <a:cubicBezTo>
                    <a:pt x="13358" y="8459"/>
                    <a:pt x="13249" y="8520"/>
                    <a:pt x="13059" y="8626"/>
                  </a:cubicBezTo>
                  <a:cubicBezTo>
                    <a:pt x="12865" y="8722"/>
                    <a:pt x="12587" y="8858"/>
                    <a:pt x="12252" y="9022"/>
                  </a:cubicBezTo>
                  <a:cubicBezTo>
                    <a:pt x="11918" y="9188"/>
                    <a:pt x="11529" y="9379"/>
                    <a:pt x="11112" y="9585"/>
                  </a:cubicBezTo>
                  <a:cubicBezTo>
                    <a:pt x="10904" y="9689"/>
                    <a:pt x="10688" y="9796"/>
                    <a:pt x="10469" y="9905"/>
                  </a:cubicBezTo>
                  <a:cubicBezTo>
                    <a:pt x="10245" y="10002"/>
                    <a:pt x="10017" y="10099"/>
                    <a:pt x="9789" y="10198"/>
                  </a:cubicBezTo>
                  <a:cubicBezTo>
                    <a:pt x="8872" y="10579"/>
                    <a:pt x="7981" y="11020"/>
                    <a:pt x="7273" y="11260"/>
                  </a:cubicBezTo>
                  <a:cubicBezTo>
                    <a:pt x="6577" y="11523"/>
                    <a:pt x="6112" y="11699"/>
                    <a:pt x="6112" y="11699"/>
                  </a:cubicBezTo>
                  <a:lnTo>
                    <a:pt x="6805" y="13529"/>
                  </a:lnTo>
                  <a:cubicBezTo>
                    <a:pt x="6805" y="13529"/>
                    <a:pt x="7285" y="13347"/>
                    <a:pt x="8005" y="13074"/>
                  </a:cubicBezTo>
                  <a:cubicBezTo>
                    <a:pt x="8737" y="12825"/>
                    <a:pt x="9660" y="12373"/>
                    <a:pt x="10606" y="11977"/>
                  </a:cubicBezTo>
                  <a:cubicBezTo>
                    <a:pt x="11561" y="11593"/>
                    <a:pt x="12456" y="11088"/>
                    <a:pt x="13153" y="10762"/>
                  </a:cubicBezTo>
                  <a:cubicBezTo>
                    <a:pt x="13499" y="10593"/>
                    <a:pt x="13787" y="10452"/>
                    <a:pt x="13989" y="10353"/>
                  </a:cubicBezTo>
                  <a:cubicBezTo>
                    <a:pt x="14185" y="10244"/>
                    <a:pt x="14297" y="10181"/>
                    <a:pt x="14297" y="10181"/>
                  </a:cubicBezTo>
                  <a:cubicBezTo>
                    <a:pt x="14297" y="10181"/>
                    <a:pt x="13358" y="8459"/>
                    <a:pt x="13358" y="8459"/>
                  </a:cubicBezTo>
                  <a:close/>
                  <a:moveTo>
                    <a:pt x="14803" y="11110"/>
                  </a:moveTo>
                  <a:cubicBezTo>
                    <a:pt x="14803" y="11110"/>
                    <a:pt x="14689" y="11173"/>
                    <a:pt x="14489" y="11284"/>
                  </a:cubicBezTo>
                  <a:cubicBezTo>
                    <a:pt x="14283" y="11384"/>
                    <a:pt x="13991" y="11528"/>
                    <a:pt x="13639" y="11701"/>
                  </a:cubicBezTo>
                  <a:cubicBezTo>
                    <a:pt x="12929" y="12033"/>
                    <a:pt x="12017" y="12544"/>
                    <a:pt x="11046" y="12936"/>
                  </a:cubicBezTo>
                  <a:cubicBezTo>
                    <a:pt x="10083" y="13340"/>
                    <a:pt x="9142" y="13797"/>
                    <a:pt x="8398" y="14051"/>
                  </a:cubicBezTo>
                  <a:cubicBezTo>
                    <a:pt x="7665" y="14328"/>
                    <a:pt x="7176" y="14513"/>
                    <a:pt x="7176" y="14513"/>
                  </a:cubicBezTo>
                  <a:lnTo>
                    <a:pt x="7866" y="16344"/>
                  </a:lnTo>
                  <a:cubicBezTo>
                    <a:pt x="7866" y="16344"/>
                    <a:pt x="8370" y="16153"/>
                    <a:pt x="9127" y="15866"/>
                  </a:cubicBezTo>
                  <a:cubicBezTo>
                    <a:pt x="9894" y="15603"/>
                    <a:pt x="10868" y="15135"/>
                    <a:pt x="11861" y="14716"/>
                  </a:cubicBezTo>
                  <a:cubicBezTo>
                    <a:pt x="12863" y="14310"/>
                    <a:pt x="13806" y="13786"/>
                    <a:pt x="14539" y="13443"/>
                  </a:cubicBezTo>
                  <a:cubicBezTo>
                    <a:pt x="14901" y="13264"/>
                    <a:pt x="15203" y="13115"/>
                    <a:pt x="15415" y="13011"/>
                  </a:cubicBezTo>
                  <a:cubicBezTo>
                    <a:pt x="15622" y="12897"/>
                    <a:pt x="15739" y="12833"/>
                    <a:pt x="15739" y="12833"/>
                  </a:cubicBezTo>
                  <a:cubicBezTo>
                    <a:pt x="15739" y="12833"/>
                    <a:pt x="14803" y="11110"/>
                    <a:pt x="14803" y="11110"/>
                  </a:cubicBezTo>
                  <a:close/>
                  <a:moveTo>
                    <a:pt x="16244" y="13761"/>
                  </a:moveTo>
                  <a:cubicBezTo>
                    <a:pt x="16244" y="13761"/>
                    <a:pt x="16124" y="13827"/>
                    <a:pt x="15913" y="13941"/>
                  </a:cubicBezTo>
                  <a:cubicBezTo>
                    <a:pt x="15698" y="14047"/>
                    <a:pt x="15390" y="14198"/>
                    <a:pt x="15022" y="14380"/>
                  </a:cubicBezTo>
                  <a:cubicBezTo>
                    <a:pt x="14279" y="14731"/>
                    <a:pt x="13317" y="15261"/>
                    <a:pt x="12299" y="15674"/>
                  </a:cubicBezTo>
                  <a:cubicBezTo>
                    <a:pt x="11289" y="16103"/>
                    <a:pt x="10299" y="16575"/>
                    <a:pt x="9519" y="16844"/>
                  </a:cubicBezTo>
                  <a:cubicBezTo>
                    <a:pt x="8749" y="17136"/>
                    <a:pt x="8236" y="17329"/>
                    <a:pt x="8236" y="17329"/>
                  </a:cubicBezTo>
                  <a:lnTo>
                    <a:pt x="8923" y="19162"/>
                  </a:lnTo>
                  <a:cubicBezTo>
                    <a:pt x="8923" y="19162"/>
                    <a:pt x="9452" y="18962"/>
                    <a:pt x="10246" y="18661"/>
                  </a:cubicBezTo>
                  <a:cubicBezTo>
                    <a:pt x="11049" y="18383"/>
                    <a:pt x="12072" y="17900"/>
                    <a:pt x="13112" y="17456"/>
                  </a:cubicBezTo>
                  <a:cubicBezTo>
                    <a:pt x="14160" y="17029"/>
                    <a:pt x="15153" y="16487"/>
                    <a:pt x="15918" y="16122"/>
                  </a:cubicBezTo>
                  <a:cubicBezTo>
                    <a:pt x="16299" y="15935"/>
                    <a:pt x="16615" y="15779"/>
                    <a:pt x="16837" y="15670"/>
                  </a:cubicBezTo>
                  <a:cubicBezTo>
                    <a:pt x="17058" y="15560"/>
                    <a:pt x="17179" y="15486"/>
                    <a:pt x="17179" y="15486"/>
                  </a:cubicBezTo>
                  <a:cubicBezTo>
                    <a:pt x="17179" y="15486"/>
                    <a:pt x="16244" y="13761"/>
                    <a:pt x="16244" y="13761"/>
                  </a:cubicBezTo>
                  <a:close/>
                  <a:moveTo>
                    <a:pt x="3158" y="6366"/>
                  </a:moveTo>
                  <a:cubicBezTo>
                    <a:pt x="3158" y="6366"/>
                    <a:pt x="3071" y="6402"/>
                    <a:pt x="2934" y="6440"/>
                  </a:cubicBezTo>
                  <a:cubicBezTo>
                    <a:pt x="2798" y="6479"/>
                    <a:pt x="2617" y="6533"/>
                    <a:pt x="2435" y="6587"/>
                  </a:cubicBezTo>
                  <a:cubicBezTo>
                    <a:pt x="2074" y="6695"/>
                    <a:pt x="1712" y="6804"/>
                    <a:pt x="1712" y="6804"/>
                  </a:cubicBezTo>
                  <a:lnTo>
                    <a:pt x="2324" y="8660"/>
                  </a:lnTo>
                  <a:cubicBezTo>
                    <a:pt x="2324" y="8660"/>
                    <a:pt x="2700" y="8547"/>
                    <a:pt x="3075" y="8433"/>
                  </a:cubicBezTo>
                  <a:cubicBezTo>
                    <a:pt x="3263" y="8378"/>
                    <a:pt x="3451" y="8322"/>
                    <a:pt x="3592" y="8279"/>
                  </a:cubicBezTo>
                  <a:cubicBezTo>
                    <a:pt x="3734" y="8241"/>
                    <a:pt x="3825" y="8204"/>
                    <a:pt x="3825" y="8204"/>
                  </a:cubicBezTo>
                  <a:cubicBezTo>
                    <a:pt x="3825" y="8204"/>
                    <a:pt x="3158" y="6366"/>
                    <a:pt x="3158" y="6366"/>
                  </a:cubicBezTo>
                  <a:close/>
                  <a:moveTo>
                    <a:pt x="4184" y="9195"/>
                  </a:moveTo>
                  <a:lnTo>
                    <a:pt x="2653" y="9660"/>
                  </a:lnTo>
                  <a:lnTo>
                    <a:pt x="3262" y="11517"/>
                  </a:lnTo>
                  <a:lnTo>
                    <a:pt x="4849" y="11036"/>
                  </a:lnTo>
                  <a:cubicBezTo>
                    <a:pt x="4849" y="11036"/>
                    <a:pt x="4184" y="9195"/>
                    <a:pt x="4184" y="9195"/>
                  </a:cubicBezTo>
                  <a:close/>
                  <a:moveTo>
                    <a:pt x="5205" y="12027"/>
                  </a:moveTo>
                  <a:lnTo>
                    <a:pt x="3589" y="12517"/>
                  </a:lnTo>
                  <a:lnTo>
                    <a:pt x="4196" y="14377"/>
                  </a:lnTo>
                  <a:lnTo>
                    <a:pt x="5867" y="13868"/>
                  </a:lnTo>
                  <a:cubicBezTo>
                    <a:pt x="5867" y="13868"/>
                    <a:pt x="5205" y="12027"/>
                    <a:pt x="5205" y="12027"/>
                  </a:cubicBezTo>
                  <a:close/>
                  <a:moveTo>
                    <a:pt x="6221" y="14859"/>
                  </a:moveTo>
                  <a:lnTo>
                    <a:pt x="4522" y="15378"/>
                  </a:lnTo>
                  <a:lnTo>
                    <a:pt x="5125" y="17236"/>
                  </a:lnTo>
                  <a:lnTo>
                    <a:pt x="6880" y="16700"/>
                  </a:lnTo>
                  <a:cubicBezTo>
                    <a:pt x="6880" y="16700"/>
                    <a:pt x="6221" y="14859"/>
                    <a:pt x="6221" y="14859"/>
                  </a:cubicBezTo>
                  <a:close/>
                  <a:moveTo>
                    <a:pt x="7234" y="17691"/>
                  </a:moveTo>
                  <a:lnTo>
                    <a:pt x="5449" y="18238"/>
                  </a:lnTo>
                  <a:lnTo>
                    <a:pt x="6050" y="20098"/>
                  </a:lnTo>
                  <a:lnTo>
                    <a:pt x="7889" y="19532"/>
                  </a:lnTo>
                  <a:cubicBezTo>
                    <a:pt x="7889" y="19532"/>
                    <a:pt x="7234" y="17691"/>
                    <a:pt x="7234" y="17691"/>
                  </a:cubicBezTo>
                  <a:close/>
                  <a:moveTo>
                    <a:pt x="4715" y="7882"/>
                  </a:moveTo>
                  <a:lnTo>
                    <a:pt x="6196" y="7358"/>
                  </a:lnTo>
                  <a:lnTo>
                    <a:pt x="5442" y="5553"/>
                  </a:lnTo>
                  <a:lnTo>
                    <a:pt x="4015" y="6055"/>
                  </a:lnTo>
                  <a:cubicBezTo>
                    <a:pt x="4015" y="6055"/>
                    <a:pt x="4715" y="7882"/>
                    <a:pt x="4715" y="7882"/>
                  </a:cubicBezTo>
                  <a:close/>
                  <a:moveTo>
                    <a:pt x="7369" y="6798"/>
                  </a:moveTo>
                  <a:cubicBezTo>
                    <a:pt x="7369" y="6798"/>
                    <a:pt x="7732" y="6649"/>
                    <a:pt x="8095" y="6500"/>
                  </a:cubicBezTo>
                  <a:cubicBezTo>
                    <a:pt x="8277" y="6426"/>
                    <a:pt x="8459" y="6352"/>
                    <a:pt x="8595" y="6297"/>
                  </a:cubicBezTo>
                  <a:cubicBezTo>
                    <a:pt x="8733" y="6245"/>
                    <a:pt x="8819" y="6197"/>
                    <a:pt x="8819" y="6197"/>
                  </a:cubicBezTo>
                  <a:lnTo>
                    <a:pt x="7969" y="4431"/>
                  </a:lnTo>
                  <a:cubicBezTo>
                    <a:pt x="7969" y="4431"/>
                    <a:pt x="7886" y="4477"/>
                    <a:pt x="7754" y="4529"/>
                  </a:cubicBezTo>
                  <a:cubicBezTo>
                    <a:pt x="7623" y="4583"/>
                    <a:pt x="7447" y="4653"/>
                    <a:pt x="7271" y="4724"/>
                  </a:cubicBezTo>
                  <a:cubicBezTo>
                    <a:pt x="6922" y="4867"/>
                    <a:pt x="6572" y="5009"/>
                    <a:pt x="6572" y="5009"/>
                  </a:cubicBezTo>
                  <a:cubicBezTo>
                    <a:pt x="6572" y="5009"/>
                    <a:pt x="7369" y="6798"/>
                    <a:pt x="7369" y="6798"/>
                  </a:cubicBezTo>
                  <a:close/>
                  <a:moveTo>
                    <a:pt x="9751" y="0"/>
                  </a:moveTo>
                  <a:cubicBezTo>
                    <a:pt x="9751" y="0"/>
                    <a:pt x="12729" y="5196"/>
                    <a:pt x="15707" y="10392"/>
                  </a:cubicBezTo>
                  <a:cubicBezTo>
                    <a:pt x="18653" y="15607"/>
                    <a:pt x="21600" y="20820"/>
                    <a:pt x="21600" y="20820"/>
                  </a:cubicBezTo>
                  <a:cubicBezTo>
                    <a:pt x="21600" y="20820"/>
                    <a:pt x="21339" y="20859"/>
                    <a:pt x="20881" y="20926"/>
                  </a:cubicBezTo>
                  <a:cubicBezTo>
                    <a:pt x="20427" y="20997"/>
                    <a:pt x="19776" y="21089"/>
                    <a:pt x="18983" y="21157"/>
                  </a:cubicBezTo>
                  <a:cubicBezTo>
                    <a:pt x="18205" y="21230"/>
                    <a:pt x="17297" y="21315"/>
                    <a:pt x="16324" y="21406"/>
                  </a:cubicBezTo>
                  <a:cubicBezTo>
                    <a:pt x="15348" y="21465"/>
                    <a:pt x="14310" y="21502"/>
                    <a:pt x="13293" y="21542"/>
                  </a:cubicBezTo>
                  <a:cubicBezTo>
                    <a:pt x="12281" y="21600"/>
                    <a:pt x="11243" y="21554"/>
                    <a:pt x="10302" y="21550"/>
                  </a:cubicBezTo>
                  <a:cubicBezTo>
                    <a:pt x="9357" y="21541"/>
                    <a:pt x="8487" y="21522"/>
                    <a:pt x="7732" y="21459"/>
                  </a:cubicBezTo>
                  <a:cubicBezTo>
                    <a:pt x="6250" y="21354"/>
                    <a:pt x="5262" y="21285"/>
                    <a:pt x="5262" y="21285"/>
                  </a:cubicBezTo>
                  <a:cubicBezTo>
                    <a:pt x="5262" y="21285"/>
                    <a:pt x="3957" y="17015"/>
                    <a:pt x="2651" y="12745"/>
                  </a:cubicBezTo>
                  <a:cubicBezTo>
                    <a:pt x="1325" y="8482"/>
                    <a:pt x="0" y="4218"/>
                    <a:pt x="0" y="4218"/>
                  </a:cubicBezTo>
                  <a:lnTo>
                    <a:pt x="1543" y="3708"/>
                  </a:lnTo>
                  <a:lnTo>
                    <a:pt x="2093" y="5278"/>
                  </a:lnTo>
                  <a:cubicBezTo>
                    <a:pt x="2093" y="5278"/>
                    <a:pt x="2560" y="5146"/>
                    <a:pt x="3235" y="4874"/>
                  </a:cubicBezTo>
                  <a:cubicBezTo>
                    <a:pt x="3910" y="4604"/>
                    <a:pt x="4839" y="4310"/>
                    <a:pt x="5717" y="3896"/>
                  </a:cubicBezTo>
                  <a:cubicBezTo>
                    <a:pt x="6163" y="3705"/>
                    <a:pt x="6609" y="3514"/>
                    <a:pt x="7028" y="3336"/>
                  </a:cubicBezTo>
                  <a:cubicBezTo>
                    <a:pt x="7444" y="3154"/>
                    <a:pt x="7817" y="2949"/>
                    <a:pt x="8146" y="2794"/>
                  </a:cubicBezTo>
                  <a:cubicBezTo>
                    <a:pt x="8800" y="2475"/>
                    <a:pt x="9237" y="2262"/>
                    <a:pt x="9237" y="2262"/>
                  </a:cubicBezTo>
                  <a:lnTo>
                    <a:pt x="8421" y="740"/>
                  </a:lnTo>
                  <a:cubicBezTo>
                    <a:pt x="8421" y="740"/>
                    <a:pt x="8506" y="696"/>
                    <a:pt x="8633" y="633"/>
                  </a:cubicBezTo>
                  <a:cubicBezTo>
                    <a:pt x="8757" y="562"/>
                    <a:pt x="8923" y="467"/>
                    <a:pt x="9087" y="374"/>
                  </a:cubicBezTo>
                  <a:cubicBezTo>
                    <a:pt x="9419" y="186"/>
                    <a:pt x="9751" y="0"/>
                    <a:pt x="9751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79" name="Shape 2879"/>
            <p:cNvSpPr/>
            <p:nvPr/>
          </p:nvSpPr>
          <p:spPr>
            <a:xfrm>
              <a:off x="5309658" y="4808206"/>
              <a:ext cx="307375" cy="332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3511" y="13159"/>
                  </a:moveTo>
                  <a:cubicBezTo>
                    <a:pt x="3511" y="13159"/>
                    <a:pt x="4137" y="13520"/>
                    <a:pt x="5131" y="13965"/>
                  </a:cubicBezTo>
                  <a:cubicBezTo>
                    <a:pt x="6112" y="14431"/>
                    <a:pt x="7421" y="15052"/>
                    <a:pt x="8729" y="15673"/>
                  </a:cubicBezTo>
                  <a:cubicBezTo>
                    <a:pt x="10070" y="16232"/>
                    <a:pt x="11410" y="16789"/>
                    <a:pt x="12415" y="17210"/>
                  </a:cubicBezTo>
                  <a:cubicBezTo>
                    <a:pt x="13413" y="17647"/>
                    <a:pt x="14102" y="17884"/>
                    <a:pt x="14102" y="17884"/>
                  </a:cubicBezTo>
                  <a:lnTo>
                    <a:pt x="15180" y="15489"/>
                  </a:lnTo>
                  <a:cubicBezTo>
                    <a:pt x="15180" y="15489"/>
                    <a:pt x="14509" y="15260"/>
                    <a:pt x="13539" y="14832"/>
                  </a:cubicBezTo>
                  <a:cubicBezTo>
                    <a:pt x="12560" y="14425"/>
                    <a:pt x="11256" y="13881"/>
                    <a:pt x="9951" y="13337"/>
                  </a:cubicBezTo>
                  <a:cubicBezTo>
                    <a:pt x="8676" y="12731"/>
                    <a:pt x="7403" y="12128"/>
                    <a:pt x="6447" y="11675"/>
                  </a:cubicBezTo>
                  <a:cubicBezTo>
                    <a:pt x="5480" y="11241"/>
                    <a:pt x="4871" y="10890"/>
                    <a:pt x="4871" y="10890"/>
                  </a:cubicBezTo>
                  <a:cubicBezTo>
                    <a:pt x="4871" y="10890"/>
                    <a:pt x="3511" y="13159"/>
                    <a:pt x="3511" y="13159"/>
                  </a:cubicBezTo>
                  <a:close/>
                  <a:moveTo>
                    <a:pt x="5910" y="9153"/>
                  </a:moveTo>
                  <a:cubicBezTo>
                    <a:pt x="5912" y="9153"/>
                    <a:pt x="6507" y="9497"/>
                    <a:pt x="7454" y="9921"/>
                  </a:cubicBezTo>
                  <a:cubicBezTo>
                    <a:pt x="8390" y="10365"/>
                    <a:pt x="9638" y="10957"/>
                    <a:pt x="10885" y="11549"/>
                  </a:cubicBezTo>
                  <a:cubicBezTo>
                    <a:pt x="12163" y="12082"/>
                    <a:pt x="13440" y="12615"/>
                    <a:pt x="14398" y="13014"/>
                  </a:cubicBezTo>
                  <a:cubicBezTo>
                    <a:pt x="15348" y="13432"/>
                    <a:pt x="16005" y="13657"/>
                    <a:pt x="16005" y="13657"/>
                  </a:cubicBezTo>
                  <a:lnTo>
                    <a:pt x="17084" y="11263"/>
                  </a:lnTo>
                  <a:cubicBezTo>
                    <a:pt x="17084" y="11263"/>
                    <a:pt x="16445" y="11044"/>
                    <a:pt x="15522" y="10638"/>
                  </a:cubicBezTo>
                  <a:cubicBezTo>
                    <a:pt x="14591" y="10248"/>
                    <a:pt x="13349" y="9730"/>
                    <a:pt x="12106" y="9213"/>
                  </a:cubicBezTo>
                  <a:cubicBezTo>
                    <a:pt x="10894" y="8638"/>
                    <a:pt x="9681" y="8061"/>
                    <a:pt x="8771" y="7629"/>
                  </a:cubicBezTo>
                  <a:cubicBezTo>
                    <a:pt x="7849" y="7221"/>
                    <a:pt x="7271" y="6884"/>
                    <a:pt x="7271" y="6884"/>
                  </a:cubicBezTo>
                  <a:cubicBezTo>
                    <a:pt x="7271" y="6884"/>
                    <a:pt x="5910" y="9153"/>
                    <a:pt x="5910" y="9153"/>
                  </a:cubicBezTo>
                  <a:close/>
                  <a:moveTo>
                    <a:pt x="8311" y="5146"/>
                  </a:moveTo>
                  <a:cubicBezTo>
                    <a:pt x="8311" y="5146"/>
                    <a:pt x="8876" y="5477"/>
                    <a:pt x="9778" y="5877"/>
                  </a:cubicBezTo>
                  <a:cubicBezTo>
                    <a:pt x="10668" y="6300"/>
                    <a:pt x="11854" y="6863"/>
                    <a:pt x="13041" y="7425"/>
                  </a:cubicBezTo>
                  <a:cubicBezTo>
                    <a:pt x="14256" y="7932"/>
                    <a:pt x="15471" y="8439"/>
                    <a:pt x="16382" y="8818"/>
                  </a:cubicBezTo>
                  <a:cubicBezTo>
                    <a:pt x="17284" y="9218"/>
                    <a:pt x="17910" y="9431"/>
                    <a:pt x="17910" y="9431"/>
                  </a:cubicBezTo>
                  <a:lnTo>
                    <a:pt x="18989" y="7035"/>
                  </a:lnTo>
                  <a:cubicBezTo>
                    <a:pt x="18989" y="7035"/>
                    <a:pt x="18381" y="6829"/>
                    <a:pt x="17505" y="6441"/>
                  </a:cubicBezTo>
                  <a:cubicBezTo>
                    <a:pt x="16620" y="6073"/>
                    <a:pt x="15441" y="5582"/>
                    <a:pt x="14262" y="5091"/>
                  </a:cubicBezTo>
                  <a:cubicBezTo>
                    <a:pt x="13110" y="4542"/>
                    <a:pt x="11958" y="3997"/>
                    <a:pt x="11095" y="3585"/>
                  </a:cubicBezTo>
                  <a:cubicBezTo>
                    <a:pt x="10218" y="3198"/>
                    <a:pt x="9670" y="2877"/>
                    <a:pt x="9670" y="2877"/>
                  </a:cubicBezTo>
                  <a:cubicBezTo>
                    <a:pt x="9670" y="2877"/>
                    <a:pt x="8311" y="5146"/>
                    <a:pt x="8311" y="5146"/>
                  </a:cubicBezTo>
                  <a:close/>
                  <a:moveTo>
                    <a:pt x="8227" y="18682"/>
                  </a:moveTo>
                  <a:cubicBezTo>
                    <a:pt x="8503" y="18140"/>
                    <a:pt x="8347" y="17550"/>
                    <a:pt x="7885" y="17354"/>
                  </a:cubicBezTo>
                  <a:cubicBezTo>
                    <a:pt x="7434" y="17137"/>
                    <a:pt x="6835" y="17395"/>
                    <a:pt x="6548" y="17932"/>
                  </a:cubicBezTo>
                  <a:cubicBezTo>
                    <a:pt x="6262" y="18467"/>
                    <a:pt x="6405" y="19080"/>
                    <a:pt x="6869" y="19302"/>
                  </a:cubicBezTo>
                  <a:cubicBezTo>
                    <a:pt x="7342" y="19502"/>
                    <a:pt x="7953" y="19219"/>
                    <a:pt x="8227" y="18682"/>
                  </a:cubicBezTo>
                  <a:close/>
                  <a:moveTo>
                    <a:pt x="0" y="14988"/>
                  </a:moveTo>
                  <a:lnTo>
                    <a:pt x="9390" y="0"/>
                  </a:lnTo>
                  <a:lnTo>
                    <a:pt x="10908" y="810"/>
                  </a:lnTo>
                  <a:lnTo>
                    <a:pt x="10710" y="1141"/>
                  </a:lnTo>
                  <a:cubicBezTo>
                    <a:pt x="10710" y="1141"/>
                    <a:pt x="11246" y="1454"/>
                    <a:pt x="12103" y="1832"/>
                  </a:cubicBezTo>
                  <a:cubicBezTo>
                    <a:pt x="12946" y="2233"/>
                    <a:pt x="14071" y="2768"/>
                    <a:pt x="15197" y="3303"/>
                  </a:cubicBezTo>
                  <a:cubicBezTo>
                    <a:pt x="16348" y="3782"/>
                    <a:pt x="17501" y="4262"/>
                    <a:pt x="18366" y="4623"/>
                  </a:cubicBezTo>
                  <a:cubicBezTo>
                    <a:pt x="19220" y="5002"/>
                    <a:pt x="19814" y="5204"/>
                    <a:pt x="19814" y="5204"/>
                  </a:cubicBezTo>
                  <a:lnTo>
                    <a:pt x="19970" y="4856"/>
                  </a:lnTo>
                  <a:lnTo>
                    <a:pt x="21600" y="5441"/>
                  </a:lnTo>
                  <a:lnTo>
                    <a:pt x="14736" y="21558"/>
                  </a:lnTo>
                  <a:cubicBezTo>
                    <a:pt x="14736" y="21558"/>
                    <a:pt x="14189" y="21563"/>
                    <a:pt x="13369" y="21573"/>
                  </a:cubicBezTo>
                  <a:cubicBezTo>
                    <a:pt x="12544" y="21588"/>
                    <a:pt x="11439" y="21600"/>
                    <a:pt x="10351" y="21540"/>
                  </a:cubicBezTo>
                  <a:cubicBezTo>
                    <a:pt x="8129" y="21450"/>
                    <a:pt x="5907" y="21363"/>
                    <a:pt x="5907" y="21363"/>
                  </a:cubicBezTo>
                  <a:cubicBezTo>
                    <a:pt x="5907" y="21363"/>
                    <a:pt x="4385" y="19785"/>
                    <a:pt x="2863" y="18207"/>
                  </a:cubicBezTo>
                  <a:cubicBezTo>
                    <a:pt x="2104" y="17447"/>
                    <a:pt x="1400" y="16616"/>
                    <a:pt x="873" y="16003"/>
                  </a:cubicBezTo>
                  <a:cubicBezTo>
                    <a:pt x="349" y="15395"/>
                    <a:pt x="0" y="14988"/>
                    <a:pt x="0" y="1498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0" name="Shape 2880"/>
            <p:cNvSpPr/>
            <p:nvPr/>
          </p:nvSpPr>
          <p:spPr>
            <a:xfrm>
              <a:off x="4404789" y="4230520"/>
              <a:ext cx="604231" cy="47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15" y="7846"/>
                  </a:moveTo>
                  <a:cubicBezTo>
                    <a:pt x="19615" y="7846"/>
                    <a:pt x="19433" y="7494"/>
                    <a:pt x="19162" y="6966"/>
                  </a:cubicBezTo>
                  <a:cubicBezTo>
                    <a:pt x="18898" y="6431"/>
                    <a:pt x="18583" y="5691"/>
                    <a:pt x="18245" y="4968"/>
                  </a:cubicBezTo>
                  <a:cubicBezTo>
                    <a:pt x="17893" y="4255"/>
                    <a:pt x="17614" y="3492"/>
                    <a:pt x="17382" y="2935"/>
                  </a:cubicBezTo>
                  <a:cubicBezTo>
                    <a:pt x="17153" y="2377"/>
                    <a:pt x="17001" y="2004"/>
                    <a:pt x="17001" y="2004"/>
                  </a:cubicBezTo>
                  <a:lnTo>
                    <a:pt x="15717" y="2798"/>
                  </a:lnTo>
                  <a:cubicBezTo>
                    <a:pt x="15717" y="2798"/>
                    <a:pt x="15874" y="3182"/>
                    <a:pt x="16110" y="3757"/>
                  </a:cubicBezTo>
                  <a:cubicBezTo>
                    <a:pt x="16348" y="4330"/>
                    <a:pt x="16637" y="5115"/>
                    <a:pt x="16997" y="5851"/>
                  </a:cubicBezTo>
                  <a:cubicBezTo>
                    <a:pt x="17346" y="6594"/>
                    <a:pt x="17671" y="7356"/>
                    <a:pt x="17943" y="7906"/>
                  </a:cubicBezTo>
                  <a:cubicBezTo>
                    <a:pt x="18222" y="8451"/>
                    <a:pt x="18408" y="8814"/>
                    <a:pt x="18408" y="8814"/>
                  </a:cubicBezTo>
                  <a:cubicBezTo>
                    <a:pt x="18408" y="8814"/>
                    <a:pt x="19615" y="7846"/>
                    <a:pt x="19615" y="7846"/>
                  </a:cubicBezTo>
                  <a:close/>
                  <a:moveTo>
                    <a:pt x="17487" y="9552"/>
                  </a:moveTo>
                  <a:cubicBezTo>
                    <a:pt x="17487" y="9552"/>
                    <a:pt x="17297" y="9181"/>
                    <a:pt x="17012" y="8625"/>
                  </a:cubicBezTo>
                  <a:cubicBezTo>
                    <a:pt x="16734" y="8063"/>
                    <a:pt x="16401" y="7285"/>
                    <a:pt x="16045" y="6525"/>
                  </a:cubicBezTo>
                  <a:cubicBezTo>
                    <a:pt x="15677" y="5771"/>
                    <a:pt x="15381" y="4970"/>
                    <a:pt x="15138" y="4383"/>
                  </a:cubicBezTo>
                  <a:cubicBezTo>
                    <a:pt x="14897" y="3796"/>
                    <a:pt x="14737" y="3403"/>
                    <a:pt x="14737" y="3403"/>
                  </a:cubicBezTo>
                  <a:lnTo>
                    <a:pt x="13453" y="4197"/>
                  </a:lnTo>
                  <a:cubicBezTo>
                    <a:pt x="13453" y="4197"/>
                    <a:pt x="13618" y="4600"/>
                    <a:pt x="13865" y="5205"/>
                  </a:cubicBezTo>
                  <a:cubicBezTo>
                    <a:pt x="14116" y="5808"/>
                    <a:pt x="14421" y="6631"/>
                    <a:pt x="14798" y="7406"/>
                  </a:cubicBezTo>
                  <a:cubicBezTo>
                    <a:pt x="15164" y="8188"/>
                    <a:pt x="15507" y="8987"/>
                    <a:pt x="15792" y="9566"/>
                  </a:cubicBezTo>
                  <a:cubicBezTo>
                    <a:pt x="16085" y="10138"/>
                    <a:pt x="16281" y="10519"/>
                    <a:pt x="16281" y="10519"/>
                  </a:cubicBezTo>
                  <a:cubicBezTo>
                    <a:pt x="16281" y="10519"/>
                    <a:pt x="17487" y="9552"/>
                    <a:pt x="17487" y="9552"/>
                  </a:cubicBezTo>
                  <a:close/>
                  <a:moveTo>
                    <a:pt x="15359" y="11259"/>
                  </a:moveTo>
                  <a:cubicBezTo>
                    <a:pt x="15359" y="11259"/>
                    <a:pt x="15159" y="10869"/>
                    <a:pt x="14860" y="10285"/>
                  </a:cubicBezTo>
                  <a:cubicBezTo>
                    <a:pt x="14569" y="9694"/>
                    <a:pt x="14218" y="8879"/>
                    <a:pt x="13845" y="8079"/>
                  </a:cubicBezTo>
                  <a:cubicBezTo>
                    <a:pt x="13460" y="7288"/>
                    <a:pt x="13148" y="6449"/>
                    <a:pt x="12892" y="5833"/>
                  </a:cubicBezTo>
                  <a:cubicBezTo>
                    <a:pt x="12640" y="5215"/>
                    <a:pt x="12472" y="4803"/>
                    <a:pt x="12472" y="4803"/>
                  </a:cubicBezTo>
                  <a:lnTo>
                    <a:pt x="11189" y="5596"/>
                  </a:lnTo>
                  <a:cubicBezTo>
                    <a:pt x="11189" y="5596"/>
                    <a:pt x="11362" y="6019"/>
                    <a:pt x="11621" y="6654"/>
                  </a:cubicBezTo>
                  <a:cubicBezTo>
                    <a:pt x="11883" y="7286"/>
                    <a:pt x="12205" y="8148"/>
                    <a:pt x="12599" y="8961"/>
                  </a:cubicBezTo>
                  <a:cubicBezTo>
                    <a:pt x="12982" y="9781"/>
                    <a:pt x="13342" y="10618"/>
                    <a:pt x="13642" y="11224"/>
                  </a:cubicBezTo>
                  <a:cubicBezTo>
                    <a:pt x="13948" y="11825"/>
                    <a:pt x="14153" y="12226"/>
                    <a:pt x="14153" y="12226"/>
                  </a:cubicBezTo>
                  <a:cubicBezTo>
                    <a:pt x="14153" y="12226"/>
                    <a:pt x="15359" y="11259"/>
                    <a:pt x="15359" y="11259"/>
                  </a:cubicBezTo>
                  <a:close/>
                  <a:moveTo>
                    <a:pt x="13232" y="12964"/>
                  </a:moveTo>
                  <a:cubicBezTo>
                    <a:pt x="13232" y="12964"/>
                    <a:pt x="13023" y="12556"/>
                    <a:pt x="12710" y="11943"/>
                  </a:cubicBezTo>
                  <a:cubicBezTo>
                    <a:pt x="12405" y="11325"/>
                    <a:pt x="12036" y="10472"/>
                    <a:pt x="11647" y="9634"/>
                  </a:cubicBezTo>
                  <a:cubicBezTo>
                    <a:pt x="11245" y="8805"/>
                    <a:pt x="10916" y="7926"/>
                    <a:pt x="10649" y="7281"/>
                  </a:cubicBezTo>
                  <a:cubicBezTo>
                    <a:pt x="10385" y="6634"/>
                    <a:pt x="10208" y="6202"/>
                    <a:pt x="10208" y="6202"/>
                  </a:cubicBezTo>
                  <a:lnTo>
                    <a:pt x="8925" y="6996"/>
                  </a:lnTo>
                  <a:cubicBezTo>
                    <a:pt x="8925" y="6996"/>
                    <a:pt x="9105" y="7438"/>
                    <a:pt x="9376" y="8102"/>
                  </a:cubicBezTo>
                  <a:cubicBezTo>
                    <a:pt x="9650" y="8763"/>
                    <a:pt x="9988" y="9665"/>
                    <a:pt x="10400" y="10516"/>
                  </a:cubicBezTo>
                  <a:cubicBezTo>
                    <a:pt x="10800" y="11375"/>
                    <a:pt x="11178" y="12250"/>
                    <a:pt x="11491" y="12884"/>
                  </a:cubicBezTo>
                  <a:cubicBezTo>
                    <a:pt x="11812" y="13513"/>
                    <a:pt x="12026" y="13931"/>
                    <a:pt x="12026" y="13931"/>
                  </a:cubicBezTo>
                  <a:cubicBezTo>
                    <a:pt x="12026" y="13931"/>
                    <a:pt x="13232" y="12964"/>
                    <a:pt x="13232" y="12964"/>
                  </a:cubicBezTo>
                  <a:close/>
                  <a:moveTo>
                    <a:pt x="11103" y="14671"/>
                  </a:moveTo>
                  <a:cubicBezTo>
                    <a:pt x="11103" y="14671"/>
                    <a:pt x="10885" y="14244"/>
                    <a:pt x="10559" y="13603"/>
                  </a:cubicBezTo>
                  <a:cubicBezTo>
                    <a:pt x="10240" y="12957"/>
                    <a:pt x="9854" y="12065"/>
                    <a:pt x="9447" y="11189"/>
                  </a:cubicBezTo>
                  <a:cubicBezTo>
                    <a:pt x="9028" y="10322"/>
                    <a:pt x="8683" y="9404"/>
                    <a:pt x="8403" y="8730"/>
                  </a:cubicBezTo>
                  <a:cubicBezTo>
                    <a:pt x="8128" y="8053"/>
                    <a:pt x="7943" y="7602"/>
                    <a:pt x="7943" y="7602"/>
                  </a:cubicBezTo>
                  <a:lnTo>
                    <a:pt x="6661" y="8395"/>
                  </a:lnTo>
                  <a:cubicBezTo>
                    <a:pt x="6661" y="8395"/>
                    <a:pt x="6849" y="8856"/>
                    <a:pt x="7132" y="9550"/>
                  </a:cubicBezTo>
                  <a:cubicBezTo>
                    <a:pt x="7418" y="10241"/>
                    <a:pt x="7772" y="11182"/>
                    <a:pt x="8201" y="12071"/>
                  </a:cubicBezTo>
                  <a:cubicBezTo>
                    <a:pt x="8617" y="12968"/>
                    <a:pt x="9014" y="13881"/>
                    <a:pt x="9340" y="14543"/>
                  </a:cubicBezTo>
                  <a:cubicBezTo>
                    <a:pt x="9675" y="15200"/>
                    <a:pt x="9898" y="15637"/>
                    <a:pt x="9898" y="15637"/>
                  </a:cubicBezTo>
                  <a:cubicBezTo>
                    <a:pt x="9898" y="15637"/>
                    <a:pt x="11103" y="14671"/>
                    <a:pt x="11103" y="14671"/>
                  </a:cubicBezTo>
                  <a:close/>
                  <a:moveTo>
                    <a:pt x="8977" y="16376"/>
                  </a:moveTo>
                  <a:cubicBezTo>
                    <a:pt x="8977" y="16376"/>
                    <a:pt x="8750" y="15931"/>
                    <a:pt x="8409" y="15262"/>
                  </a:cubicBezTo>
                  <a:cubicBezTo>
                    <a:pt x="8077" y="14587"/>
                    <a:pt x="7672" y="13658"/>
                    <a:pt x="7249" y="12744"/>
                  </a:cubicBezTo>
                  <a:cubicBezTo>
                    <a:pt x="6812" y="11839"/>
                    <a:pt x="6451" y="10882"/>
                    <a:pt x="6160" y="10178"/>
                  </a:cubicBezTo>
                  <a:cubicBezTo>
                    <a:pt x="5872" y="9471"/>
                    <a:pt x="5680" y="9000"/>
                    <a:pt x="5680" y="9000"/>
                  </a:cubicBezTo>
                  <a:lnTo>
                    <a:pt x="4397" y="9793"/>
                  </a:lnTo>
                  <a:cubicBezTo>
                    <a:pt x="4397" y="9793"/>
                    <a:pt x="4593" y="10276"/>
                    <a:pt x="4887" y="10998"/>
                  </a:cubicBezTo>
                  <a:cubicBezTo>
                    <a:pt x="5185" y="11719"/>
                    <a:pt x="5556" y="12698"/>
                    <a:pt x="6002" y="13625"/>
                  </a:cubicBezTo>
                  <a:cubicBezTo>
                    <a:pt x="6435" y="14562"/>
                    <a:pt x="6850" y="15512"/>
                    <a:pt x="7190" y="16203"/>
                  </a:cubicBezTo>
                  <a:cubicBezTo>
                    <a:pt x="7538" y="16887"/>
                    <a:pt x="7771" y="17343"/>
                    <a:pt x="7771" y="17343"/>
                  </a:cubicBezTo>
                  <a:cubicBezTo>
                    <a:pt x="7771" y="17343"/>
                    <a:pt x="8977" y="16376"/>
                    <a:pt x="8977" y="16376"/>
                  </a:cubicBezTo>
                  <a:close/>
                  <a:moveTo>
                    <a:pt x="6849" y="18082"/>
                  </a:moveTo>
                  <a:cubicBezTo>
                    <a:pt x="6849" y="18082"/>
                    <a:pt x="6612" y="17618"/>
                    <a:pt x="6257" y="16922"/>
                  </a:cubicBezTo>
                  <a:cubicBezTo>
                    <a:pt x="5912" y="16220"/>
                    <a:pt x="5489" y="15253"/>
                    <a:pt x="5049" y="14300"/>
                  </a:cubicBezTo>
                  <a:cubicBezTo>
                    <a:pt x="4595" y="13356"/>
                    <a:pt x="4217" y="12360"/>
                    <a:pt x="3914" y="11627"/>
                  </a:cubicBezTo>
                  <a:cubicBezTo>
                    <a:pt x="3615" y="10891"/>
                    <a:pt x="3415" y="10399"/>
                    <a:pt x="3415" y="10399"/>
                  </a:cubicBezTo>
                  <a:lnTo>
                    <a:pt x="2132" y="11192"/>
                  </a:lnTo>
                  <a:cubicBezTo>
                    <a:pt x="2132" y="11192"/>
                    <a:pt x="2336" y="11695"/>
                    <a:pt x="2643" y="12447"/>
                  </a:cubicBezTo>
                  <a:cubicBezTo>
                    <a:pt x="2953" y="13197"/>
                    <a:pt x="3340" y="14215"/>
                    <a:pt x="3803" y="15181"/>
                  </a:cubicBezTo>
                  <a:cubicBezTo>
                    <a:pt x="4253" y="16155"/>
                    <a:pt x="4685" y="17143"/>
                    <a:pt x="5039" y="17863"/>
                  </a:cubicBezTo>
                  <a:cubicBezTo>
                    <a:pt x="5401" y="18574"/>
                    <a:pt x="5643" y="19049"/>
                    <a:pt x="5643" y="19049"/>
                  </a:cubicBezTo>
                  <a:cubicBezTo>
                    <a:pt x="5643" y="19049"/>
                    <a:pt x="6849" y="18082"/>
                    <a:pt x="6849" y="18082"/>
                  </a:cubicBezTo>
                  <a:close/>
                  <a:moveTo>
                    <a:pt x="21600" y="7588"/>
                  </a:moveTo>
                  <a:lnTo>
                    <a:pt x="4844" y="21600"/>
                  </a:lnTo>
                  <a:cubicBezTo>
                    <a:pt x="4844" y="21600"/>
                    <a:pt x="3828" y="20583"/>
                    <a:pt x="2811" y="19566"/>
                  </a:cubicBezTo>
                  <a:cubicBezTo>
                    <a:pt x="1819" y="18511"/>
                    <a:pt x="838" y="17396"/>
                    <a:pt x="838" y="17396"/>
                  </a:cubicBezTo>
                  <a:cubicBezTo>
                    <a:pt x="838" y="17396"/>
                    <a:pt x="770" y="16980"/>
                    <a:pt x="667" y="16355"/>
                  </a:cubicBezTo>
                  <a:cubicBezTo>
                    <a:pt x="566" y="15731"/>
                    <a:pt x="472" y="14880"/>
                    <a:pt x="364" y="14047"/>
                  </a:cubicBezTo>
                  <a:cubicBezTo>
                    <a:pt x="264" y="13216"/>
                    <a:pt x="163" y="12386"/>
                    <a:pt x="88" y="11764"/>
                  </a:cubicBezTo>
                  <a:cubicBezTo>
                    <a:pt x="35" y="11135"/>
                    <a:pt x="0" y="10717"/>
                    <a:pt x="0" y="10717"/>
                  </a:cubicBezTo>
                  <a:lnTo>
                    <a:pt x="18223" y="0"/>
                  </a:lnTo>
                  <a:cubicBezTo>
                    <a:pt x="18223" y="0"/>
                    <a:pt x="18267" y="124"/>
                    <a:pt x="18344" y="341"/>
                  </a:cubicBezTo>
                  <a:cubicBezTo>
                    <a:pt x="18414" y="563"/>
                    <a:pt x="18539" y="864"/>
                    <a:pt x="18690" y="1225"/>
                  </a:cubicBezTo>
                  <a:cubicBezTo>
                    <a:pt x="18837" y="1588"/>
                    <a:pt x="19010" y="2011"/>
                    <a:pt x="19194" y="2465"/>
                  </a:cubicBezTo>
                  <a:cubicBezTo>
                    <a:pt x="19286" y="2693"/>
                    <a:pt x="19380" y="2929"/>
                    <a:pt x="19475" y="3168"/>
                  </a:cubicBezTo>
                  <a:cubicBezTo>
                    <a:pt x="19582" y="3399"/>
                    <a:pt x="19691" y="3633"/>
                    <a:pt x="19800" y="3869"/>
                  </a:cubicBezTo>
                  <a:cubicBezTo>
                    <a:pt x="20235" y="4810"/>
                    <a:pt x="20646" y="5768"/>
                    <a:pt x="21018" y="6440"/>
                  </a:cubicBezTo>
                  <a:cubicBezTo>
                    <a:pt x="21367" y="7129"/>
                    <a:pt x="21600" y="7588"/>
                    <a:pt x="21600" y="758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1" name="Shape 2881"/>
            <p:cNvSpPr/>
            <p:nvPr/>
          </p:nvSpPr>
          <p:spPr>
            <a:xfrm>
              <a:off x="3944686" y="3913560"/>
              <a:ext cx="893784" cy="323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0" y="7186"/>
                  </a:moveTo>
                  <a:lnTo>
                    <a:pt x="17925" y="3796"/>
                  </a:lnTo>
                  <a:lnTo>
                    <a:pt x="15885" y="4923"/>
                  </a:lnTo>
                  <a:lnTo>
                    <a:pt x="16175" y="8518"/>
                  </a:lnTo>
                  <a:cubicBezTo>
                    <a:pt x="16175" y="8518"/>
                    <a:pt x="18200" y="7186"/>
                    <a:pt x="18200" y="7186"/>
                  </a:cubicBezTo>
                  <a:close/>
                  <a:moveTo>
                    <a:pt x="15282" y="9104"/>
                  </a:moveTo>
                  <a:lnTo>
                    <a:pt x="14984" y="5419"/>
                  </a:lnTo>
                  <a:lnTo>
                    <a:pt x="12943" y="6540"/>
                  </a:lnTo>
                  <a:cubicBezTo>
                    <a:pt x="12943" y="6540"/>
                    <a:pt x="12958" y="6786"/>
                    <a:pt x="12990" y="7150"/>
                  </a:cubicBezTo>
                  <a:cubicBezTo>
                    <a:pt x="13020" y="7515"/>
                    <a:pt x="13059" y="8001"/>
                    <a:pt x="13099" y="8487"/>
                  </a:cubicBezTo>
                  <a:cubicBezTo>
                    <a:pt x="13178" y="9460"/>
                    <a:pt x="13257" y="10432"/>
                    <a:pt x="13257" y="10432"/>
                  </a:cubicBezTo>
                  <a:cubicBezTo>
                    <a:pt x="13257" y="10432"/>
                    <a:pt x="15282" y="9104"/>
                    <a:pt x="15282" y="9104"/>
                  </a:cubicBezTo>
                  <a:close/>
                  <a:moveTo>
                    <a:pt x="12363" y="11017"/>
                  </a:moveTo>
                  <a:cubicBezTo>
                    <a:pt x="12363" y="11017"/>
                    <a:pt x="12283" y="10022"/>
                    <a:pt x="12202" y="9027"/>
                  </a:cubicBezTo>
                  <a:cubicBezTo>
                    <a:pt x="12161" y="8529"/>
                    <a:pt x="12120" y="8032"/>
                    <a:pt x="12090" y="7659"/>
                  </a:cubicBezTo>
                  <a:cubicBezTo>
                    <a:pt x="12057" y="7288"/>
                    <a:pt x="12043" y="7036"/>
                    <a:pt x="12043" y="7036"/>
                  </a:cubicBezTo>
                  <a:lnTo>
                    <a:pt x="10002" y="8154"/>
                  </a:lnTo>
                  <a:cubicBezTo>
                    <a:pt x="10002" y="8154"/>
                    <a:pt x="10016" y="8419"/>
                    <a:pt x="10051" y="8810"/>
                  </a:cubicBezTo>
                  <a:cubicBezTo>
                    <a:pt x="10083" y="9203"/>
                    <a:pt x="10125" y="9725"/>
                    <a:pt x="10168" y="10249"/>
                  </a:cubicBezTo>
                  <a:cubicBezTo>
                    <a:pt x="10253" y="11295"/>
                    <a:pt x="10338" y="12341"/>
                    <a:pt x="10338" y="12341"/>
                  </a:cubicBezTo>
                  <a:cubicBezTo>
                    <a:pt x="10338" y="12341"/>
                    <a:pt x="12363" y="11017"/>
                    <a:pt x="12363" y="11017"/>
                  </a:cubicBezTo>
                  <a:close/>
                  <a:moveTo>
                    <a:pt x="9444" y="12925"/>
                  </a:moveTo>
                  <a:cubicBezTo>
                    <a:pt x="9444" y="12925"/>
                    <a:pt x="9358" y="11856"/>
                    <a:pt x="9270" y="10787"/>
                  </a:cubicBezTo>
                  <a:cubicBezTo>
                    <a:pt x="9227" y="10253"/>
                    <a:pt x="9183" y="9719"/>
                    <a:pt x="9151" y="9317"/>
                  </a:cubicBezTo>
                  <a:cubicBezTo>
                    <a:pt x="9116" y="8918"/>
                    <a:pt x="9101" y="8647"/>
                    <a:pt x="9101" y="8647"/>
                  </a:cubicBezTo>
                  <a:lnTo>
                    <a:pt x="7059" y="9763"/>
                  </a:lnTo>
                  <a:cubicBezTo>
                    <a:pt x="7059" y="9763"/>
                    <a:pt x="7075" y="10047"/>
                    <a:pt x="7111" y="10466"/>
                  </a:cubicBezTo>
                  <a:cubicBezTo>
                    <a:pt x="7145" y="10886"/>
                    <a:pt x="7191" y="11446"/>
                    <a:pt x="7236" y="12006"/>
                  </a:cubicBezTo>
                  <a:cubicBezTo>
                    <a:pt x="7328" y="13127"/>
                    <a:pt x="7419" y="14246"/>
                    <a:pt x="7419" y="14246"/>
                  </a:cubicBezTo>
                  <a:cubicBezTo>
                    <a:pt x="7419" y="14246"/>
                    <a:pt x="9444" y="12925"/>
                    <a:pt x="9444" y="12925"/>
                  </a:cubicBezTo>
                  <a:close/>
                  <a:moveTo>
                    <a:pt x="6525" y="14828"/>
                  </a:moveTo>
                  <a:cubicBezTo>
                    <a:pt x="6525" y="14828"/>
                    <a:pt x="6432" y="13686"/>
                    <a:pt x="6339" y="12543"/>
                  </a:cubicBezTo>
                  <a:cubicBezTo>
                    <a:pt x="6292" y="11971"/>
                    <a:pt x="6246" y="11401"/>
                    <a:pt x="6211" y="10972"/>
                  </a:cubicBezTo>
                  <a:cubicBezTo>
                    <a:pt x="6174" y="10546"/>
                    <a:pt x="6159" y="10254"/>
                    <a:pt x="6159" y="10254"/>
                  </a:cubicBezTo>
                  <a:lnTo>
                    <a:pt x="4117" y="11367"/>
                  </a:lnTo>
                  <a:cubicBezTo>
                    <a:pt x="4117" y="11367"/>
                    <a:pt x="4133" y="11669"/>
                    <a:pt x="4171" y="12116"/>
                  </a:cubicBezTo>
                  <a:cubicBezTo>
                    <a:pt x="4208" y="12564"/>
                    <a:pt x="4256" y="13161"/>
                    <a:pt x="4305" y="13758"/>
                  </a:cubicBezTo>
                  <a:cubicBezTo>
                    <a:pt x="4402" y="14951"/>
                    <a:pt x="4500" y="16144"/>
                    <a:pt x="4500" y="16144"/>
                  </a:cubicBezTo>
                  <a:cubicBezTo>
                    <a:pt x="4500" y="16144"/>
                    <a:pt x="6525" y="14828"/>
                    <a:pt x="6525" y="14828"/>
                  </a:cubicBezTo>
                  <a:close/>
                  <a:moveTo>
                    <a:pt x="3606" y="16726"/>
                  </a:moveTo>
                  <a:cubicBezTo>
                    <a:pt x="3606" y="16726"/>
                    <a:pt x="3507" y="15509"/>
                    <a:pt x="3407" y="14293"/>
                  </a:cubicBezTo>
                  <a:cubicBezTo>
                    <a:pt x="3358" y="13684"/>
                    <a:pt x="3308" y="13077"/>
                    <a:pt x="3271" y="12619"/>
                  </a:cubicBezTo>
                  <a:cubicBezTo>
                    <a:pt x="3232" y="12165"/>
                    <a:pt x="3216" y="11856"/>
                    <a:pt x="3216" y="11856"/>
                  </a:cubicBezTo>
                  <a:lnTo>
                    <a:pt x="1174" y="12965"/>
                  </a:lnTo>
                  <a:cubicBezTo>
                    <a:pt x="1174" y="12965"/>
                    <a:pt x="1191" y="13287"/>
                    <a:pt x="1231" y="13762"/>
                  </a:cubicBezTo>
                  <a:cubicBezTo>
                    <a:pt x="1270" y="14237"/>
                    <a:pt x="1321" y="14871"/>
                    <a:pt x="1372" y="15505"/>
                  </a:cubicBezTo>
                  <a:cubicBezTo>
                    <a:pt x="1476" y="16772"/>
                    <a:pt x="1579" y="18040"/>
                    <a:pt x="1579" y="18040"/>
                  </a:cubicBezTo>
                  <a:cubicBezTo>
                    <a:pt x="1579" y="18040"/>
                    <a:pt x="3606" y="16726"/>
                    <a:pt x="3606" y="16726"/>
                  </a:cubicBezTo>
                  <a:close/>
                  <a:moveTo>
                    <a:pt x="21600" y="6788"/>
                  </a:moveTo>
                  <a:lnTo>
                    <a:pt x="880" y="21600"/>
                  </a:lnTo>
                  <a:cubicBezTo>
                    <a:pt x="880" y="21600"/>
                    <a:pt x="806" y="20896"/>
                    <a:pt x="722" y="19821"/>
                  </a:cubicBezTo>
                  <a:cubicBezTo>
                    <a:pt x="634" y="18748"/>
                    <a:pt x="517" y="17319"/>
                    <a:pt x="400" y="15889"/>
                  </a:cubicBezTo>
                  <a:cubicBezTo>
                    <a:pt x="343" y="15174"/>
                    <a:pt x="286" y="14457"/>
                    <a:pt x="232" y="13786"/>
                  </a:cubicBezTo>
                  <a:cubicBezTo>
                    <a:pt x="189" y="13110"/>
                    <a:pt x="149" y="12479"/>
                    <a:pt x="114" y="11938"/>
                  </a:cubicBezTo>
                  <a:cubicBezTo>
                    <a:pt x="46" y="10856"/>
                    <a:pt x="0" y="10133"/>
                    <a:pt x="0" y="10133"/>
                  </a:cubicBezTo>
                  <a:lnTo>
                    <a:pt x="21064" y="0"/>
                  </a:lnTo>
                  <a:cubicBezTo>
                    <a:pt x="21064" y="0"/>
                    <a:pt x="21092" y="428"/>
                    <a:pt x="21132" y="1070"/>
                  </a:cubicBezTo>
                  <a:cubicBezTo>
                    <a:pt x="21154" y="1391"/>
                    <a:pt x="21173" y="1769"/>
                    <a:pt x="21203" y="2167"/>
                  </a:cubicBezTo>
                  <a:cubicBezTo>
                    <a:pt x="21237" y="2564"/>
                    <a:pt x="21273" y="2986"/>
                    <a:pt x="21310" y="3409"/>
                  </a:cubicBezTo>
                  <a:cubicBezTo>
                    <a:pt x="21380" y="4256"/>
                    <a:pt x="21449" y="5101"/>
                    <a:pt x="21502" y="5737"/>
                  </a:cubicBezTo>
                  <a:cubicBezTo>
                    <a:pt x="21548" y="6377"/>
                    <a:pt x="21600" y="6788"/>
                    <a:pt x="21600" y="678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2" name="Shape 2882"/>
            <p:cNvSpPr/>
            <p:nvPr/>
          </p:nvSpPr>
          <p:spPr>
            <a:xfrm>
              <a:off x="4174737" y="4435011"/>
              <a:ext cx="1017363" cy="763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45" y="17626"/>
                  </a:moveTo>
                  <a:cubicBezTo>
                    <a:pt x="8145" y="17626"/>
                    <a:pt x="8233" y="17757"/>
                    <a:pt x="8365" y="17954"/>
                  </a:cubicBezTo>
                  <a:cubicBezTo>
                    <a:pt x="8504" y="18143"/>
                    <a:pt x="8687" y="18395"/>
                    <a:pt x="8871" y="18648"/>
                  </a:cubicBezTo>
                  <a:cubicBezTo>
                    <a:pt x="9240" y="19151"/>
                    <a:pt x="9609" y="19654"/>
                    <a:pt x="9609" y="19654"/>
                  </a:cubicBezTo>
                  <a:lnTo>
                    <a:pt x="10919" y="17891"/>
                  </a:lnTo>
                  <a:cubicBezTo>
                    <a:pt x="10919" y="17891"/>
                    <a:pt x="10566" y="17409"/>
                    <a:pt x="10213" y="16927"/>
                  </a:cubicBezTo>
                  <a:cubicBezTo>
                    <a:pt x="10036" y="16687"/>
                    <a:pt x="9860" y="16446"/>
                    <a:pt x="9727" y="16264"/>
                  </a:cubicBezTo>
                  <a:cubicBezTo>
                    <a:pt x="9601" y="16075"/>
                    <a:pt x="9517" y="15950"/>
                    <a:pt x="9517" y="15950"/>
                  </a:cubicBezTo>
                  <a:cubicBezTo>
                    <a:pt x="9517" y="15950"/>
                    <a:pt x="8145" y="17626"/>
                    <a:pt x="8145" y="17626"/>
                  </a:cubicBezTo>
                  <a:close/>
                  <a:moveTo>
                    <a:pt x="10257" y="15048"/>
                  </a:moveTo>
                  <a:cubicBezTo>
                    <a:pt x="10257" y="15048"/>
                    <a:pt x="10339" y="15171"/>
                    <a:pt x="10462" y="15355"/>
                  </a:cubicBezTo>
                  <a:cubicBezTo>
                    <a:pt x="10591" y="15531"/>
                    <a:pt x="10763" y="15767"/>
                    <a:pt x="10935" y="16003"/>
                  </a:cubicBezTo>
                  <a:cubicBezTo>
                    <a:pt x="11280" y="16473"/>
                    <a:pt x="11625" y="16943"/>
                    <a:pt x="11625" y="16943"/>
                  </a:cubicBezTo>
                  <a:lnTo>
                    <a:pt x="12938" y="15183"/>
                  </a:lnTo>
                  <a:cubicBezTo>
                    <a:pt x="12938" y="15183"/>
                    <a:pt x="12608" y="14735"/>
                    <a:pt x="12279" y="14286"/>
                  </a:cubicBezTo>
                  <a:cubicBezTo>
                    <a:pt x="12114" y="14061"/>
                    <a:pt x="11950" y="13836"/>
                    <a:pt x="11826" y="13667"/>
                  </a:cubicBezTo>
                  <a:cubicBezTo>
                    <a:pt x="11709" y="13491"/>
                    <a:pt x="11631" y="13374"/>
                    <a:pt x="11631" y="13374"/>
                  </a:cubicBezTo>
                  <a:cubicBezTo>
                    <a:pt x="11631" y="13374"/>
                    <a:pt x="10257" y="15048"/>
                    <a:pt x="10257" y="15048"/>
                  </a:cubicBezTo>
                  <a:close/>
                  <a:moveTo>
                    <a:pt x="12372" y="12473"/>
                  </a:moveTo>
                  <a:cubicBezTo>
                    <a:pt x="12372" y="12473"/>
                    <a:pt x="12448" y="12588"/>
                    <a:pt x="12562" y="12759"/>
                  </a:cubicBezTo>
                  <a:cubicBezTo>
                    <a:pt x="12682" y="12923"/>
                    <a:pt x="12842" y="13143"/>
                    <a:pt x="13003" y="13362"/>
                  </a:cubicBezTo>
                  <a:cubicBezTo>
                    <a:pt x="13324" y="13799"/>
                    <a:pt x="13645" y="14237"/>
                    <a:pt x="13645" y="14237"/>
                  </a:cubicBezTo>
                  <a:lnTo>
                    <a:pt x="14959" y="12481"/>
                  </a:lnTo>
                  <a:cubicBezTo>
                    <a:pt x="14959" y="12481"/>
                    <a:pt x="14653" y="12064"/>
                    <a:pt x="14348" y="11648"/>
                  </a:cubicBezTo>
                  <a:cubicBezTo>
                    <a:pt x="14195" y="11440"/>
                    <a:pt x="14039" y="11235"/>
                    <a:pt x="13929" y="11075"/>
                  </a:cubicBezTo>
                  <a:cubicBezTo>
                    <a:pt x="13820" y="10911"/>
                    <a:pt x="13747" y="10803"/>
                    <a:pt x="13747" y="10803"/>
                  </a:cubicBezTo>
                  <a:cubicBezTo>
                    <a:pt x="13747" y="10803"/>
                    <a:pt x="12372" y="12473"/>
                    <a:pt x="12372" y="12473"/>
                  </a:cubicBezTo>
                  <a:close/>
                  <a:moveTo>
                    <a:pt x="14489" y="9903"/>
                  </a:moveTo>
                  <a:cubicBezTo>
                    <a:pt x="14489" y="9903"/>
                    <a:pt x="14560" y="10009"/>
                    <a:pt x="14665" y="10168"/>
                  </a:cubicBezTo>
                  <a:cubicBezTo>
                    <a:pt x="14772" y="10325"/>
                    <a:pt x="14925" y="10522"/>
                    <a:pt x="15073" y="10726"/>
                  </a:cubicBezTo>
                  <a:cubicBezTo>
                    <a:pt x="15370" y="11131"/>
                    <a:pt x="15667" y="11534"/>
                    <a:pt x="15667" y="11534"/>
                  </a:cubicBezTo>
                  <a:lnTo>
                    <a:pt x="16983" y="9781"/>
                  </a:lnTo>
                  <a:cubicBezTo>
                    <a:pt x="16983" y="9781"/>
                    <a:pt x="16702" y="9398"/>
                    <a:pt x="16420" y="9015"/>
                  </a:cubicBezTo>
                  <a:cubicBezTo>
                    <a:pt x="16280" y="8823"/>
                    <a:pt x="16134" y="8638"/>
                    <a:pt x="16034" y="8486"/>
                  </a:cubicBezTo>
                  <a:cubicBezTo>
                    <a:pt x="15934" y="8336"/>
                    <a:pt x="15867" y="8236"/>
                    <a:pt x="15867" y="8236"/>
                  </a:cubicBezTo>
                  <a:cubicBezTo>
                    <a:pt x="15867" y="8236"/>
                    <a:pt x="14489" y="9903"/>
                    <a:pt x="14489" y="9903"/>
                  </a:cubicBezTo>
                  <a:close/>
                  <a:moveTo>
                    <a:pt x="16610" y="7338"/>
                  </a:moveTo>
                  <a:cubicBezTo>
                    <a:pt x="16610" y="7338"/>
                    <a:pt x="16865" y="7731"/>
                    <a:pt x="17146" y="8094"/>
                  </a:cubicBezTo>
                  <a:cubicBezTo>
                    <a:pt x="17420" y="8466"/>
                    <a:pt x="17693" y="8837"/>
                    <a:pt x="17693" y="8837"/>
                  </a:cubicBezTo>
                  <a:lnTo>
                    <a:pt x="19011" y="7086"/>
                  </a:lnTo>
                  <a:cubicBezTo>
                    <a:pt x="19011" y="7086"/>
                    <a:pt x="18753" y="6736"/>
                    <a:pt x="18495" y="6386"/>
                  </a:cubicBezTo>
                  <a:cubicBezTo>
                    <a:pt x="18230" y="6046"/>
                    <a:pt x="17990" y="5673"/>
                    <a:pt x="17989" y="5673"/>
                  </a:cubicBezTo>
                  <a:cubicBezTo>
                    <a:pt x="17989" y="5673"/>
                    <a:pt x="16610" y="7338"/>
                    <a:pt x="16610" y="7338"/>
                  </a:cubicBezTo>
                  <a:close/>
                  <a:moveTo>
                    <a:pt x="7344" y="16423"/>
                  </a:moveTo>
                  <a:lnTo>
                    <a:pt x="8750" y="14798"/>
                  </a:lnTo>
                  <a:cubicBezTo>
                    <a:pt x="8750" y="14798"/>
                    <a:pt x="8406" y="14302"/>
                    <a:pt x="8096" y="13769"/>
                  </a:cubicBezTo>
                  <a:cubicBezTo>
                    <a:pt x="7778" y="13245"/>
                    <a:pt x="7461" y="12719"/>
                    <a:pt x="7461" y="12719"/>
                  </a:cubicBezTo>
                  <a:lnTo>
                    <a:pt x="5998" y="14253"/>
                  </a:lnTo>
                  <a:cubicBezTo>
                    <a:pt x="5998" y="14253"/>
                    <a:pt x="6329" y="14802"/>
                    <a:pt x="6661" y="15350"/>
                  </a:cubicBezTo>
                  <a:cubicBezTo>
                    <a:pt x="6826" y="15625"/>
                    <a:pt x="6991" y="15900"/>
                    <a:pt x="7126" y="16094"/>
                  </a:cubicBezTo>
                  <a:cubicBezTo>
                    <a:pt x="7257" y="16292"/>
                    <a:pt x="7344" y="16423"/>
                    <a:pt x="7344" y="16423"/>
                  </a:cubicBezTo>
                  <a:close/>
                  <a:moveTo>
                    <a:pt x="8249" y="11894"/>
                  </a:moveTo>
                  <a:cubicBezTo>
                    <a:pt x="8249" y="11894"/>
                    <a:pt x="8559" y="12406"/>
                    <a:pt x="8869" y="12919"/>
                  </a:cubicBezTo>
                  <a:cubicBezTo>
                    <a:pt x="9172" y="13439"/>
                    <a:pt x="9508" y="13923"/>
                    <a:pt x="9508" y="13923"/>
                  </a:cubicBezTo>
                  <a:lnTo>
                    <a:pt x="10915" y="12301"/>
                  </a:lnTo>
                  <a:cubicBezTo>
                    <a:pt x="10915" y="12301"/>
                    <a:pt x="10595" y="11839"/>
                    <a:pt x="10306" y="11342"/>
                  </a:cubicBezTo>
                  <a:cubicBezTo>
                    <a:pt x="10010" y="10853"/>
                    <a:pt x="9714" y="10363"/>
                    <a:pt x="9714" y="10363"/>
                  </a:cubicBezTo>
                  <a:cubicBezTo>
                    <a:pt x="9714" y="10363"/>
                    <a:pt x="8249" y="11894"/>
                    <a:pt x="8249" y="11894"/>
                  </a:cubicBezTo>
                  <a:close/>
                  <a:moveTo>
                    <a:pt x="10503" y="9540"/>
                  </a:moveTo>
                  <a:cubicBezTo>
                    <a:pt x="10503" y="9540"/>
                    <a:pt x="10791" y="10016"/>
                    <a:pt x="11080" y="10493"/>
                  </a:cubicBezTo>
                  <a:cubicBezTo>
                    <a:pt x="11361" y="10978"/>
                    <a:pt x="11673" y="11428"/>
                    <a:pt x="11673" y="11428"/>
                  </a:cubicBezTo>
                  <a:lnTo>
                    <a:pt x="13083" y="9808"/>
                  </a:lnTo>
                  <a:cubicBezTo>
                    <a:pt x="13083" y="9808"/>
                    <a:pt x="12787" y="9380"/>
                    <a:pt x="12519" y="8919"/>
                  </a:cubicBezTo>
                  <a:cubicBezTo>
                    <a:pt x="12244" y="8466"/>
                    <a:pt x="11969" y="8013"/>
                    <a:pt x="11969" y="8013"/>
                  </a:cubicBezTo>
                  <a:cubicBezTo>
                    <a:pt x="11969" y="8013"/>
                    <a:pt x="10503" y="9540"/>
                    <a:pt x="10503" y="9540"/>
                  </a:cubicBezTo>
                  <a:close/>
                  <a:moveTo>
                    <a:pt x="12759" y="7191"/>
                  </a:moveTo>
                  <a:cubicBezTo>
                    <a:pt x="12759" y="7191"/>
                    <a:pt x="13027" y="7632"/>
                    <a:pt x="13294" y="8071"/>
                  </a:cubicBezTo>
                  <a:cubicBezTo>
                    <a:pt x="13554" y="8520"/>
                    <a:pt x="13843" y="8937"/>
                    <a:pt x="13843" y="8937"/>
                  </a:cubicBezTo>
                  <a:lnTo>
                    <a:pt x="15254" y="7321"/>
                  </a:lnTo>
                  <a:cubicBezTo>
                    <a:pt x="15254" y="7321"/>
                    <a:pt x="14981" y="6925"/>
                    <a:pt x="14735" y="6500"/>
                  </a:cubicBezTo>
                  <a:cubicBezTo>
                    <a:pt x="14481" y="6083"/>
                    <a:pt x="14227" y="5666"/>
                    <a:pt x="14227" y="5666"/>
                  </a:cubicBezTo>
                  <a:cubicBezTo>
                    <a:pt x="14227" y="5666"/>
                    <a:pt x="12759" y="7191"/>
                    <a:pt x="12759" y="7191"/>
                  </a:cubicBezTo>
                  <a:close/>
                  <a:moveTo>
                    <a:pt x="15018" y="4847"/>
                  </a:moveTo>
                  <a:cubicBezTo>
                    <a:pt x="15018" y="4847"/>
                    <a:pt x="15265" y="5251"/>
                    <a:pt x="15511" y="5655"/>
                  </a:cubicBezTo>
                  <a:cubicBezTo>
                    <a:pt x="15750" y="6068"/>
                    <a:pt x="16015" y="6451"/>
                    <a:pt x="16015" y="6451"/>
                  </a:cubicBezTo>
                  <a:lnTo>
                    <a:pt x="17428" y="4837"/>
                  </a:lnTo>
                  <a:cubicBezTo>
                    <a:pt x="17428" y="4837"/>
                    <a:pt x="17366" y="4746"/>
                    <a:pt x="17274" y="4609"/>
                  </a:cubicBezTo>
                  <a:cubicBezTo>
                    <a:pt x="17181" y="4472"/>
                    <a:pt x="17071" y="4276"/>
                    <a:pt x="16953" y="4087"/>
                  </a:cubicBezTo>
                  <a:cubicBezTo>
                    <a:pt x="16721" y="3706"/>
                    <a:pt x="16488" y="3325"/>
                    <a:pt x="16488" y="3325"/>
                  </a:cubicBezTo>
                  <a:cubicBezTo>
                    <a:pt x="16488" y="3325"/>
                    <a:pt x="15018" y="4847"/>
                    <a:pt x="15018" y="4847"/>
                  </a:cubicBezTo>
                  <a:close/>
                  <a:moveTo>
                    <a:pt x="21600" y="5088"/>
                  </a:moveTo>
                  <a:cubicBezTo>
                    <a:pt x="21600" y="5088"/>
                    <a:pt x="18666" y="9207"/>
                    <a:pt x="15732" y="13325"/>
                  </a:cubicBezTo>
                  <a:cubicBezTo>
                    <a:pt x="12813" y="17463"/>
                    <a:pt x="9894" y="21600"/>
                    <a:pt x="9894" y="21600"/>
                  </a:cubicBezTo>
                  <a:cubicBezTo>
                    <a:pt x="9894" y="21600"/>
                    <a:pt x="9741" y="21568"/>
                    <a:pt x="9473" y="21512"/>
                  </a:cubicBezTo>
                  <a:cubicBezTo>
                    <a:pt x="9206" y="21454"/>
                    <a:pt x="8812" y="21382"/>
                    <a:pt x="8360" y="21254"/>
                  </a:cubicBezTo>
                  <a:cubicBezTo>
                    <a:pt x="7453" y="21003"/>
                    <a:pt x="6195" y="20667"/>
                    <a:pt x="4969" y="20189"/>
                  </a:cubicBezTo>
                  <a:cubicBezTo>
                    <a:pt x="4355" y="19954"/>
                    <a:pt x="3715" y="19725"/>
                    <a:pt x="3142" y="19463"/>
                  </a:cubicBezTo>
                  <a:cubicBezTo>
                    <a:pt x="2565" y="19205"/>
                    <a:pt x="2021" y="18952"/>
                    <a:pt x="1552" y="18728"/>
                  </a:cubicBezTo>
                  <a:cubicBezTo>
                    <a:pt x="1080" y="18506"/>
                    <a:pt x="690" y="18307"/>
                    <a:pt x="424" y="18158"/>
                  </a:cubicBezTo>
                  <a:cubicBezTo>
                    <a:pt x="154" y="18011"/>
                    <a:pt x="0" y="17926"/>
                    <a:pt x="0" y="17926"/>
                  </a:cubicBezTo>
                  <a:cubicBezTo>
                    <a:pt x="0" y="17926"/>
                    <a:pt x="4568" y="13426"/>
                    <a:pt x="9135" y="8925"/>
                  </a:cubicBezTo>
                  <a:cubicBezTo>
                    <a:pt x="13724" y="4462"/>
                    <a:pt x="18313" y="0"/>
                    <a:pt x="18313" y="0"/>
                  </a:cubicBezTo>
                  <a:cubicBezTo>
                    <a:pt x="18313" y="0"/>
                    <a:pt x="18364" y="97"/>
                    <a:pt x="18441" y="243"/>
                  </a:cubicBezTo>
                  <a:cubicBezTo>
                    <a:pt x="18521" y="386"/>
                    <a:pt x="18616" y="588"/>
                    <a:pt x="18728" y="773"/>
                  </a:cubicBezTo>
                  <a:cubicBezTo>
                    <a:pt x="18949" y="1146"/>
                    <a:pt x="19171" y="1519"/>
                    <a:pt x="19171" y="1519"/>
                  </a:cubicBezTo>
                  <a:lnTo>
                    <a:pt x="17889" y="2898"/>
                  </a:lnTo>
                  <a:cubicBezTo>
                    <a:pt x="17889" y="2898"/>
                    <a:pt x="18229" y="3483"/>
                    <a:pt x="18610" y="4021"/>
                  </a:cubicBezTo>
                  <a:cubicBezTo>
                    <a:pt x="18794" y="4297"/>
                    <a:pt x="18979" y="4572"/>
                    <a:pt x="19117" y="4779"/>
                  </a:cubicBezTo>
                  <a:cubicBezTo>
                    <a:pt x="19258" y="4982"/>
                    <a:pt x="19359" y="5109"/>
                    <a:pt x="19359" y="5109"/>
                  </a:cubicBezTo>
                  <a:lnTo>
                    <a:pt x="20532" y="3640"/>
                  </a:lnTo>
                  <a:cubicBezTo>
                    <a:pt x="20532" y="3640"/>
                    <a:pt x="20795" y="4007"/>
                    <a:pt x="21058" y="4374"/>
                  </a:cubicBezTo>
                  <a:cubicBezTo>
                    <a:pt x="21188" y="4561"/>
                    <a:pt x="21320" y="4744"/>
                    <a:pt x="21427" y="4870"/>
                  </a:cubicBezTo>
                  <a:cubicBezTo>
                    <a:pt x="21531" y="5001"/>
                    <a:pt x="21600" y="5088"/>
                    <a:pt x="21600" y="508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3" name="Shape 2883"/>
            <p:cNvSpPr/>
            <p:nvPr/>
          </p:nvSpPr>
          <p:spPr>
            <a:xfrm>
              <a:off x="4307656" y="4061816"/>
              <a:ext cx="589540" cy="371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8137"/>
                  </a:moveTo>
                  <a:lnTo>
                    <a:pt x="17963" y="5979"/>
                  </a:lnTo>
                  <a:lnTo>
                    <a:pt x="16164" y="6997"/>
                  </a:lnTo>
                  <a:lnTo>
                    <a:pt x="16682" y="9235"/>
                  </a:lnTo>
                  <a:cubicBezTo>
                    <a:pt x="16682" y="9235"/>
                    <a:pt x="18461" y="8137"/>
                    <a:pt x="18461" y="8137"/>
                  </a:cubicBezTo>
                  <a:close/>
                  <a:moveTo>
                    <a:pt x="15724" y="9825"/>
                  </a:moveTo>
                  <a:lnTo>
                    <a:pt x="15195" y="7542"/>
                  </a:lnTo>
                  <a:lnTo>
                    <a:pt x="13395" y="8555"/>
                  </a:lnTo>
                  <a:lnTo>
                    <a:pt x="13944" y="10919"/>
                  </a:lnTo>
                  <a:cubicBezTo>
                    <a:pt x="13944" y="10919"/>
                    <a:pt x="15724" y="9825"/>
                    <a:pt x="15724" y="9825"/>
                  </a:cubicBezTo>
                  <a:close/>
                  <a:moveTo>
                    <a:pt x="12986" y="11507"/>
                  </a:moveTo>
                  <a:lnTo>
                    <a:pt x="12425" y="9100"/>
                  </a:lnTo>
                  <a:lnTo>
                    <a:pt x="10624" y="10108"/>
                  </a:lnTo>
                  <a:lnTo>
                    <a:pt x="11205" y="12597"/>
                  </a:lnTo>
                  <a:cubicBezTo>
                    <a:pt x="11205" y="12597"/>
                    <a:pt x="12986" y="11507"/>
                    <a:pt x="12986" y="11507"/>
                  </a:cubicBezTo>
                  <a:close/>
                  <a:moveTo>
                    <a:pt x="10245" y="13183"/>
                  </a:moveTo>
                  <a:lnTo>
                    <a:pt x="9655" y="10650"/>
                  </a:lnTo>
                  <a:lnTo>
                    <a:pt x="7853" y="11653"/>
                  </a:lnTo>
                  <a:lnTo>
                    <a:pt x="8463" y="14269"/>
                  </a:lnTo>
                  <a:cubicBezTo>
                    <a:pt x="8463" y="14269"/>
                    <a:pt x="10245" y="13183"/>
                    <a:pt x="10245" y="13183"/>
                  </a:cubicBezTo>
                  <a:close/>
                  <a:moveTo>
                    <a:pt x="7503" y="14852"/>
                  </a:moveTo>
                  <a:lnTo>
                    <a:pt x="6882" y="12193"/>
                  </a:lnTo>
                  <a:lnTo>
                    <a:pt x="5078" y="13193"/>
                  </a:lnTo>
                  <a:lnTo>
                    <a:pt x="5720" y="15933"/>
                  </a:lnTo>
                  <a:cubicBezTo>
                    <a:pt x="5720" y="15933"/>
                    <a:pt x="7503" y="14852"/>
                    <a:pt x="7503" y="14852"/>
                  </a:cubicBezTo>
                  <a:close/>
                  <a:moveTo>
                    <a:pt x="17710" y="4731"/>
                  </a:moveTo>
                  <a:lnTo>
                    <a:pt x="17281" y="2539"/>
                  </a:lnTo>
                  <a:lnTo>
                    <a:pt x="15455" y="3426"/>
                  </a:lnTo>
                  <a:lnTo>
                    <a:pt x="15902" y="5700"/>
                  </a:lnTo>
                  <a:cubicBezTo>
                    <a:pt x="15902" y="5700"/>
                    <a:pt x="17710" y="4731"/>
                    <a:pt x="17710" y="4731"/>
                  </a:cubicBezTo>
                  <a:close/>
                  <a:moveTo>
                    <a:pt x="14927" y="6221"/>
                  </a:moveTo>
                  <a:lnTo>
                    <a:pt x="14472" y="3902"/>
                  </a:lnTo>
                  <a:lnTo>
                    <a:pt x="12645" y="4783"/>
                  </a:lnTo>
                  <a:lnTo>
                    <a:pt x="13118" y="7185"/>
                  </a:lnTo>
                  <a:cubicBezTo>
                    <a:pt x="13118" y="7185"/>
                    <a:pt x="14927" y="6221"/>
                    <a:pt x="14927" y="6221"/>
                  </a:cubicBezTo>
                  <a:close/>
                  <a:moveTo>
                    <a:pt x="12144" y="7703"/>
                  </a:moveTo>
                  <a:lnTo>
                    <a:pt x="11661" y="5257"/>
                  </a:lnTo>
                  <a:lnTo>
                    <a:pt x="9833" y="6135"/>
                  </a:lnTo>
                  <a:lnTo>
                    <a:pt x="10334" y="8664"/>
                  </a:lnTo>
                  <a:cubicBezTo>
                    <a:pt x="10334" y="8664"/>
                    <a:pt x="12144" y="7703"/>
                    <a:pt x="12144" y="7703"/>
                  </a:cubicBezTo>
                  <a:close/>
                  <a:moveTo>
                    <a:pt x="9359" y="9180"/>
                  </a:moveTo>
                  <a:lnTo>
                    <a:pt x="8848" y="6606"/>
                  </a:lnTo>
                  <a:lnTo>
                    <a:pt x="7020" y="7479"/>
                  </a:lnTo>
                  <a:lnTo>
                    <a:pt x="7547" y="10136"/>
                  </a:lnTo>
                  <a:cubicBezTo>
                    <a:pt x="7547" y="10136"/>
                    <a:pt x="9359" y="9180"/>
                    <a:pt x="9359" y="9180"/>
                  </a:cubicBezTo>
                  <a:close/>
                  <a:moveTo>
                    <a:pt x="6572" y="10649"/>
                  </a:moveTo>
                  <a:lnTo>
                    <a:pt x="6035" y="7947"/>
                  </a:lnTo>
                  <a:lnTo>
                    <a:pt x="4206" y="8816"/>
                  </a:lnTo>
                  <a:lnTo>
                    <a:pt x="4760" y="11601"/>
                  </a:lnTo>
                  <a:cubicBezTo>
                    <a:pt x="4760" y="11601"/>
                    <a:pt x="6572" y="10649"/>
                    <a:pt x="6572" y="10649"/>
                  </a:cubicBezTo>
                  <a:close/>
                  <a:moveTo>
                    <a:pt x="21600" y="7682"/>
                  </a:moveTo>
                  <a:cubicBezTo>
                    <a:pt x="21600" y="7682"/>
                    <a:pt x="16205" y="11188"/>
                    <a:pt x="10809" y="14694"/>
                  </a:cubicBezTo>
                  <a:cubicBezTo>
                    <a:pt x="5405" y="18147"/>
                    <a:pt x="0" y="21600"/>
                    <a:pt x="0" y="21600"/>
                  </a:cubicBezTo>
                  <a:cubicBezTo>
                    <a:pt x="0" y="21600"/>
                    <a:pt x="166" y="20683"/>
                    <a:pt x="415" y="19307"/>
                  </a:cubicBezTo>
                  <a:cubicBezTo>
                    <a:pt x="678" y="17938"/>
                    <a:pt x="990" y="16170"/>
                    <a:pt x="1393" y="14409"/>
                  </a:cubicBezTo>
                  <a:cubicBezTo>
                    <a:pt x="1792" y="12647"/>
                    <a:pt x="2202" y="10936"/>
                    <a:pt x="2515" y="9680"/>
                  </a:cubicBezTo>
                  <a:cubicBezTo>
                    <a:pt x="2665" y="9053"/>
                    <a:pt x="2817" y="8524"/>
                    <a:pt x="2917" y="8159"/>
                  </a:cubicBezTo>
                  <a:cubicBezTo>
                    <a:pt x="3019" y="7795"/>
                    <a:pt x="3077" y="7587"/>
                    <a:pt x="3077" y="7587"/>
                  </a:cubicBezTo>
                  <a:cubicBezTo>
                    <a:pt x="3077" y="7587"/>
                    <a:pt x="7272" y="5704"/>
                    <a:pt x="11467" y="3823"/>
                  </a:cubicBezTo>
                  <a:cubicBezTo>
                    <a:pt x="15656" y="1912"/>
                    <a:pt x="19846" y="0"/>
                    <a:pt x="19846" y="0"/>
                  </a:cubicBezTo>
                  <a:cubicBezTo>
                    <a:pt x="19846" y="0"/>
                    <a:pt x="19942" y="598"/>
                    <a:pt x="20079" y="1177"/>
                  </a:cubicBezTo>
                  <a:cubicBezTo>
                    <a:pt x="20205" y="1761"/>
                    <a:pt x="20330" y="2344"/>
                    <a:pt x="20330" y="2344"/>
                  </a:cubicBezTo>
                  <a:lnTo>
                    <a:pt x="18785" y="3143"/>
                  </a:lnTo>
                  <a:cubicBezTo>
                    <a:pt x="18785" y="3143"/>
                    <a:pt x="18946" y="3983"/>
                    <a:pt x="19107" y="4823"/>
                  </a:cubicBezTo>
                  <a:cubicBezTo>
                    <a:pt x="19297" y="5648"/>
                    <a:pt x="19487" y="6473"/>
                    <a:pt x="19487" y="6473"/>
                  </a:cubicBezTo>
                  <a:lnTo>
                    <a:pt x="21062" y="5531"/>
                  </a:lnTo>
                  <a:cubicBezTo>
                    <a:pt x="21062" y="5531"/>
                    <a:pt x="21195" y="6070"/>
                    <a:pt x="21328" y="6608"/>
                  </a:cubicBezTo>
                  <a:cubicBezTo>
                    <a:pt x="21394" y="6879"/>
                    <a:pt x="21460" y="7149"/>
                    <a:pt x="21509" y="7351"/>
                  </a:cubicBezTo>
                  <a:cubicBezTo>
                    <a:pt x="21557" y="7554"/>
                    <a:pt x="21600" y="7682"/>
                    <a:pt x="21600" y="76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4" name="Shape 2884"/>
            <p:cNvSpPr/>
            <p:nvPr/>
          </p:nvSpPr>
          <p:spPr>
            <a:xfrm>
              <a:off x="4895566" y="4644613"/>
              <a:ext cx="551490" cy="709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6778"/>
                  </a:moveTo>
                  <a:cubicBezTo>
                    <a:pt x="19080" y="6778"/>
                    <a:pt x="18995" y="6743"/>
                    <a:pt x="18876" y="6676"/>
                  </a:cubicBezTo>
                  <a:cubicBezTo>
                    <a:pt x="18757" y="6612"/>
                    <a:pt x="18597" y="6527"/>
                    <a:pt x="18436" y="6441"/>
                  </a:cubicBezTo>
                  <a:cubicBezTo>
                    <a:pt x="18116" y="6271"/>
                    <a:pt x="17795" y="6102"/>
                    <a:pt x="17795" y="6102"/>
                  </a:cubicBezTo>
                  <a:lnTo>
                    <a:pt x="16667" y="7424"/>
                  </a:lnTo>
                  <a:cubicBezTo>
                    <a:pt x="16667" y="7424"/>
                    <a:pt x="17000" y="7600"/>
                    <a:pt x="17333" y="7775"/>
                  </a:cubicBezTo>
                  <a:cubicBezTo>
                    <a:pt x="17500" y="7864"/>
                    <a:pt x="17665" y="7952"/>
                    <a:pt x="17790" y="8018"/>
                  </a:cubicBezTo>
                  <a:cubicBezTo>
                    <a:pt x="17914" y="8087"/>
                    <a:pt x="18001" y="8125"/>
                    <a:pt x="18001" y="8125"/>
                  </a:cubicBezTo>
                  <a:cubicBezTo>
                    <a:pt x="18001" y="8125"/>
                    <a:pt x="19080" y="6778"/>
                    <a:pt x="19080" y="6778"/>
                  </a:cubicBezTo>
                  <a:close/>
                  <a:moveTo>
                    <a:pt x="17420" y="8850"/>
                  </a:moveTo>
                  <a:cubicBezTo>
                    <a:pt x="17420" y="8850"/>
                    <a:pt x="17314" y="8804"/>
                    <a:pt x="17139" y="8712"/>
                  </a:cubicBezTo>
                  <a:cubicBezTo>
                    <a:pt x="16962" y="8622"/>
                    <a:pt x="16710" y="8494"/>
                    <a:pt x="16406" y="8340"/>
                  </a:cubicBezTo>
                  <a:cubicBezTo>
                    <a:pt x="15801" y="8030"/>
                    <a:pt x="14975" y="7640"/>
                    <a:pt x="14205" y="7185"/>
                  </a:cubicBezTo>
                  <a:cubicBezTo>
                    <a:pt x="13420" y="6746"/>
                    <a:pt x="12628" y="6317"/>
                    <a:pt x="12075" y="5951"/>
                  </a:cubicBezTo>
                  <a:cubicBezTo>
                    <a:pt x="11507" y="5602"/>
                    <a:pt x="11128" y="5368"/>
                    <a:pt x="11128" y="5368"/>
                  </a:cubicBezTo>
                  <a:lnTo>
                    <a:pt x="9824" y="6589"/>
                  </a:lnTo>
                  <a:cubicBezTo>
                    <a:pt x="9824" y="6589"/>
                    <a:pt x="10216" y="6831"/>
                    <a:pt x="10804" y="7193"/>
                  </a:cubicBezTo>
                  <a:cubicBezTo>
                    <a:pt x="11378" y="7570"/>
                    <a:pt x="12196" y="8018"/>
                    <a:pt x="13009" y="8471"/>
                  </a:cubicBezTo>
                  <a:cubicBezTo>
                    <a:pt x="13808" y="8941"/>
                    <a:pt x="14661" y="9348"/>
                    <a:pt x="15289" y="9667"/>
                  </a:cubicBezTo>
                  <a:cubicBezTo>
                    <a:pt x="15603" y="9827"/>
                    <a:pt x="15865" y="9959"/>
                    <a:pt x="16048" y="10052"/>
                  </a:cubicBezTo>
                  <a:cubicBezTo>
                    <a:pt x="16231" y="10146"/>
                    <a:pt x="16338" y="10196"/>
                    <a:pt x="16338" y="10196"/>
                  </a:cubicBezTo>
                  <a:cubicBezTo>
                    <a:pt x="16338" y="10196"/>
                    <a:pt x="17420" y="8850"/>
                    <a:pt x="17420" y="8850"/>
                  </a:cubicBezTo>
                  <a:close/>
                  <a:moveTo>
                    <a:pt x="15755" y="10920"/>
                  </a:moveTo>
                  <a:cubicBezTo>
                    <a:pt x="15755" y="10920"/>
                    <a:pt x="15328" y="10704"/>
                    <a:pt x="14686" y="10382"/>
                  </a:cubicBezTo>
                  <a:cubicBezTo>
                    <a:pt x="14046" y="10057"/>
                    <a:pt x="13179" y="9641"/>
                    <a:pt x="12365" y="9163"/>
                  </a:cubicBezTo>
                  <a:cubicBezTo>
                    <a:pt x="11536" y="8703"/>
                    <a:pt x="10704" y="8245"/>
                    <a:pt x="10119" y="7862"/>
                  </a:cubicBezTo>
                  <a:cubicBezTo>
                    <a:pt x="9520" y="7493"/>
                    <a:pt x="9121" y="7246"/>
                    <a:pt x="9121" y="7246"/>
                  </a:cubicBezTo>
                  <a:lnTo>
                    <a:pt x="7815" y="8466"/>
                  </a:lnTo>
                  <a:cubicBezTo>
                    <a:pt x="7815" y="8466"/>
                    <a:pt x="8228" y="8720"/>
                    <a:pt x="8847" y="9102"/>
                  </a:cubicBezTo>
                  <a:cubicBezTo>
                    <a:pt x="9159" y="9288"/>
                    <a:pt x="9507" y="9526"/>
                    <a:pt x="9911" y="9747"/>
                  </a:cubicBezTo>
                  <a:cubicBezTo>
                    <a:pt x="10311" y="9970"/>
                    <a:pt x="10740" y="10209"/>
                    <a:pt x="11168" y="10447"/>
                  </a:cubicBezTo>
                  <a:cubicBezTo>
                    <a:pt x="12009" y="10941"/>
                    <a:pt x="12903" y="11374"/>
                    <a:pt x="13566" y="11708"/>
                  </a:cubicBezTo>
                  <a:cubicBezTo>
                    <a:pt x="14229" y="12043"/>
                    <a:pt x="14670" y="12266"/>
                    <a:pt x="14670" y="12266"/>
                  </a:cubicBezTo>
                  <a:cubicBezTo>
                    <a:pt x="14670" y="12266"/>
                    <a:pt x="15755" y="10920"/>
                    <a:pt x="15755" y="10920"/>
                  </a:cubicBezTo>
                  <a:close/>
                  <a:moveTo>
                    <a:pt x="14085" y="12990"/>
                  </a:moveTo>
                  <a:cubicBezTo>
                    <a:pt x="14085" y="12990"/>
                    <a:pt x="13635" y="12763"/>
                    <a:pt x="12962" y="12422"/>
                  </a:cubicBezTo>
                  <a:cubicBezTo>
                    <a:pt x="12287" y="12083"/>
                    <a:pt x="11379" y="11640"/>
                    <a:pt x="10522" y="11139"/>
                  </a:cubicBezTo>
                  <a:cubicBezTo>
                    <a:pt x="10086" y="10896"/>
                    <a:pt x="9651" y="10653"/>
                    <a:pt x="9242" y="10426"/>
                  </a:cubicBezTo>
                  <a:cubicBezTo>
                    <a:pt x="8833" y="10199"/>
                    <a:pt x="8478" y="9959"/>
                    <a:pt x="8160" y="9769"/>
                  </a:cubicBezTo>
                  <a:cubicBezTo>
                    <a:pt x="7530" y="9380"/>
                    <a:pt x="7111" y="9121"/>
                    <a:pt x="7111" y="9121"/>
                  </a:cubicBezTo>
                  <a:lnTo>
                    <a:pt x="5802" y="10340"/>
                  </a:lnTo>
                  <a:cubicBezTo>
                    <a:pt x="5802" y="10340"/>
                    <a:pt x="6235" y="10607"/>
                    <a:pt x="6885" y="11007"/>
                  </a:cubicBezTo>
                  <a:cubicBezTo>
                    <a:pt x="7213" y="11204"/>
                    <a:pt x="7581" y="11450"/>
                    <a:pt x="8001" y="11686"/>
                  </a:cubicBezTo>
                  <a:cubicBezTo>
                    <a:pt x="8423" y="11921"/>
                    <a:pt x="8872" y="12172"/>
                    <a:pt x="9322" y="12422"/>
                  </a:cubicBezTo>
                  <a:cubicBezTo>
                    <a:pt x="10207" y="12939"/>
                    <a:pt x="11142" y="13398"/>
                    <a:pt x="11839" y="13748"/>
                  </a:cubicBezTo>
                  <a:cubicBezTo>
                    <a:pt x="12535" y="14099"/>
                    <a:pt x="12999" y="14333"/>
                    <a:pt x="12999" y="14333"/>
                  </a:cubicBezTo>
                  <a:cubicBezTo>
                    <a:pt x="12999" y="14333"/>
                    <a:pt x="14085" y="12990"/>
                    <a:pt x="14085" y="12990"/>
                  </a:cubicBezTo>
                  <a:close/>
                  <a:moveTo>
                    <a:pt x="12414" y="15055"/>
                  </a:moveTo>
                  <a:cubicBezTo>
                    <a:pt x="12414" y="15055"/>
                    <a:pt x="11942" y="14818"/>
                    <a:pt x="11234" y="14460"/>
                  </a:cubicBezTo>
                  <a:cubicBezTo>
                    <a:pt x="10525" y="14106"/>
                    <a:pt x="9575" y="13637"/>
                    <a:pt x="8674" y="13112"/>
                  </a:cubicBezTo>
                  <a:cubicBezTo>
                    <a:pt x="8218" y="12857"/>
                    <a:pt x="7761" y="12603"/>
                    <a:pt x="7332" y="12365"/>
                  </a:cubicBezTo>
                  <a:cubicBezTo>
                    <a:pt x="6906" y="12122"/>
                    <a:pt x="6531" y="11874"/>
                    <a:pt x="6198" y="11673"/>
                  </a:cubicBezTo>
                  <a:cubicBezTo>
                    <a:pt x="5537" y="11266"/>
                    <a:pt x="5096" y="10995"/>
                    <a:pt x="5096" y="10995"/>
                  </a:cubicBezTo>
                  <a:lnTo>
                    <a:pt x="3785" y="12212"/>
                  </a:lnTo>
                  <a:cubicBezTo>
                    <a:pt x="3785" y="12212"/>
                    <a:pt x="4238" y="12492"/>
                    <a:pt x="4920" y="12911"/>
                  </a:cubicBezTo>
                  <a:cubicBezTo>
                    <a:pt x="5263" y="13119"/>
                    <a:pt x="5651" y="13373"/>
                    <a:pt x="6088" y="13623"/>
                  </a:cubicBezTo>
                  <a:cubicBezTo>
                    <a:pt x="6530" y="13869"/>
                    <a:pt x="7001" y="14132"/>
                    <a:pt x="7471" y="14395"/>
                  </a:cubicBezTo>
                  <a:cubicBezTo>
                    <a:pt x="7946" y="14652"/>
                    <a:pt x="8405" y="14930"/>
                    <a:pt x="8862" y="15157"/>
                  </a:cubicBezTo>
                  <a:cubicBezTo>
                    <a:pt x="9319" y="15387"/>
                    <a:pt x="9744" y="15601"/>
                    <a:pt x="10109" y="15784"/>
                  </a:cubicBezTo>
                  <a:cubicBezTo>
                    <a:pt x="10839" y="16151"/>
                    <a:pt x="11325" y="16397"/>
                    <a:pt x="11325" y="16397"/>
                  </a:cubicBezTo>
                  <a:cubicBezTo>
                    <a:pt x="11325" y="16397"/>
                    <a:pt x="12414" y="15055"/>
                    <a:pt x="12414" y="15055"/>
                  </a:cubicBezTo>
                  <a:close/>
                  <a:moveTo>
                    <a:pt x="12456" y="3042"/>
                  </a:moveTo>
                  <a:lnTo>
                    <a:pt x="11310" y="2228"/>
                  </a:lnTo>
                  <a:lnTo>
                    <a:pt x="9940" y="3403"/>
                  </a:lnTo>
                  <a:lnTo>
                    <a:pt x="11129" y="4247"/>
                  </a:lnTo>
                  <a:cubicBezTo>
                    <a:pt x="11129" y="4247"/>
                    <a:pt x="12456" y="3042"/>
                    <a:pt x="12456" y="3042"/>
                  </a:cubicBezTo>
                  <a:close/>
                  <a:moveTo>
                    <a:pt x="10414" y="4896"/>
                  </a:moveTo>
                  <a:lnTo>
                    <a:pt x="9201" y="4036"/>
                  </a:lnTo>
                  <a:lnTo>
                    <a:pt x="7828" y="5210"/>
                  </a:lnTo>
                  <a:lnTo>
                    <a:pt x="9085" y="6100"/>
                  </a:lnTo>
                  <a:cubicBezTo>
                    <a:pt x="9085" y="6100"/>
                    <a:pt x="10414" y="4896"/>
                    <a:pt x="10414" y="4896"/>
                  </a:cubicBezTo>
                  <a:close/>
                  <a:moveTo>
                    <a:pt x="8369" y="6747"/>
                  </a:moveTo>
                  <a:lnTo>
                    <a:pt x="7088" y="5842"/>
                  </a:lnTo>
                  <a:lnTo>
                    <a:pt x="5712" y="7015"/>
                  </a:lnTo>
                  <a:lnTo>
                    <a:pt x="7038" y="7949"/>
                  </a:lnTo>
                  <a:cubicBezTo>
                    <a:pt x="7038" y="7949"/>
                    <a:pt x="8369" y="6747"/>
                    <a:pt x="8369" y="6747"/>
                  </a:cubicBezTo>
                  <a:close/>
                  <a:moveTo>
                    <a:pt x="6320" y="8596"/>
                  </a:moveTo>
                  <a:lnTo>
                    <a:pt x="4971" y="7646"/>
                  </a:lnTo>
                  <a:lnTo>
                    <a:pt x="3593" y="8816"/>
                  </a:lnTo>
                  <a:lnTo>
                    <a:pt x="4986" y="9796"/>
                  </a:lnTo>
                  <a:cubicBezTo>
                    <a:pt x="4986" y="9796"/>
                    <a:pt x="6320" y="8596"/>
                    <a:pt x="6320" y="8596"/>
                  </a:cubicBezTo>
                  <a:close/>
                  <a:moveTo>
                    <a:pt x="4268" y="10443"/>
                  </a:moveTo>
                  <a:lnTo>
                    <a:pt x="2851" y="9447"/>
                  </a:lnTo>
                  <a:lnTo>
                    <a:pt x="1471" y="10617"/>
                  </a:lnTo>
                  <a:lnTo>
                    <a:pt x="2932" y="11642"/>
                  </a:lnTo>
                  <a:cubicBezTo>
                    <a:pt x="2932" y="11642"/>
                    <a:pt x="4268" y="10443"/>
                    <a:pt x="4268" y="10443"/>
                  </a:cubicBezTo>
                  <a:close/>
                  <a:moveTo>
                    <a:pt x="11871" y="4735"/>
                  </a:moveTo>
                  <a:lnTo>
                    <a:pt x="13112" y="5534"/>
                  </a:lnTo>
                  <a:lnTo>
                    <a:pt x="14366" y="4283"/>
                  </a:lnTo>
                  <a:lnTo>
                    <a:pt x="13171" y="3512"/>
                  </a:lnTo>
                  <a:cubicBezTo>
                    <a:pt x="13171" y="3512"/>
                    <a:pt x="11871" y="4735"/>
                    <a:pt x="11871" y="4735"/>
                  </a:cubicBezTo>
                  <a:close/>
                  <a:moveTo>
                    <a:pt x="14214" y="6122"/>
                  </a:moveTo>
                  <a:lnTo>
                    <a:pt x="15501" y="6875"/>
                  </a:lnTo>
                  <a:lnTo>
                    <a:pt x="16669" y="5576"/>
                  </a:lnTo>
                  <a:lnTo>
                    <a:pt x="15430" y="4848"/>
                  </a:lnTo>
                  <a:cubicBezTo>
                    <a:pt x="15430" y="4848"/>
                    <a:pt x="14214" y="6122"/>
                    <a:pt x="14214" y="6122"/>
                  </a:cubicBezTo>
                  <a:close/>
                  <a:moveTo>
                    <a:pt x="21600" y="5004"/>
                  </a:moveTo>
                  <a:cubicBezTo>
                    <a:pt x="21600" y="5004"/>
                    <a:pt x="18400" y="9160"/>
                    <a:pt x="15199" y="13316"/>
                  </a:cubicBezTo>
                  <a:cubicBezTo>
                    <a:pt x="11967" y="17458"/>
                    <a:pt x="8735" y="21600"/>
                    <a:pt x="8735" y="21600"/>
                  </a:cubicBezTo>
                  <a:cubicBezTo>
                    <a:pt x="8735" y="21600"/>
                    <a:pt x="8566" y="21436"/>
                    <a:pt x="8271" y="21150"/>
                  </a:cubicBezTo>
                  <a:cubicBezTo>
                    <a:pt x="7971" y="20873"/>
                    <a:pt x="7576" y="20438"/>
                    <a:pt x="7102" y="19933"/>
                  </a:cubicBezTo>
                  <a:cubicBezTo>
                    <a:pt x="6632" y="19422"/>
                    <a:pt x="6078" y="18846"/>
                    <a:pt x="5523" y="18206"/>
                  </a:cubicBezTo>
                  <a:cubicBezTo>
                    <a:pt x="4990" y="17559"/>
                    <a:pt x="4421" y="16871"/>
                    <a:pt x="3852" y="16182"/>
                  </a:cubicBezTo>
                  <a:cubicBezTo>
                    <a:pt x="2779" y="14776"/>
                    <a:pt x="1763" y="13402"/>
                    <a:pt x="1101" y="12321"/>
                  </a:cubicBezTo>
                  <a:cubicBezTo>
                    <a:pt x="765" y="11792"/>
                    <a:pt x="485" y="11351"/>
                    <a:pt x="289" y="11042"/>
                  </a:cubicBezTo>
                  <a:cubicBezTo>
                    <a:pt x="190" y="10891"/>
                    <a:pt x="120" y="10767"/>
                    <a:pt x="73" y="10682"/>
                  </a:cubicBezTo>
                  <a:cubicBezTo>
                    <a:pt x="25" y="10597"/>
                    <a:pt x="0" y="10552"/>
                    <a:pt x="0" y="10552"/>
                  </a:cubicBezTo>
                  <a:cubicBezTo>
                    <a:pt x="0" y="10552"/>
                    <a:pt x="3202" y="7919"/>
                    <a:pt x="6403" y="5286"/>
                  </a:cubicBezTo>
                  <a:cubicBezTo>
                    <a:pt x="9590" y="2643"/>
                    <a:pt x="12776" y="0"/>
                    <a:pt x="12776" y="0"/>
                  </a:cubicBezTo>
                  <a:lnTo>
                    <a:pt x="14040" y="849"/>
                  </a:lnTo>
                  <a:lnTo>
                    <a:pt x="12897" y="1866"/>
                  </a:lnTo>
                  <a:cubicBezTo>
                    <a:pt x="12897" y="1866"/>
                    <a:pt x="12990" y="1930"/>
                    <a:pt x="13153" y="2042"/>
                  </a:cubicBezTo>
                  <a:cubicBezTo>
                    <a:pt x="13318" y="2155"/>
                    <a:pt x="13543" y="2323"/>
                    <a:pt x="13842" y="2497"/>
                  </a:cubicBezTo>
                  <a:cubicBezTo>
                    <a:pt x="14135" y="2678"/>
                    <a:pt x="14476" y="2889"/>
                    <a:pt x="14842" y="3115"/>
                  </a:cubicBezTo>
                  <a:cubicBezTo>
                    <a:pt x="15206" y="3344"/>
                    <a:pt x="15589" y="3592"/>
                    <a:pt x="16002" y="3810"/>
                  </a:cubicBezTo>
                  <a:cubicBezTo>
                    <a:pt x="16817" y="4256"/>
                    <a:pt x="17603" y="4736"/>
                    <a:pt x="18245" y="5033"/>
                  </a:cubicBezTo>
                  <a:cubicBezTo>
                    <a:pt x="18871" y="5351"/>
                    <a:pt x="19289" y="5564"/>
                    <a:pt x="19289" y="5564"/>
                  </a:cubicBezTo>
                  <a:lnTo>
                    <a:pt x="20256" y="4385"/>
                  </a:lnTo>
                  <a:cubicBezTo>
                    <a:pt x="20256" y="4385"/>
                    <a:pt x="20338" y="4426"/>
                    <a:pt x="20461" y="4488"/>
                  </a:cubicBezTo>
                  <a:cubicBezTo>
                    <a:pt x="20581" y="4553"/>
                    <a:pt x="20749" y="4630"/>
                    <a:pt x="20921" y="4703"/>
                  </a:cubicBezTo>
                  <a:cubicBezTo>
                    <a:pt x="21261" y="4853"/>
                    <a:pt x="21600" y="5004"/>
                    <a:pt x="21600" y="500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5" name="Shape 2885"/>
            <p:cNvSpPr/>
            <p:nvPr/>
          </p:nvSpPr>
          <p:spPr>
            <a:xfrm>
              <a:off x="4486585" y="3683509"/>
              <a:ext cx="323121" cy="232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7" y="2714"/>
                  </a:moveTo>
                  <a:cubicBezTo>
                    <a:pt x="6157" y="2714"/>
                    <a:pt x="6175" y="3689"/>
                    <a:pt x="6201" y="5151"/>
                  </a:cubicBezTo>
                  <a:cubicBezTo>
                    <a:pt x="6221" y="5881"/>
                    <a:pt x="6210" y="6737"/>
                    <a:pt x="6256" y="7648"/>
                  </a:cubicBezTo>
                  <a:cubicBezTo>
                    <a:pt x="6308" y="8558"/>
                    <a:pt x="6363" y="9529"/>
                    <a:pt x="6418" y="10499"/>
                  </a:cubicBezTo>
                  <a:cubicBezTo>
                    <a:pt x="6538" y="12439"/>
                    <a:pt x="6587" y="14388"/>
                    <a:pt x="6759" y="15830"/>
                  </a:cubicBezTo>
                  <a:cubicBezTo>
                    <a:pt x="6894" y="17275"/>
                    <a:pt x="6983" y="18240"/>
                    <a:pt x="6983" y="18240"/>
                  </a:cubicBezTo>
                  <a:lnTo>
                    <a:pt x="9632" y="17764"/>
                  </a:lnTo>
                  <a:cubicBezTo>
                    <a:pt x="9632" y="17764"/>
                    <a:pt x="9545" y="16825"/>
                    <a:pt x="9414" y="15418"/>
                  </a:cubicBezTo>
                  <a:cubicBezTo>
                    <a:pt x="9246" y="14017"/>
                    <a:pt x="9201" y="12114"/>
                    <a:pt x="9082" y="10227"/>
                  </a:cubicBezTo>
                  <a:cubicBezTo>
                    <a:pt x="9029" y="9281"/>
                    <a:pt x="8975" y="8336"/>
                    <a:pt x="8924" y="7450"/>
                  </a:cubicBezTo>
                  <a:cubicBezTo>
                    <a:pt x="8879" y="6564"/>
                    <a:pt x="8891" y="5729"/>
                    <a:pt x="8871" y="5018"/>
                  </a:cubicBezTo>
                  <a:cubicBezTo>
                    <a:pt x="8846" y="3592"/>
                    <a:pt x="8828" y="2644"/>
                    <a:pt x="8828" y="2644"/>
                  </a:cubicBezTo>
                  <a:cubicBezTo>
                    <a:pt x="8828" y="2644"/>
                    <a:pt x="6157" y="2714"/>
                    <a:pt x="6157" y="2714"/>
                  </a:cubicBezTo>
                  <a:close/>
                  <a:moveTo>
                    <a:pt x="10873" y="2590"/>
                  </a:moveTo>
                  <a:cubicBezTo>
                    <a:pt x="10873" y="2590"/>
                    <a:pt x="10889" y="3521"/>
                    <a:pt x="10914" y="4915"/>
                  </a:cubicBezTo>
                  <a:cubicBezTo>
                    <a:pt x="10933" y="5614"/>
                    <a:pt x="10920" y="6430"/>
                    <a:pt x="10966" y="7299"/>
                  </a:cubicBezTo>
                  <a:cubicBezTo>
                    <a:pt x="11015" y="8167"/>
                    <a:pt x="11068" y="9092"/>
                    <a:pt x="11121" y="10018"/>
                  </a:cubicBezTo>
                  <a:cubicBezTo>
                    <a:pt x="11237" y="11868"/>
                    <a:pt x="11279" y="13730"/>
                    <a:pt x="11446" y="15102"/>
                  </a:cubicBezTo>
                  <a:cubicBezTo>
                    <a:pt x="11574" y="16481"/>
                    <a:pt x="11660" y="17400"/>
                    <a:pt x="11660" y="17400"/>
                  </a:cubicBezTo>
                  <a:lnTo>
                    <a:pt x="14309" y="16924"/>
                  </a:lnTo>
                  <a:cubicBezTo>
                    <a:pt x="14309" y="16924"/>
                    <a:pt x="14226" y="16031"/>
                    <a:pt x="14101" y="14690"/>
                  </a:cubicBezTo>
                  <a:cubicBezTo>
                    <a:pt x="13938" y="13355"/>
                    <a:pt x="13898" y="11545"/>
                    <a:pt x="13785" y="9745"/>
                  </a:cubicBezTo>
                  <a:cubicBezTo>
                    <a:pt x="13734" y="8846"/>
                    <a:pt x="13682" y="7946"/>
                    <a:pt x="13633" y="7102"/>
                  </a:cubicBezTo>
                  <a:cubicBezTo>
                    <a:pt x="13589" y="6256"/>
                    <a:pt x="13602" y="5461"/>
                    <a:pt x="13584" y="4784"/>
                  </a:cubicBezTo>
                  <a:cubicBezTo>
                    <a:pt x="13560" y="3426"/>
                    <a:pt x="13544" y="2520"/>
                    <a:pt x="13544" y="2520"/>
                  </a:cubicBezTo>
                  <a:cubicBezTo>
                    <a:pt x="13544" y="2520"/>
                    <a:pt x="10873" y="2590"/>
                    <a:pt x="10873" y="2590"/>
                  </a:cubicBezTo>
                  <a:close/>
                  <a:moveTo>
                    <a:pt x="15587" y="2467"/>
                  </a:moveTo>
                  <a:cubicBezTo>
                    <a:pt x="15587" y="2467"/>
                    <a:pt x="15603" y="3353"/>
                    <a:pt x="15627" y="4681"/>
                  </a:cubicBezTo>
                  <a:cubicBezTo>
                    <a:pt x="15645" y="5344"/>
                    <a:pt x="15631" y="6123"/>
                    <a:pt x="15675" y="6950"/>
                  </a:cubicBezTo>
                  <a:cubicBezTo>
                    <a:pt x="15722" y="7776"/>
                    <a:pt x="15774" y="8657"/>
                    <a:pt x="15824" y="9538"/>
                  </a:cubicBezTo>
                  <a:cubicBezTo>
                    <a:pt x="15935" y="11297"/>
                    <a:pt x="15972" y="13070"/>
                    <a:pt x="16133" y="14375"/>
                  </a:cubicBezTo>
                  <a:cubicBezTo>
                    <a:pt x="16255" y="15686"/>
                    <a:pt x="16336" y="16562"/>
                    <a:pt x="16336" y="16562"/>
                  </a:cubicBezTo>
                  <a:lnTo>
                    <a:pt x="18986" y="16085"/>
                  </a:lnTo>
                  <a:cubicBezTo>
                    <a:pt x="18986" y="16085"/>
                    <a:pt x="18907" y="15238"/>
                    <a:pt x="18788" y="13963"/>
                  </a:cubicBezTo>
                  <a:cubicBezTo>
                    <a:pt x="18630" y="12696"/>
                    <a:pt x="18597" y="10974"/>
                    <a:pt x="18489" y="9265"/>
                  </a:cubicBezTo>
                  <a:cubicBezTo>
                    <a:pt x="18439" y="8409"/>
                    <a:pt x="18389" y="7554"/>
                    <a:pt x="18343" y="6753"/>
                  </a:cubicBezTo>
                  <a:cubicBezTo>
                    <a:pt x="18300" y="5950"/>
                    <a:pt x="18314" y="5194"/>
                    <a:pt x="18297" y="4548"/>
                  </a:cubicBezTo>
                  <a:cubicBezTo>
                    <a:pt x="18274" y="3257"/>
                    <a:pt x="18258" y="2395"/>
                    <a:pt x="18258" y="2395"/>
                  </a:cubicBezTo>
                  <a:cubicBezTo>
                    <a:pt x="18258" y="2395"/>
                    <a:pt x="15587" y="2467"/>
                    <a:pt x="15587" y="2467"/>
                  </a:cubicBezTo>
                  <a:close/>
                  <a:moveTo>
                    <a:pt x="3474" y="12081"/>
                  </a:moveTo>
                  <a:cubicBezTo>
                    <a:pt x="4087" y="12008"/>
                    <a:pt x="4554" y="11405"/>
                    <a:pt x="4517" y="10736"/>
                  </a:cubicBezTo>
                  <a:cubicBezTo>
                    <a:pt x="4480" y="10065"/>
                    <a:pt x="3953" y="9564"/>
                    <a:pt x="3338" y="9619"/>
                  </a:cubicBezTo>
                  <a:cubicBezTo>
                    <a:pt x="2725" y="9672"/>
                    <a:pt x="2258" y="10275"/>
                    <a:pt x="2296" y="10963"/>
                  </a:cubicBezTo>
                  <a:cubicBezTo>
                    <a:pt x="2334" y="11651"/>
                    <a:pt x="2862" y="12151"/>
                    <a:pt x="3474" y="12081"/>
                  </a:cubicBezTo>
                  <a:close/>
                  <a:moveTo>
                    <a:pt x="2801" y="0"/>
                  </a:moveTo>
                  <a:lnTo>
                    <a:pt x="20637" y="0"/>
                  </a:lnTo>
                  <a:lnTo>
                    <a:pt x="20690" y="2333"/>
                  </a:lnTo>
                  <a:lnTo>
                    <a:pt x="20302" y="2342"/>
                  </a:lnTo>
                  <a:cubicBezTo>
                    <a:pt x="20302" y="2342"/>
                    <a:pt x="20317" y="3184"/>
                    <a:pt x="20340" y="4447"/>
                  </a:cubicBezTo>
                  <a:cubicBezTo>
                    <a:pt x="20357" y="5076"/>
                    <a:pt x="20341" y="5816"/>
                    <a:pt x="20384" y="6601"/>
                  </a:cubicBezTo>
                  <a:cubicBezTo>
                    <a:pt x="20430" y="7385"/>
                    <a:pt x="20478" y="8220"/>
                    <a:pt x="20527" y="9057"/>
                  </a:cubicBezTo>
                  <a:cubicBezTo>
                    <a:pt x="20634" y="10727"/>
                    <a:pt x="20664" y="12411"/>
                    <a:pt x="20820" y="13648"/>
                  </a:cubicBezTo>
                  <a:cubicBezTo>
                    <a:pt x="20936" y="14892"/>
                    <a:pt x="21013" y="15722"/>
                    <a:pt x="21013" y="15722"/>
                  </a:cubicBezTo>
                  <a:lnTo>
                    <a:pt x="21398" y="15651"/>
                  </a:lnTo>
                  <a:lnTo>
                    <a:pt x="21600" y="17953"/>
                  </a:lnTo>
                  <a:lnTo>
                    <a:pt x="3958" y="21600"/>
                  </a:lnTo>
                  <a:cubicBezTo>
                    <a:pt x="3958" y="21600"/>
                    <a:pt x="2936" y="19080"/>
                    <a:pt x="1914" y="16559"/>
                  </a:cubicBezTo>
                  <a:cubicBezTo>
                    <a:pt x="1375" y="15284"/>
                    <a:pt x="932" y="13976"/>
                    <a:pt x="582" y="12989"/>
                  </a:cubicBezTo>
                  <a:cubicBezTo>
                    <a:pt x="233" y="11997"/>
                    <a:pt x="0" y="11336"/>
                    <a:pt x="0" y="11336"/>
                  </a:cubicBezTo>
                  <a:cubicBezTo>
                    <a:pt x="0" y="11336"/>
                    <a:pt x="157" y="10613"/>
                    <a:pt x="392" y="9527"/>
                  </a:cubicBezTo>
                  <a:cubicBezTo>
                    <a:pt x="509" y="8989"/>
                    <a:pt x="646" y="8361"/>
                    <a:pt x="792" y="7689"/>
                  </a:cubicBezTo>
                  <a:cubicBezTo>
                    <a:pt x="966" y="7020"/>
                    <a:pt x="1150" y="6308"/>
                    <a:pt x="1334" y="5594"/>
                  </a:cubicBezTo>
                  <a:cubicBezTo>
                    <a:pt x="2067" y="2797"/>
                    <a:pt x="2801" y="0"/>
                    <a:pt x="2801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6" name="Shape 2886"/>
            <p:cNvSpPr/>
            <p:nvPr/>
          </p:nvSpPr>
          <p:spPr>
            <a:xfrm>
              <a:off x="6689968" y="2839987"/>
              <a:ext cx="127408" cy="148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26" y="11337"/>
                  </a:moveTo>
                  <a:lnTo>
                    <a:pt x="8665" y="14322"/>
                  </a:lnTo>
                  <a:lnTo>
                    <a:pt x="3475" y="15245"/>
                  </a:lnTo>
                  <a:lnTo>
                    <a:pt x="2773" y="21600"/>
                  </a:lnTo>
                  <a:lnTo>
                    <a:pt x="9021" y="21600"/>
                  </a:lnTo>
                  <a:lnTo>
                    <a:pt x="17321" y="20915"/>
                  </a:lnTo>
                  <a:lnTo>
                    <a:pt x="21600" y="16539"/>
                  </a:lnTo>
                  <a:lnTo>
                    <a:pt x="17046" y="15017"/>
                  </a:lnTo>
                  <a:lnTo>
                    <a:pt x="14555" y="12561"/>
                  </a:lnTo>
                  <a:lnTo>
                    <a:pt x="10800" y="7355"/>
                  </a:lnTo>
                  <a:lnTo>
                    <a:pt x="9021" y="0"/>
                  </a:lnTo>
                  <a:lnTo>
                    <a:pt x="1970" y="1223"/>
                  </a:lnTo>
                  <a:lnTo>
                    <a:pt x="0" y="3822"/>
                  </a:lnTo>
                  <a:lnTo>
                    <a:pt x="0" y="6741"/>
                  </a:lnTo>
                  <a:lnTo>
                    <a:pt x="3390" y="8729"/>
                  </a:lnTo>
                  <a:cubicBezTo>
                    <a:pt x="3390" y="8729"/>
                    <a:pt x="8226" y="11337"/>
                    <a:pt x="8226" y="11337"/>
                  </a:cubicBezTo>
                  <a:close/>
                </a:path>
              </a:pathLst>
            </a:custGeom>
            <a:solidFill>
              <a:srgbClr val="E6E7EA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7" name="Shape 2887"/>
            <p:cNvSpPr/>
            <p:nvPr/>
          </p:nvSpPr>
          <p:spPr>
            <a:xfrm>
              <a:off x="6623508" y="2896222"/>
              <a:ext cx="83769" cy="74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0953"/>
                  </a:moveTo>
                  <a:lnTo>
                    <a:pt x="21600" y="3050"/>
                  </a:lnTo>
                  <a:lnTo>
                    <a:pt x="15327" y="0"/>
                  </a:lnTo>
                  <a:lnTo>
                    <a:pt x="6533" y="2284"/>
                  </a:lnTo>
                  <a:lnTo>
                    <a:pt x="0" y="14000"/>
                  </a:lnTo>
                  <a:lnTo>
                    <a:pt x="0" y="21600"/>
                  </a:lnTo>
                  <a:lnTo>
                    <a:pt x="7600" y="21600"/>
                  </a:lnTo>
                  <a:cubicBezTo>
                    <a:pt x="7600" y="21600"/>
                    <a:pt x="21028" y="10953"/>
                    <a:pt x="21028" y="10953"/>
                  </a:cubicBezTo>
                  <a:close/>
                </a:path>
              </a:pathLst>
            </a:custGeom>
            <a:solidFill>
              <a:srgbClr val="E6E7EA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  <p:sp>
          <p:nvSpPr>
            <p:cNvPr id="2888" name="Shape 2888"/>
            <p:cNvSpPr/>
            <p:nvPr/>
          </p:nvSpPr>
          <p:spPr>
            <a:xfrm>
              <a:off x="4390387" y="1966725"/>
              <a:ext cx="3440634" cy="3440640"/>
            </a:xfrm>
            <a:prstGeom prst="ellipse">
              <a:avLst/>
            </a:prstGeom>
            <a:solidFill>
              <a:srgbClr val="10B899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3200" cap="none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2889" name="Shape 2889"/>
            <p:cNvSpPr/>
            <p:nvPr/>
          </p:nvSpPr>
          <p:spPr>
            <a:xfrm>
              <a:off x="4450415" y="2253806"/>
              <a:ext cx="3307296" cy="29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78" y="0"/>
                  </a:moveTo>
                  <a:lnTo>
                    <a:pt x="5241" y="531"/>
                  </a:lnTo>
                  <a:lnTo>
                    <a:pt x="5825" y="531"/>
                  </a:lnTo>
                  <a:lnTo>
                    <a:pt x="5878" y="722"/>
                  </a:lnTo>
                  <a:lnTo>
                    <a:pt x="5727" y="881"/>
                  </a:lnTo>
                  <a:lnTo>
                    <a:pt x="6373" y="902"/>
                  </a:lnTo>
                  <a:lnTo>
                    <a:pt x="6471" y="1161"/>
                  </a:lnTo>
                  <a:lnTo>
                    <a:pt x="5743" y="1132"/>
                  </a:lnTo>
                  <a:lnTo>
                    <a:pt x="5708" y="932"/>
                  </a:lnTo>
                  <a:lnTo>
                    <a:pt x="5251" y="821"/>
                  </a:lnTo>
                  <a:lnTo>
                    <a:pt x="5008" y="671"/>
                  </a:lnTo>
                  <a:lnTo>
                    <a:pt x="4480" y="676"/>
                  </a:lnTo>
                  <a:cubicBezTo>
                    <a:pt x="2900" y="1948"/>
                    <a:pt x="1644" y="3688"/>
                    <a:pt x="868" y="5710"/>
                  </a:cubicBezTo>
                  <a:lnTo>
                    <a:pt x="868" y="6391"/>
                  </a:lnTo>
                  <a:lnTo>
                    <a:pt x="1318" y="6632"/>
                  </a:lnTo>
                  <a:lnTo>
                    <a:pt x="1318" y="7585"/>
                  </a:lnTo>
                  <a:lnTo>
                    <a:pt x="1748" y="8404"/>
                  </a:lnTo>
                  <a:lnTo>
                    <a:pt x="2097" y="8465"/>
                  </a:lnTo>
                  <a:lnTo>
                    <a:pt x="2143" y="8183"/>
                  </a:lnTo>
                  <a:lnTo>
                    <a:pt x="1730" y="7472"/>
                  </a:lnTo>
                  <a:lnTo>
                    <a:pt x="1649" y="6781"/>
                  </a:lnTo>
                  <a:lnTo>
                    <a:pt x="1892" y="6781"/>
                  </a:lnTo>
                  <a:lnTo>
                    <a:pt x="1994" y="7493"/>
                  </a:lnTo>
                  <a:lnTo>
                    <a:pt x="2592" y="8465"/>
                  </a:lnTo>
                  <a:lnTo>
                    <a:pt x="2437" y="8779"/>
                  </a:lnTo>
                  <a:lnTo>
                    <a:pt x="2817" y="9426"/>
                  </a:lnTo>
                  <a:lnTo>
                    <a:pt x="3759" y="9686"/>
                  </a:lnTo>
                  <a:lnTo>
                    <a:pt x="3759" y="9516"/>
                  </a:lnTo>
                  <a:lnTo>
                    <a:pt x="4137" y="9577"/>
                  </a:lnTo>
                  <a:lnTo>
                    <a:pt x="4101" y="9877"/>
                  </a:lnTo>
                  <a:lnTo>
                    <a:pt x="4397" y="9937"/>
                  </a:lnTo>
                  <a:lnTo>
                    <a:pt x="4855" y="10076"/>
                  </a:lnTo>
                  <a:lnTo>
                    <a:pt x="5501" y="10899"/>
                  </a:lnTo>
                  <a:lnTo>
                    <a:pt x="6328" y="10969"/>
                  </a:lnTo>
                  <a:lnTo>
                    <a:pt x="6408" y="11721"/>
                  </a:lnTo>
                  <a:lnTo>
                    <a:pt x="5843" y="12161"/>
                  </a:lnTo>
                  <a:lnTo>
                    <a:pt x="5816" y="12831"/>
                  </a:lnTo>
                  <a:lnTo>
                    <a:pt x="5736" y="13242"/>
                  </a:lnTo>
                  <a:lnTo>
                    <a:pt x="6552" y="14384"/>
                  </a:lnTo>
                  <a:lnTo>
                    <a:pt x="6615" y="14775"/>
                  </a:lnTo>
                  <a:cubicBezTo>
                    <a:pt x="6615" y="14775"/>
                    <a:pt x="6911" y="14865"/>
                    <a:pt x="6947" y="14865"/>
                  </a:cubicBezTo>
                  <a:cubicBezTo>
                    <a:pt x="6983" y="14865"/>
                    <a:pt x="7612" y="15396"/>
                    <a:pt x="7612" y="15396"/>
                  </a:cubicBezTo>
                  <a:lnTo>
                    <a:pt x="7612" y="17460"/>
                  </a:lnTo>
                  <a:lnTo>
                    <a:pt x="7837" y="17530"/>
                  </a:lnTo>
                  <a:lnTo>
                    <a:pt x="7684" y="18482"/>
                  </a:lnTo>
                  <a:lnTo>
                    <a:pt x="8062" y="19042"/>
                  </a:lnTo>
                  <a:lnTo>
                    <a:pt x="7991" y="19987"/>
                  </a:lnTo>
                  <a:lnTo>
                    <a:pt x="8489" y="20964"/>
                  </a:lnTo>
                  <a:lnTo>
                    <a:pt x="9130" y="21586"/>
                  </a:lnTo>
                  <a:lnTo>
                    <a:pt x="9773" y="21600"/>
                  </a:lnTo>
                  <a:lnTo>
                    <a:pt x="9836" y="21369"/>
                  </a:lnTo>
                  <a:lnTo>
                    <a:pt x="9363" y="20926"/>
                  </a:lnTo>
                  <a:lnTo>
                    <a:pt x="9390" y="20706"/>
                  </a:lnTo>
                  <a:lnTo>
                    <a:pt x="9475" y="20434"/>
                  </a:lnTo>
                  <a:lnTo>
                    <a:pt x="9494" y="20160"/>
                  </a:lnTo>
                  <a:lnTo>
                    <a:pt x="9173" y="20150"/>
                  </a:lnTo>
                  <a:lnTo>
                    <a:pt x="9012" y="19923"/>
                  </a:lnTo>
                  <a:lnTo>
                    <a:pt x="9278" y="19638"/>
                  </a:lnTo>
                  <a:lnTo>
                    <a:pt x="9313" y="19422"/>
                  </a:lnTo>
                  <a:lnTo>
                    <a:pt x="9017" y="19328"/>
                  </a:lnTo>
                  <a:lnTo>
                    <a:pt x="9034" y="19128"/>
                  </a:lnTo>
                  <a:lnTo>
                    <a:pt x="9457" y="19056"/>
                  </a:lnTo>
                  <a:lnTo>
                    <a:pt x="10100" y="18713"/>
                  </a:lnTo>
                  <a:lnTo>
                    <a:pt x="10315" y="18271"/>
                  </a:lnTo>
                  <a:lnTo>
                    <a:pt x="10837" y="17527"/>
                  </a:lnTo>
                  <a:lnTo>
                    <a:pt x="10989" y="17309"/>
                  </a:lnTo>
                  <a:lnTo>
                    <a:pt x="10837" y="16560"/>
                  </a:lnTo>
                  <a:lnTo>
                    <a:pt x="10835" y="16558"/>
                  </a:lnTo>
                  <a:lnTo>
                    <a:pt x="10837" y="16556"/>
                  </a:lnTo>
                  <a:lnTo>
                    <a:pt x="11042" y="16158"/>
                  </a:lnTo>
                  <a:lnTo>
                    <a:pt x="11662" y="16177"/>
                  </a:lnTo>
                  <a:lnTo>
                    <a:pt x="12080" y="15810"/>
                  </a:lnTo>
                  <a:lnTo>
                    <a:pt x="12213" y="14359"/>
                  </a:lnTo>
                  <a:lnTo>
                    <a:pt x="12677" y="13704"/>
                  </a:lnTo>
                  <a:lnTo>
                    <a:pt x="12757" y="13282"/>
                  </a:lnTo>
                  <a:lnTo>
                    <a:pt x="12336" y="13131"/>
                  </a:lnTo>
                  <a:lnTo>
                    <a:pt x="12057" y="12622"/>
                  </a:lnTo>
                  <a:lnTo>
                    <a:pt x="11105" y="12612"/>
                  </a:lnTo>
                  <a:lnTo>
                    <a:pt x="10837" y="12498"/>
                  </a:lnTo>
                  <a:lnTo>
                    <a:pt x="10351" y="12291"/>
                  </a:lnTo>
                  <a:lnTo>
                    <a:pt x="10315" y="11690"/>
                  </a:lnTo>
                  <a:lnTo>
                    <a:pt x="10063" y="11200"/>
                  </a:lnTo>
                  <a:lnTo>
                    <a:pt x="9382" y="11189"/>
                  </a:lnTo>
                  <a:lnTo>
                    <a:pt x="8987" y="10497"/>
                  </a:lnTo>
                  <a:lnTo>
                    <a:pt x="8636" y="10307"/>
                  </a:lnTo>
                  <a:lnTo>
                    <a:pt x="8618" y="10518"/>
                  </a:lnTo>
                  <a:lnTo>
                    <a:pt x="7981" y="10559"/>
                  </a:lnTo>
                  <a:lnTo>
                    <a:pt x="7747" y="10197"/>
                  </a:lnTo>
                  <a:lnTo>
                    <a:pt x="7082" y="10047"/>
                  </a:lnTo>
                  <a:lnTo>
                    <a:pt x="6535" y="10754"/>
                  </a:lnTo>
                  <a:lnTo>
                    <a:pt x="5673" y="10590"/>
                  </a:lnTo>
                  <a:lnTo>
                    <a:pt x="5609" y="9506"/>
                  </a:lnTo>
                  <a:lnTo>
                    <a:pt x="4981" y="9387"/>
                  </a:lnTo>
                  <a:lnTo>
                    <a:pt x="5232" y="8855"/>
                  </a:lnTo>
                  <a:lnTo>
                    <a:pt x="5160" y="8549"/>
                  </a:lnTo>
                  <a:lnTo>
                    <a:pt x="4334" y="9166"/>
                  </a:lnTo>
                  <a:lnTo>
                    <a:pt x="3814" y="9095"/>
                  </a:lnTo>
                  <a:lnTo>
                    <a:pt x="3628" y="8642"/>
                  </a:lnTo>
                  <a:lnTo>
                    <a:pt x="3742" y="8175"/>
                  </a:lnTo>
                  <a:lnTo>
                    <a:pt x="4028" y="7585"/>
                  </a:lnTo>
                  <a:lnTo>
                    <a:pt x="4688" y="7212"/>
                  </a:lnTo>
                  <a:lnTo>
                    <a:pt x="5963" y="7212"/>
                  </a:lnTo>
                  <a:lnTo>
                    <a:pt x="5959" y="7645"/>
                  </a:lnTo>
                  <a:lnTo>
                    <a:pt x="6418" y="7883"/>
                  </a:lnTo>
                  <a:lnTo>
                    <a:pt x="6382" y="7141"/>
                  </a:lnTo>
                  <a:lnTo>
                    <a:pt x="6711" y="6771"/>
                  </a:lnTo>
                  <a:lnTo>
                    <a:pt x="7378" y="6283"/>
                  </a:lnTo>
                  <a:lnTo>
                    <a:pt x="7423" y="5939"/>
                  </a:lnTo>
                  <a:lnTo>
                    <a:pt x="8088" y="5169"/>
                  </a:lnTo>
                  <a:lnTo>
                    <a:pt x="8795" y="4733"/>
                  </a:lnTo>
                  <a:lnTo>
                    <a:pt x="8732" y="4675"/>
                  </a:lnTo>
                  <a:lnTo>
                    <a:pt x="9211" y="4172"/>
                  </a:lnTo>
                  <a:lnTo>
                    <a:pt x="9385" y="4225"/>
                  </a:lnTo>
                  <a:lnTo>
                    <a:pt x="9466" y="4337"/>
                  </a:lnTo>
                  <a:lnTo>
                    <a:pt x="9648" y="4112"/>
                  </a:lnTo>
                  <a:lnTo>
                    <a:pt x="9692" y="4091"/>
                  </a:lnTo>
                  <a:lnTo>
                    <a:pt x="9494" y="4058"/>
                  </a:lnTo>
                  <a:lnTo>
                    <a:pt x="9292" y="3984"/>
                  </a:lnTo>
                  <a:lnTo>
                    <a:pt x="9292" y="3766"/>
                  </a:lnTo>
                  <a:lnTo>
                    <a:pt x="9399" y="3669"/>
                  </a:lnTo>
                  <a:lnTo>
                    <a:pt x="9634" y="3669"/>
                  </a:lnTo>
                  <a:lnTo>
                    <a:pt x="9742" y="3721"/>
                  </a:lnTo>
                  <a:lnTo>
                    <a:pt x="9837" y="3932"/>
                  </a:lnTo>
                  <a:lnTo>
                    <a:pt x="9951" y="3912"/>
                  </a:lnTo>
                  <a:lnTo>
                    <a:pt x="9951" y="3894"/>
                  </a:lnTo>
                  <a:lnTo>
                    <a:pt x="9985" y="3906"/>
                  </a:lnTo>
                  <a:lnTo>
                    <a:pt x="10315" y="3849"/>
                  </a:lnTo>
                  <a:lnTo>
                    <a:pt x="10362" y="3669"/>
                  </a:lnTo>
                  <a:lnTo>
                    <a:pt x="10550" y="3721"/>
                  </a:lnTo>
                  <a:lnTo>
                    <a:pt x="10550" y="3916"/>
                  </a:lnTo>
                  <a:lnTo>
                    <a:pt x="10376" y="4051"/>
                  </a:lnTo>
                  <a:lnTo>
                    <a:pt x="10401" y="4267"/>
                  </a:lnTo>
                  <a:lnTo>
                    <a:pt x="10837" y="4416"/>
                  </a:lnTo>
                  <a:lnTo>
                    <a:pt x="11002" y="4472"/>
                  </a:lnTo>
                  <a:cubicBezTo>
                    <a:pt x="11002" y="4472"/>
                    <a:pt x="11003" y="4476"/>
                    <a:pt x="11003" y="4481"/>
                  </a:cubicBezTo>
                  <a:lnTo>
                    <a:pt x="11141" y="4468"/>
                  </a:lnTo>
                  <a:lnTo>
                    <a:pt x="11150" y="4178"/>
                  </a:lnTo>
                  <a:lnTo>
                    <a:pt x="10837" y="4018"/>
                  </a:lnTo>
                  <a:lnTo>
                    <a:pt x="10674" y="3936"/>
                  </a:lnTo>
                  <a:lnTo>
                    <a:pt x="10647" y="3797"/>
                  </a:lnTo>
                  <a:lnTo>
                    <a:pt x="10837" y="3725"/>
                  </a:lnTo>
                  <a:lnTo>
                    <a:pt x="11042" y="3646"/>
                  </a:lnTo>
                  <a:lnTo>
                    <a:pt x="11060" y="3225"/>
                  </a:lnTo>
                  <a:lnTo>
                    <a:pt x="10837" y="3073"/>
                  </a:lnTo>
                  <a:lnTo>
                    <a:pt x="10647" y="2945"/>
                  </a:lnTo>
                  <a:lnTo>
                    <a:pt x="10621" y="2234"/>
                  </a:lnTo>
                  <a:lnTo>
                    <a:pt x="10055" y="2544"/>
                  </a:lnTo>
                  <a:lnTo>
                    <a:pt x="9848" y="2544"/>
                  </a:lnTo>
                  <a:lnTo>
                    <a:pt x="9901" y="2003"/>
                  </a:lnTo>
                  <a:lnTo>
                    <a:pt x="9132" y="1800"/>
                  </a:lnTo>
                  <a:lnTo>
                    <a:pt x="8814" y="2068"/>
                  </a:lnTo>
                  <a:lnTo>
                    <a:pt x="8814" y="2887"/>
                  </a:lnTo>
                  <a:lnTo>
                    <a:pt x="8241" y="3090"/>
                  </a:lnTo>
                  <a:lnTo>
                    <a:pt x="8011" y="3623"/>
                  </a:lnTo>
                  <a:lnTo>
                    <a:pt x="7762" y="3669"/>
                  </a:lnTo>
                  <a:lnTo>
                    <a:pt x="7762" y="2986"/>
                  </a:lnTo>
                  <a:lnTo>
                    <a:pt x="7224" y="2903"/>
                  </a:lnTo>
                  <a:lnTo>
                    <a:pt x="6955" y="2707"/>
                  </a:lnTo>
                  <a:lnTo>
                    <a:pt x="6846" y="2264"/>
                  </a:lnTo>
                  <a:lnTo>
                    <a:pt x="7809" y="1634"/>
                  </a:lnTo>
                  <a:lnTo>
                    <a:pt x="8281" y="1475"/>
                  </a:lnTo>
                  <a:lnTo>
                    <a:pt x="8328" y="1829"/>
                  </a:lnTo>
                  <a:lnTo>
                    <a:pt x="8592" y="1813"/>
                  </a:lnTo>
                  <a:lnTo>
                    <a:pt x="8612" y="1634"/>
                  </a:lnTo>
                  <a:lnTo>
                    <a:pt x="8886" y="1591"/>
                  </a:lnTo>
                  <a:lnTo>
                    <a:pt x="8891" y="1529"/>
                  </a:lnTo>
                  <a:lnTo>
                    <a:pt x="8773" y="1475"/>
                  </a:lnTo>
                  <a:lnTo>
                    <a:pt x="8746" y="1287"/>
                  </a:lnTo>
                  <a:lnTo>
                    <a:pt x="9084" y="1256"/>
                  </a:lnTo>
                  <a:lnTo>
                    <a:pt x="9287" y="1019"/>
                  </a:lnTo>
                  <a:lnTo>
                    <a:pt x="9298" y="1002"/>
                  </a:lnTo>
                  <a:lnTo>
                    <a:pt x="9301" y="1002"/>
                  </a:lnTo>
                  <a:lnTo>
                    <a:pt x="9363" y="932"/>
                  </a:lnTo>
                  <a:lnTo>
                    <a:pt x="10073" y="831"/>
                  </a:lnTo>
                  <a:lnTo>
                    <a:pt x="10386" y="1129"/>
                  </a:lnTo>
                  <a:lnTo>
                    <a:pt x="9565" y="1617"/>
                  </a:lnTo>
                  <a:lnTo>
                    <a:pt x="10611" y="1893"/>
                  </a:lnTo>
                  <a:lnTo>
                    <a:pt x="10746" y="1502"/>
                  </a:lnTo>
                  <a:lnTo>
                    <a:pt x="10837" y="1502"/>
                  </a:lnTo>
                  <a:lnTo>
                    <a:pt x="11204" y="1502"/>
                  </a:lnTo>
                  <a:lnTo>
                    <a:pt x="11367" y="1161"/>
                  </a:lnTo>
                  <a:lnTo>
                    <a:pt x="11042" y="1071"/>
                  </a:lnTo>
                  <a:lnTo>
                    <a:pt x="11042" y="641"/>
                  </a:lnTo>
                  <a:lnTo>
                    <a:pt x="10837" y="539"/>
                  </a:lnTo>
                  <a:lnTo>
                    <a:pt x="10028" y="139"/>
                  </a:lnTo>
                  <a:lnTo>
                    <a:pt x="9327" y="229"/>
                  </a:lnTo>
                  <a:lnTo>
                    <a:pt x="8932" y="460"/>
                  </a:lnTo>
                  <a:lnTo>
                    <a:pt x="8959" y="1022"/>
                  </a:lnTo>
                  <a:lnTo>
                    <a:pt x="8546" y="952"/>
                  </a:lnTo>
                  <a:lnTo>
                    <a:pt x="8482" y="641"/>
                  </a:lnTo>
                  <a:lnTo>
                    <a:pt x="8878" y="241"/>
                  </a:lnTo>
                  <a:lnTo>
                    <a:pt x="8160" y="200"/>
                  </a:lnTo>
                  <a:lnTo>
                    <a:pt x="7953" y="270"/>
                  </a:lnTo>
                  <a:lnTo>
                    <a:pt x="7863" y="541"/>
                  </a:lnTo>
                  <a:lnTo>
                    <a:pt x="8133" y="591"/>
                  </a:lnTo>
                  <a:lnTo>
                    <a:pt x="8079" y="891"/>
                  </a:lnTo>
                  <a:lnTo>
                    <a:pt x="7621" y="922"/>
                  </a:lnTo>
                  <a:lnTo>
                    <a:pt x="7549" y="1122"/>
                  </a:lnTo>
                  <a:lnTo>
                    <a:pt x="6885" y="1142"/>
                  </a:lnTo>
                  <a:cubicBezTo>
                    <a:pt x="6885" y="1142"/>
                    <a:pt x="6867" y="722"/>
                    <a:pt x="6840" y="722"/>
                  </a:cubicBezTo>
                  <a:cubicBezTo>
                    <a:pt x="6813" y="722"/>
                    <a:pt x="7361" y="711"/>
                    <a:pt x="7361" y="711"/>
                  </a:cubicBezTo>
                  <a:lnTo>
                    <a:pt x="7756" y="280"/>
                  </a:lnTo>
                  <a:lnTo>
                    <a:pt x="7540" y="160"/>
                  </a:lnTo>
                  <a:lnTo>
                    <a:pt x="7254" y="470"/>
                  </a:lnTo>
                  <a:lnTo>
                    <a:pt x="6777" y="441"/>
                  </a:lnTo>
                  <a:lnTo>
                    <a:pt x="6489" y="0"/>
                  </a:lnTo>
                  <a:lnTo>
                    <a:pt x="5878" y="0"/>
                  </a:lnTo>
                  <a:close/>
                  <a:moveTo>
                    <a:pt x="868" y="5710"/>
                  </a:moveTo>
                  <a:lnTo>
                    <a:pt x="868" y="5704"/>
                  </a:lnTo>
                  <a:cubicBezTo>
                    <a:pt x="850" y="5751"/>
                    <a:pt x="834" y="5800"/>
                    <a:pt x="816" y="5848"/>
                  </a:cubicBezTo>
                  <a:cubicBezTo>
                    <a:pt x="834" y="5802"/>
                    <a:pt x="851" y="5755"/>
                    <a:pt x="868" y="5710"/>
                  </a:cubicBezTo>
                  <a:close/>
                  <a:moveTo>
                    <a:pt x="17957" y="1411"/>
                  </a:moveTo>
                  <a:lnTo>
                    <a:pt x="17841" y="1640"/>
                  </a:lnTo>
                  <a:cubicBezTo>
                    <a:pt x="17841" y="1640"/>
                    <a:pt x="17342" y="1858"/>
                    <a:pt x="17342" y="1858"/>
                  </a:cubicBezTo>
                  <a:lnTo>
                    <a:pt x="17133" y="2113"/>
                  </a:lnTo>
                  <a:lnTo>
                    <a:pt x="17181" y="2409"/>
                  </a:lnTo>
                  <a:lnTo>
                    <a:pt x="17438" y="2449"/>
                  </a:lnTo>
                  <a:lnTo>
                    <a:pt x="17593" y="2882"/>
                  </a:lnTo>
                  <a:lnTo>
                    <a:pt x="18036" y="2682"/>
                  </a:lnTo>
                  <a:lnTo>
                    <a:pt x="18109" y="3260"/>
                  </a:lnTo>
                  <a:lnTo>
                    <a:pt x="17976" y="3260"/>
                  </a:lnTo>
                  <a:lnTo>
                    <a:pt x="17611" y="3200"/>
                  </a:lnTo>
                  <a:lnTo>
                    <a:pt x="17207" y="3276"/>
                  </a:lnTo>
                  <a:lnTo>
                    <a:pt x="16817" y="3891"/>
                  </a:lnTo>
                  <a:lnTo>
                    <a:pt x="16258" y="3989"/>
                  </a:lnTo>
                  <a:lnTo>
                    <a:pt x="16177" y="4523"/>
                  </a:lnTo>
                  <a:lnTo>
                    <a:pt x="16413" y="4585"/>
                  </a:lnTo>
                  <a:lnTo>
                    <a:pt x="16345" y="4928"/>
                  </a:lnTo>
                  <a:lnTo>
                    <a:pt x="15790" y="4803"/>
                  </a:lnTo>
                  <a:lnTo>
                    <a:pt x="15281" y="4928"/>
                  </a:lnTo>
                  <a:lnTo>
                    <a:pt x="15173" y="5244"/>
                  </a:lnTo>
                  <a:lnTo>
                    <a:pt x="15261" y="5907"/>
                  </a:lnTo>
                  <a:lnTo>
                    <a:pt x="15560" y="6063"/>
                  </a:lnTo>
                  <a:lnTo>
                    <a:pt x="16061" y="6059"/>
                  </a:lnTo>
                  <a:lnTo>
                    <a:pt x="16399" y="6025"/>
                  </a:lnTo>
                  <a:lnTo>
                    <a:pt x="16503" y="5725"/>
                  </a:lnTo>
                  <a:lnTo>
                    <a:pt x="17032" y="4958"/>
                  </a:lnTo>
                  <a:lnTo>
                    <a:pt x="17380" y="5037"/>
                  </a:lnTo>
                  <a:lnTo>
                    <a:pt x="17722" y="4692"/>
                  </a:lnTo>
                  <a:lnTo>
                    <a:pt x="17786" y="4962"/>
                  </a:lnTo>
                  <a:lnTo>
                    <a:pt x="18631" y="5597"/>
                  </a:lnTo>
                  <a:lnTo>
                    <a:pt x="18528" y="5752"/>
                  </a:lnTo>
                  <a:lnTo>
                    <a:pt x="18147" y="5729"/>
                  </a:lnTo>
                  <a:lnTo>
                    <a:pt x="18294" y="5960"/>
                  </a:lnTo>
                  <a:lnTo>
                    <a:pt x="18528" y="6018"/>
                  </a:lnTo>
                  <a:lnTo>
                    <a:pt x="18801" y="5890"/>
                  </a:lnTo>
                  <a:lnTo>
                    <a:pt x="18797" y="5521"/>
                  </a:lnTo>
                  <a:lnTo>
                    <a:pt x="18918" y="5453"/>
                  </a:lnTo>
                  <a:lnTo>
                    <a:pt x="18821" y="5338"/>
                  </a:lnTo>
                  <a:lnTo>
                    <a:pt x="18258" y="4988"/>
                  </a:lnTo>
                  <a:lnTo>
                    <a:pt x="18109" y="4523"/>
                  </a:lnTo>
                  <a:lnTo>
                    <a:pt x="18578" y="4523"/>
                  </a:lnTo>
                  <a:lnTo>
                    <a:pt x="18726" y="4688"/>
                  </a:lnTo>
                  <a:lnTo>
                    <a:pt x="19130" y="5075"/>
                  </a:lnTo>
                  <a:lnTo>
                    <a:pt x="19147" y="5544"/>
                  </a:lnTo>
                  <a:lnTo>
                    <a:pt x="19564" y="6039"/>
                  </a:lnTo>
                  <a:lnTo>
                    <a:pt x="19720" y="5359"/>
                  </a:lnTo>
                  <a:lnTo>
                    <a:pt x="20009" y="5183"/>
                  </a:lnTo>
                  <a:lnTo>
                    <a:pt x="20063" y="5739"/>
                  </a:lnTo>
                  <a:lnTo>
                    <a:pt x="20346" y="6086"/>
                  </a:lnTo>
                  <a:lnTo>
                    <a:pt x="20884" y="6076"/>
                  </a:lnTo>
                  <a:cubicBezTo>
                    <a:pt x="20253" y="4268"/>
                    <a:pt x="19240" y="2672"/>
                    <a:pt x="17957" y="1411"/>
                  </a:cubicBezTo>
                  <a:close/>
                  <a:moveTo>
                    <a:pt x="10045" y="4377"/>
                  </a:moveTo>
                  <a:cubicBezTo>
                    <a:pt x="10045" y="4377"/>
                    <a:pt x="9923" y="4379"/>
                    <a:pt x="9923" y="4379"/>
                  </a:cubicBezTo>
                  <a:lnTo>
                    <a:pt x="9859" y="4564"/>
                  </a:lnTo>
                  <a:lnTo>
                    <a:pt x="9549" y="4564"/>
                  </a:lnTo>
                  <a:lnTo>
                    <a:pt x="9549" y="4743"/>
                  </a:lnTo>
                  <a:lnTo>
                    <a:pt x="9623" y="4743"/>
                  </a:lnTo>
                  <a:cubicBezTo>
                    <a:pt x="9623" y="4743"/>
                    <a:pt x="9626" y="4780"/>
                    <a:pt x="9633" y="4830"/>
                  </a:cubicBezTo>
                  <a:lnTo>
                    <a:pt x="9823" y="4812"/>
                  </a:lnTo>
                  <a:lnTo>
                    <a:pt x="9941" y="4730"/>
                  </a:lnTo>
                  <a:lnTo>
                    <a:pt x="9972" y="4564"/>
                  </a:lnTo>
                  <a:lnTo>
                    <a:pt x="10126" y="4548"/>
                  </a:lnTo>
                  <a:lnTo>
                    <a:pt x="10187" y="4409"/>
                  </a:lnTo>
                  <a:lnTo>
                    <a:pt x="10045" y="4377"/>
                  </a:lnTo>
                  <a:close/>
                  <a:moveTo>
                    <a:pt x="9226" y="4572"/>
                  </a:moveTo>
                  <a:cubicBezTo>
                    <a:pt x="9226" y="4572"/>
                    <a:pt x="9125" y="4712"/>
                    <a:pt x="9125" y="4712"/>
                  </a:cubicBezTo>
                  <a:lnTo>
                    <a:pt x="9113" y="4886"/>
                  </a:lnTo>
                  <a:lnTo>
                    <a:pt x="9337" y="4865"/>
                  </a:lnTo>
                  <a:lnTo>
                    <a:pt x="9360" y="4689"/>
                  </a:lnTo>
                  <a:lnTo>
                    <a:pt x="9226" y="4572"/>
                  </a:lnTo>
                  <a:close/>
                  <a:moveTo>
                    <a:pt x="17863" y="5981"/>
                  </a:moveTo>
                  <a:lnTo>
                    <a:pt x="16651" y="6087"/>
                  </a:lnTo>
                  <a:lnTo>
                    <a:pt x="16274" y="6314"/>
                  </a:lnTo>
                  <a:lnTo>
                    <a:pt x="15794" y="6314"/>
                  </a:lnTo>
                  <a:lnTo>
                    <a:pt x="15558" y="6287"/>
                  </a:lnTo>
                  <a:lnTo>
                    <a:pt x="14973" y="6649"/>
                  </a:lnTo>
                  <a:lnTo>
                    <a:pt x="14973" y="7330"/>
                  </a:lnTo>
                  <a:lnTo>
                    <a:pt x="13778" y="8291"/>
                  </a:lnTo>
                  <a:lnTo>
                    <a:pt x="13877" y="8703"/>
                  </a:lnTo>
                  <a:lnTo>
                    <a:pt x="14119" y="8703"/>
                  </a:lnTo>
                  <a:lnTo>
                    <a:pt x="14056" y="9092"/>
                  </a:lnTo>
                  <a:lnTo>
                    <a:pt x="13886" y="9163"/>
                  </a:lnTo>
                  <a:lnTo>
                    <a:pt x="13877" y="10185"/>
                  </a:lnTo>
                  <a:lnTo>
                    <a:pt x="14909" y="11497"/>
                  </a:lnTo>
                  <a:lnTo>
                    <a:pt x="15358" y="11497"/>
                  </a:lnTo>
                  <a:lnTo>
                    <a:pt x="15386" y="11417"/>
                  </a:lnTo>
                  <a:lnTo>
                    <a:pt x="16194" y="11417"/>
                  </a:lnTo>
                  <a:lnTo>
                    <a:pt x="16427" y="11176"/>
                  </a:lnTo>
                  <a:lnTo>
                    <a:pt x="16885" y="11176"/>
                  </a:lnTo>
                  <a:lnTo>
                    <a:pt x="17136" y="11456"/>
                  </a:lnTo>
                  <a:lnTo>
                    <a:pt x="17819" y="11536"/>
                  </a:lnTo>
                  <a:lnTo>
                    <a:pt x="17730" y="12548"/>
                  </a:lnTo>
                  <a:lnTo>
                    <a:pt x="18488" y="14041"/>
                  </a:lnTo>
                  <a:lnTo>
                    <a:pt x="18088" y="14892"/>
                  </a:lnTo>
                  <a:lnTo>
                    <a:pt x="18116" y="15293"/>
                  </a:lnTo>
                  <a:lnTo>
                    <a:pt x="18430" y="15644"/>
                  </a:lnTo>
                  <a:lnTo>
                    <a:pt x="18430" y="16607"/>
                  </a:lnTo>
                  <a:lnTo>
                    <a:pt x="18843" y="17226"/>
                  </a:lnTo>
                  <a:lnTo>
                    <a:pt x="18843" y="18029"/>
                  </a:lnTo>
                  <a:lnTo>
                    <a:pt x="19182" y="18029"/>
                  </a:lnTo>
                  <a:cubicBezTo>
                    <a:pt x="20693" y="15958"/>
                    <a:pt x="21600" y="13318"/>
                    <a:pt x="21600" y="10441"/>
                  </a:cubicBezTo>
                  <a:cubicBezTo>
                    <a:pt x="21600" y="9264"/>
                    <a:pt x="21447" y="8128"/>
                    <a:pt x="21165" y="7053"/>
                  </a:cubicBezTo>
                  <a:lnTo>
                    <a:pt x="21124" y="7095"/>
                  </a:lnTo>
                  <a:cubicBezTo>
                    <a:pt x="21124" y="7095"/>
                    <a:pt x="20262" y="7095"/>
                    <a:pt x="20262" y="7095"/>
                  </a:cubicBezTo>
                  <a:lnTo>
                    <a:pt x="19736" y="6658"/>
                  </a:lnTo>
                  <a:lnTo>
                    <a:pt x="19185" y="6718"/>
                  </a:lnTo>
                  <a:lnTo>
                    <a:pt x="19185" y="7095"/>
                  </a:lnTo>
                  <a:lnTo>
                    <a:pt x="19009" y="7095"/>
                  </a:lnTo>
                  <a:lnTo>
                    <a:pt x="18820" y="6944"/>
                  </a:lnTo>
                  <a:lnTo>
                    <a:pt x="17863" y="6674"/>
                  </a:lnTo>
                  <a:lnTo>
                    <a:pt x="17863" y="5981"/>
                  </a:lnTo>
                  <a:close/>
                  <a:moveTo>
                    <a:pt x="57" y="9260"/>
                  </a:moveTo>
                  <a:cubicBezTo>
                    <a:pt x="23" y="9647"/>
                    <a:pt x="0" y="10037"/>
                    <a:pt x="0" y="10434"/>
                  </a:cubicBezTo>
                  <a:cubicBezTo>
                    <a:pt x="0" y="15421"/>
                    <a:pt x="2723" y="19699"/>
                    <a:pt x="6601" y="21524"/>
                  </a:cubicBezTo>
                  <a:cubicBezTo>
                    <a:pt x="2729" y="19689"/>
                    <a:pt x="5" y="15404"/>
                    <a:pt x="5" y="10423"/>
                  </a:cubicBezTo>
                  <a:cubicBezTo>
                    <a:pt x="5" y="10031"/>
                    <a:pt x="24" y="9643"/>
                    <a:pt x="57" y="9260"/>
                  </a:cubicBezTo>
                  <a:close/>
                </a:path>
              </a:pathLst>
            </a:custGeom>
            <a:solidFill>
              <a:srgbClr val="E6E7EA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8000" cap="none">
                  <a:solidFill>
                    <a:srgbClr val="53585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 sz="40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0F50FA1-23B4-4E2C-A0BE-B713E18C5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19499"/>
            <a:ext cx="11310257" cy="679904"/>
          </a:xfrm>
        </p:spPr>
        <p:txBody>
          <a:bodyPr/>
          <a:lstStyle/>
          <a:p>
            <a:r>
              <a:rPr lang="id-ID" dirty="0"/>
              <a:t>Prioritas Program/Kegiatan </a:t>
            </a:r>
            <a:r>
              <a:rPr lang="id-ID" dirty="0" err="1"/>
              <a:t>Pusbindiklatren</a:t>
            </a:r>
            <a:r>
              <a:rPr lang="id-ID" dirty="0"/>
              <a:t> 2022</a:t>
            </a:r>
            <a:endParaRPr lang="en-US" dirty="0"/>
          </a:p>
        </p:txBody>
      </p:sp>
      <p:sp>
        <p:nvSpPr>
          <p:cNvPr id="70" name="Shape 2929">
            <a:extLst>
              <a:ext uri="{FF2B5EF4-FFF2-40B4-BE49-F238E27FC236}">
                <a16:creationId xmlns:a16="http://schemas.microsoft.com/office/drawing/2014/main" id="{EA22BA3A-1C65-4BAD-AE14-8E8AE97360F0}"/>
              </a:ext>
            </a:extLst>
          </p:cNvPr>
          <p:cNvSpPr/>
          <p:nvPr/>
        </p:nvSpPr>
        <p:spPr>
          <a:xfrm flipH="1">
            <a:off x="3909577" y="1567995"/>
            <a:ext cx="282610" cy="282609"/>
          </a:xfrm>
          <a:prstGeom prst="ellipse">
            <a:avLst/>
          </a:prstGeom>
          <a:solidFill>
            <a:srgbClr val="F49C0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71" name="Shape 2930">
            <a:extLst>
              <a:ext uri="{FF2B5EF4-FFF2-40B4-BE49-F238E27FC236}">
                <a16:creationId xmlns:a16="http://schemas.microsoft.com/office/drawing/2014/main" id="{5F208B94-98B0-4C0A-9AA4-3E0AC8A9B3C2}"/>
              </a:ext>
            </a:extLst>
          </p:cNvPr>
          <p:cNvSpPr/>
          <p:nvPr/>
        </p:nvSpPr>
        <p:spPr>
          <a:xfrm flipH="1">
            <a:off x="3132047" y="3131385"/>
            <a:ext cx="282610" cy="282610"/>
          </a:xfrm>
          <a:prstGeom prst="ellipse">
            <a:avLst/>
          </a:prstGeom>
          <a:solidFill>
            <a:srgbClr val="8BAA4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72" name="Shape 2931">
            <a:extLst>
              <a:ext uri="{FF2B5EF4-FFF2-40B4-BE49-F238E27FC236}">
                <a16:creationId xmlns:a16="http://schemas.microsoft.com/office/drawing/2014/main" id="{D9B5173F-FE97-43E5-AF61-74032961174B}"/>
              </a:ext>
            </a:extLst>
          </p:cNvPr>
          <p:cNvSpPr/>
          <p:nvPr/>
        </p:nvSpPr>
        <p:spPr>
          <a:xfrm flipH="1">
            <a:off x="3646090" y="4591193"/>
            <a:ext cx="282610" cy="282609"/>
          </a:xfrm>
          <a:prstGeom prst="ellipse">
            <a:avLst/>
          </a:pr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73" name="Shape 2938">
            <a:extLst>
              <a:ext uri="{FF2B5EF4-FFF2-40B4-BE49-F238E27FC236}">
                <a16:creationId xmlns:a16="http://schemas.microsoft.com/office/drawing/2014/main" id="{C5219B29-00EC-4ABA-9A19-0DB7730D1FB8}"/>
              </a:ext>
            </a:extLst>
          </p:cNvPr>
          <p:cNvSpPr/>
          <p:nvPr/>
        </p:nvSpPr>
        <p:spPr>
          <a:xfrm>
            <a:off x="887548" y="4662362"/>
            <a:ext cx="2478037" cy="397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Penyelesaian</a:t>
            </a:r>
            <a:r>
              <a:rPr lang="en-US" sz="2000" b="1" dirty="0"/>
              <a:t> </a:t>
            </a:r>
            <a:r>
              <a:rPr lang="en-US" sz="2000" b="1" dirty="0" err="1"/>
              <a:t>Aturan</a:t>
            </a:r>
            <a:r>
              <a:rPr lang="en-US" sz="2000" b="1" dirty="0"/>
              <a:t>/</a:t>
            </a:r>
            <a:r>
              <a:rPr lang="en-US" sz="2000" b="1" dirty="0" err="1"/>
              <a:t>Juklak</a:t>
            </a:r>
            <a:r>
              <a:rPr lang="en-US" sz="2000" b="1" dirty="0"/>
              <a:t>/</a:t>
            </a:r>
            <a:r>
              <a:rPr lang="en-US" sz="2000" b="1" dirty="0" err="1"/>
              <a:t>Juknis</a:t>
            </a:r>
            <a:r>
              <a:rPr lang="en-US" sz="2000" b="1" dirty="0"/>
              <a:t> JFP</a:t>
            </a:r>
            <a:endParaRPr sz="2000" b="1" dirty="0"/>
          </a:p>
        </p:txBody>
      </p:sp>
      <p:sp>
        <p:nvSpPr>
          <p:cNvPr id="75" name="Shape 2940">
            <a:extLst>
              <a:ext uri="{FF2B5EF4-FFF2-40B4-BE49-F238E27FC236}">
                <a16:creationId xmlns:a16="http://schemas.microsoft.com/office/drawing/2014/main" id="{17739CFD-D1E7-4B95-9155-6840B5A4BE73}"/>
              </a:ext>
            </a:extLst>
          </p:cNvPr>
          <p:cNvSpPr/>
          <p:nvPr/>
        </p:nvSpPr>
        <p:spPr>
          <a:xfrm>
            <a:off x="597082" y="2875243"/>
            <a:ext cx="2345634" cy="397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Dukungan</a:t>
            </a:r>
            <a:r>
              <a:rPr lang="en-US" sz="2000" b="1" dirty="0"/>
              <a:t> </a:t>
            </a:r>
            <a:r>
              <a:rPr lang="en-US" sz="2000" b="1" dirty="0" err="1"/>
              <a:t>Bappenas</a:t>
            </a:r>
            <a:r>
              <a:rPr lang="en-US" sz="2000" b="1" dirty="0"/>
              <a:t> </a:t>
            </a:r>
            <a:r>
              <a:rPr lang="en-US" sz="2000" b="1" dirty="0" err="1"/>
              <a:t>untuk</a:t>
            </a:r>
            <a:r>
              <a:rPr lang="en-US" sz="2000" b="1" dirty="0"/>
              <a:t> CH, Major </a:t>
            </a:r>
            <a:r>
              <a:rPr lang="en-US" sz="2000" b="1" dirty="0" err="1"/>
              <a:t>Prject</a:t>
            </a:r>
            <a:r>
              <a:rPr lang="en-US" sz="2000" b="1" dirty="0"/>
              <a:t> dan IKN</a:t>
            </a:r>
            <a:endParaRPr sz="2000" b="1" dirty="0"/>
          </a:p>
        </p:txBody>
      </p:sp>
      <p:sp>
        <p:nvSpPr>
          <p:cNvPr id="77" name="Shape 2942">
            <a:extLst>
              <a:ext uri="{FF2B5EF4-FFF2-40B4-BE49-F238E27FC236}">
                <a16:creationId xmlns:a16="http://schemas.microsoft.com/office/drawing/2014/main" id="{51D85A57-CF9A-4F44-AAAD-95D79E57E07E}"/>
              </a:ext>
            </a:extLst>
          </p:cNvPr>
          <p:cNvSpPr/>
          <p:nvPr/>
        </p:nvSpPr>
        <p:spPr>
          <a:xfrm>
            <a:off x="924387" y="1454554"/>
            <a:ext cx="2832387" cy="445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Perpanjangan</a:t>
            </a:r>
            <a:r>
              <a:rPr lang="en-US" sz="2000" b="1" dirty="0"/>
              <a:t> PHRD-IV</a:t>
            </a:r>
            <a:endParaRPr sz="2000" b="1" dirty="0"/>
          </a:p>
        </p:txBody>
      </p:sp>
      <p:sp>
        <p:nvSpPr>
          <p:cNvPr id="79" name="Shape 2926">
            <a:extLst>
              <a:ext uri="{FF2B5EF4-FFF2-40B4-BE49-F238E27FC236}">
                <a16:creationId xmlns:a16="http://schemas.microsoft.com/office/drawing/2014/main" id="{93C1D97D-3D8C-4DC1-A2EE-7BA29F6BCC98}"/>
              </a:ext>
            </a:extLst>
          </p:cNvPr>
          <p:cNvSpPr/>
          <p:nvPr/>
        </p:nvSpPr>
        <p:spPr>
          <a:xfrm>
            <a:off x="8428638" y="1536131"/>
            <a:ext cx="282609" cy="282609"/>
          </a:xfrm>
          <a:prstGeom prst="ellipse">
            <a:avLst/>
          </a:prstGeom>
          <a:solidFill>
            <a:srgbClr val="DC413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80" name="Shape 2927">
            <a:extLst>
              <a:ext uri="{FF2B5EF4-FFF2-40B4-BE49-F238E27FC236}">
                <a16:creationId xmlns:a16="http://schemas.microsoft.com/office/drawing/2014/main" id="{9C1CED4D-8E65-48C1-82E1-E2A7A1A3EFB7}"/>
              </a:ext>
            </a:extLst>
          </p:cNvPr>
          <p:cNvSpPr/>
          <p:nvPr/>
        </p:nvSpPr>
        <p:spPr>
          <a:xfrm>
            <a:off x="8730129" y="3045369"/>
            <a:ext cx="282609" cy="282609"/>
          </a:xfrm>
          <a:prstGeom prst="ellipse">
            <a:avLst/>
          </a:pr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81" name="Shape 2928">
            <a:extLst>
              <a:ext uri="{FF2B5EF4-FFF2-40B4-BE49-F238E27FC236}">
                <a16:creationId xmlns:a16="http://schemas.microsoft.com/office/drawing/2014/main" id="{417233FC-E70F-4BB5-9F38-13FE72F1A2F8}"/>
              </a:ext>
            </a:extLst>
          </p:cNvPr>
          <p:cNvSpPr/>
          <p:nvPr/>
        </p:nvSpPr>
        <p:spPr>
          <a:xfrm>
            <a:off x="8334656" y="4666019"/>
            <a:ext cx="282609" cy="282609"/>
          </a:xfrm>
          <a:prstGeom prst="ellipse">
            <a:avLst/>
          </a:prstGeom>
          <a:solidFill>
            <a:srgbClr val="51668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82" name="Shape 2932">
            <a:extLst>
              <a:ext uri="{FF2B5EF4-FFF2-40B4-BE49-F238E27FC236}">
                <a16:creationId xmlns:a16="http://schemas.microsoft.com/office/drawing/2014/main" id="{4288D5B8-C181-4660-A510-62A1AED1B63A}"/>
              </a:ext>
            </a:extLst>
          </p:cNvPr>
          <p:cNvSpPr/>
          <p:nvPr/>
        </p:nvSpPr>
        <p:spPr>
          <a:xfrm>
            <a:off x="9081026" y="2830715"/>
            <a:ext cx="2669442" cy="383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Kerja</a:t>
            </a:r>
            <a:r>
              <a:rPr lang="en-US" sz="2000" b="1" dirty="0"/>
              <a:t> </a:t>
            </a:r>
            <a:r>
              <a:rPr lang="en-US" sz="2000" b="1" dirty="0" err="1"/>
              <a:t>sama</a:t>
            </a:r>
            <a:r>
              <a:rPr lang="en-US" sz="2000" b="1" dirty="0"/>
              <a:t>: AAI, NZ, K/L/</a:t>
            </a:r>
            <a:r>
              <a:rPr lang="en-US" sz="2000" b="1" dirty="0" err="1"/>
              <a:t>Pemda</a:t>
            </a:r>
            <a:r>
              <a:rPr lang="en-US" sz="2000" b="1" dirty="0"/>
              <a:t> (cost sharing) </a:t>
            </a:r>
            <a:endParaRPr sz="2000" b="1" dirty="0"/>
          </a:p>
        </p:txBody>
      </p:sp>
      <p:sp>
        <p:nvSpPr>
          <p:cNvPr id="84" name="Shape 2934">
            <a:extLst>
              <a:ext uri="{FF2B5EF4-FFF2-40B4-BE49-F238E27FC236}">
                <a16:creationId xmlns:a16="http://schemas.microsoft.com/office/drawing/2014/main" id="{FBA82B18-57E9-4573-9EBF-EED1868794C9}"/>
              </a:ext>
            </a:extLst>
          </p:cNvPr>
          <p:cNvSpPr/>
          <p:nvPr/>
        </p:nvSpPr>
        <p:spPr>
          <a:xfrm>
            <a:off x="4711289" y="890885"/>
            <a:ext cx="2930511" cy="383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Pengusulan</a:t>
            </a:r>
            <a:r>
              <a:rPr lang="en-US" sz="2000" b="1" dirty="0"/>
              <a:t> proposal LPDP</a:t>
            </a:r>
            <a:endParaRPr sz="2000" b="1" dirty="0"/>
          </a:p>
        </p:txBody>
      </p:sp>
      <p:sp>
        <p:nvSpPr>
          <p:cNvPr id="86" name="Shape 2936">
            <a:extLst>
              <a:ext uri="{FF2B5EF4-FFF2-40B4-BE49-F238E27FC236}">
                <a16:creationId xmlns:a16="http://schemas.microsoft.com/office/drawing/2014/main" id="{041D8ED3-E222-4471-B01C-5E19248B9E40}"/>
              </a:ext>
            </a:extLst>
          </p:cNvPr>
          <p:cNvSpPr/>
          <p:nvPr/>
        </p:nvSpPr>
        <p:spPr>
          <a:xfrm>
            <a:off x="8745470" y="4634820"/>
            <a:ext cx="2729522" cy="675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z="2000" b="1" dirty="0" err="1"/>
              <a:t>Penyusunan</a:t>
            </a:r>
            <a:r>
              <a:rPr lang="en-US" sz="2000" b="1" dirty="0"/>
              <a:t> </a:t>
            </a:r>
            <a:r>
              <a:rPr lang="en-US" sz="2000" b="1" dirty="0" err="1"/>
              <a:t>Pengembangan</a:t>
            </a:r>
            <a:r>
              <a:rPr lang="en-US" sz="2000" b="1" dirty="0"/>
              <a:t> </a:t>
            </a:r>
            <a:r>
              <a:rPr lang="en-US" sz="2000" b="1" dirty="0" err="1"/>
              <a:t>Kompetensi</a:t>
            </a:r>
            <a:r>
              <a:rPr lang="en-US" sz="2000" b="1" dirty="0"/>
              <a:t> JFP</a:t>
            </a:r>
            <a:endParaRPr sz="2000" b="1" dirty="0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B9A31B68-CF58-4C70-9CCF-AF448F7649AD}"/>
              </a:ext>
            </a:extLst>
          </p:cNvPr>
          <p:cNvSpPr/>
          <p:nvPr/>
        </p:nvSpPr>
        <p:spPr>
          <a:xfrm>
            <a:off x="1708588" y="3339848"/>
            <a:ext cx="1564764" cy="159086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8BAA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A8ECC7-B467-453D-9AE3-5A249C2C115A}"/>
              </a:ext>
            </a:extLst>
          </p:cNvPr>
          <p:cNvSpPr/>
          <p:nvPr/>
        </p:nvSpPr>
        <p:spPr>
          <a:xfrm>
            <a:off x="1708588" y="1769165"/>
            <a:ext cx="2345635" cy="168810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F49C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806B0F4A-32BC-4461-92E6-06A759C98967}"/>
              </a:ext>
            </a:extLst>
          </p:cNvPr>
          <p:cNvSpPr/>
          <p:nvPr/>
        </p:nvSpPr>
        <p:spPr>
          <a:xfrm>
            <a:off x="1171069" y="4849794"/>
            <a:ext cx="2623831" cy="326075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10B8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53F3356C-0DD9-4D37-A62D-38D923FEAA9E}"/>
              </a:ext>
            </a:extLst>
          </p:cNvPr>
          <p:cNvSpPr/>
          <p:nvPr/>
        </p:nvSpPr>
        <p:spPr>
          <a:xfrm flipH="1">
            <a:off x="8578041" y="1808613"/>
            <a:ext cx="2345635" cy="168810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DC41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6A17E2E3-FF0C-4C01-ACDE-E7FE9EE398A1}"/>
              </a:ext>
            </a:extLst>
          </p:cNvPr>
          <p:cNvSpPr/>
          <p:nvPr/>
        </p:nvSpPr>
        <p:spPr>
          <a:xfrm flipH="1">
            <a:off x="8893454" y="3290211"/>
            <a:ext cx="2345635" cy="168810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10B8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F388279B-2368-41C2-B3C5-11B50EB830F1}"/>
              </a:ext>
            </a:extLst>
          </p:cNvPr>
          <p:cNvSpPr/>
          <p:nvPr/>
        </p:nvSpPr>
        <p:spPr>
          <a:xfrm flipH="1">
            <a:off x="8451009" y="4907493"/>
            <a:ext cx="2345635" cy="168810"/>
          </a:xfrm>
          <a:custGeom>
            <a:avLst/>
            <a:gdLst>
              <a:gd name="connsiteX0" fmla="*/ 2345635 w 2345635"/>
              <a:gd name="connsiteY0" fmla="*/ 0 h 208722"/>
              <a:gd name="connsiteX1" fmla="*/ 2345635 w 2345635"/>
              <a:gd name="connsiteY1" fmla="*/ 208722 h 208722"/>
              <a:gd name="connsiteX2" fmla="*/ 0 w 2345635"/>
              <a:gd name="connsiteY2" fmla="*/ 208722 h 20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5635" h="208722">
                <a:moveTo>
                  <a:pt x="2345635" y="0"/>
                </a:moveTo>
                <a:lnTo>
                  <a:pt x="2345635" y="208722"/>
                </a:lnTo>
                <a:lnTo>
                  <a:pt x="0" y="208722"/>
                </a:lnTo>
              </a:path>
            </a:pathLst>
          </a:custGeom>
          <a:noFill/>
          <a:ln>
            <a:solidFill>
              <a:srgbClr val="516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Shape 2926">
            <a:extLst>
              <a:ext uri="{FF2B5EF4-FFF2-40B4-BE49-F238E27FC236}">
                <a16:creationId xmlns:a16="http://schemas.microsoft.com/office/drawing/2014/main" id="{764CC151-0B9A-1E45-BE22-D886C11A3C2D}"/>
              </a:ext>
            </a:extLst>
          </p:cNvPr>
          <p:cNvSpPr/>
          <p:nvPr/>
        </p:nvSpPr>
        <p:spPr>
          <a:xfrm>
            <a:off x="5909430" y="5286500"/>
            <a:ext cx="282609" cy="282609"/>
          </a:xfrm>
          <a:prstGeom prst="ellipse">
            <a:avLst/>
          </a:prstGeom>
          <a:solidFill>
            <a:srgbClr val="7030A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A07EC1-9128-4944-95D8-D909564BB5DB}"/>
              </a:ext>
            </a:extLst>
          </p:cNvPr>
          <p:cNvCxnSpPr>
            <a:stCxn id="63" idx="4"/>
          </p:cNvCxnSpPr>
          <p:nvPr/>
        </p:nvCxnSpPr>
        <p:spPr>
          <a:xfrm flipH="1">
            <a:off x="6050734" y="5569109"/>
            <a:ext cx="1" cy="331947"/>
          </a:xfrm>
          <a:prstGeom prst="line">
            <a:avLst/>
          </a:prstGeom>
          <a:ln w="158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hape 2932">
            <a:extLst>
              <a:ext uri="{FF2B5EF4-FFF2-40B4-BE49-F238E27FC236}">
                <a16:creationId xmlns:a16="http://schemas.microsoft.com/office/drawing/2014/main" id="{D34FFBA7-DADC-0349-BD3C-207B8FF397C3}"/>
              </a:ext>
            </a:extLst>
          </p:cNvPr>
          <p:cNvSpPr/>
          <p:nvPr/>
        </p:nvSpPr>
        <p:spPr>
          <a:xfrm>
            <a:off x="4079091" y="5943998"/>
            <a:ext cx="3847794" cy="27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80000"/>
              </a:lnSpc>
              <a:defRPr sz="4000"/>
            </a:lvl1pPr>
          </a:lstStyle>
          <a:p>
            <a:pPr algn="ctr"/>
            <a:r>
              <a:rPr lang="en-US" sz="2000" b="1" dirty="0" err="1"/>
              <a:t>Fasilitas</a:t>
            </a:r>
            <a:r>
              <a:rPr lang="en-US" sz="2000" b="1" dirty="0"/>
              <a:t>: </a:t>
            </a:r>
            <a:r>
              <a:rPr lang="en-US" sz="2000" b="1" dirty="0" err="1"/>
              <a:t>Proklamasi</a:t>
            </a:r>
            <a:r>
              <a:rPr lang="en-US" sz="2000" b="1" dirty="0"/>
              <a:t> </a:t>
            </a:r>
            <a:r>
              <a:rPr lang="en-US" sz="2000" b="1" dirty="0" err="1"/>
              <a:t>khusus</a:t>
            </a:r>
            <a:r>
              <a:rPr lang="en-US" sz="2000" b="1" dirty="0"/>
              <a:t> Gedung </a:t>
            </a:r>
            <a:r>
              <a:rPr lang="en-US" sz="2000" b="1" dirty="0" err="1"/>
              <a:t>Diklat</a:t>
            </a:r>
            <a:r>
              <a:rPr lang="en-US" sz="2000" b="1" dirty="0"/>
              <a:t>, </a:t>
            </a:r>
            <a:r>
              <a:rPr lang="en-US" sz="2000" b="1" dirty="0" err="1"/>
              <a:t>Knoweldge</a:t>
            </a:r>
            <a:r>
              <a:rPr lang="en-US" sz="2000" b="1" dirty="0"/>
              <a:t> Management</a:t>
            </a:r>
            <a:endParaRPr sz="2000" b="1" dirty="0"/>
          </a:p>
        </p:txBody>
      </p:sp>
      <p:sp>
        <p:nvSpPr>
          <p:cNvPr id="67" name="Shape 2926">
            <a:extLst>
              <a:ext uri="{FF2B5EF4-FFF2-40B4-BE49-F238E27FC236}">
                <a16:creationId xmlns:a16="http://schemas.microsoft.com/office/drawing/2014/main" id="{ECC0D56E-7A35-564C-9396-D6BD49A29FDF}"/>
              </a:ext>
            </a:extLst>
          </p:cNvPr>
          <p:cNvSpPr/>
          <p:nvPr/>
        </p:nvSpPr>
        <p:spPr>
          <a:xfrm>
            <a:off x="6015481" y="1511560"/>
            <a:ext cx="282609" cy="282609"/>
          </a:xfrm>
          <a:prstGeom prst="ellipse">
            <a:avLst/>
          </a:prstGeom>
          <a:solidFill>
            <a:srgbClr val="7030A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8C103D6-8E46-8843-AE93-9435EFA5CF93}"/>
              </a:ext>
            </a:extLst>
          </p:cNvPr>
          <p:cNvCxnSpPr>
            <a:cxnSpLocks/>
          </p:cNvCxnSpPr>
          <p:nvPr/>
        </p:nvCxnSpPr>
        <p:spPr>
          <a:xfrm flipH="1">
            <a:off x="6139868" y="1177698"/>
            <a:ext cx="1" cy="331947"/>
          </a:xfrm>
          <a:prstGeom prst="line">
            <a:avLst/>
          </a:prstGeom>
          <a:ln w="158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hape 2932">
            <a:extLst>
              <a:ext uri="{FF2B5EF4-FFF2-40B4-BE49-F238E27FC236}">
                <a16:creationId xmlns:a16="http://schemas.microsoft.com/office/drawing/2014/main" id="{C13F92AD-CC84-C140-A748-D15C2597496E}"/>
              </a:ext>
            </a:extLst>
          </p:cNvPr>
          <p:cNvSpPr/>
          <p:nvPr/>
        </p:nvSpPr>
        <p:spPr>
          <a:xfrm>
            <a:off x="8836131" y="1343671"/>
            <a:ext cx="2899650" cy="383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z="2000" b="1" dirty="0"/>
              <a:t>Proposal S</a:t>
            </a:r>
            <a:r>
              <a:rPr lang="id-ID" sz="2000" b="1" dirty="0"/>
              <a:t>MART: Pembentukan SC/PIU, OJT, </a:t>
            </a:r>
            <a:r>
              <a:rPr lang="id-ID" sz="2000" b="1" dirty="0" err="1"/>
              <a:t>Major</a:t>
            </a:r>
            <a:r>
              <a:rPr lang="id-ID" sz="2000" b="1" dirty="0"/>
              <a:t> Project</a:t>
            </a:r>
            <a:endParaRPr sz="2000" b="1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025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194473" y="6384955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71600" y="0"/>
            <a:ext cx="10586824" cy="1045030"/>
          </a:xfrm>
        </p:spPr>
        <p:txBody>
          <a:bodyPr/>
          <a:lstStyle/>
          <a:p>
            <a:r>
              <a:rPr lang="en-US" sz="2400" dirty="0" err="1"/>
              <a:t>Pelaksanaan</a:t>
            </a:r>
            <a:r>
              <a:rPr lang="en-US" sz="2400" dirty="0"/>
              <a:t> Program Pendidikan </a:t>
            </a:r>
            <a:r>
              <a:rPr lang="en-US" sz="2400" dirty="0" err="1"/>
              <a:t>Gelar</a:t>
            </a:r>
            <a:r>
              <a:rPr lang="en-US" sz="2400" dirty="0"/>
              <a:t> 2014-2020</a:t>
            </a:r>
            <a:endParaRPr lang="id-ID" sz="2400" dirty="0"/>
          </a:p>
        </p:txBody>
      </p:sp>
      <p:sp>
        <p:nvSpPr>
          <p:cNvPr id="48" name="Google Shape;23;p6"/>
          <p:cNvSpPr/>
          <p:nvPr/>
        </p:nvSpPr>
        <p:spPr>
          <a:xfrm>
            <a:off x="5945022" y="2410416"/>
            <a:ext cx="4493299" cy="13716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59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3591" y="21600"/>
                </a:lnTo>
                <a:lnTo>
                  <a:pt x="0" y="10608"/>
                </a:lnTo>
                <a:lnTo>
                  <a:pt x="359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24;p6"/>
          <p:cNvSpPr/>
          <p:nvPr/>
        </p:nvSpPr>
        <p:spPr>
          <a:xfrm>
            <a:off x="5945023" y="3770632"/>
            <a:ext cx="4493299" cy="13716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59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3591" y="21600"/>
                </a:lnTo>
                <a:lnTo>
                  <a:pt x="0" y="10608"/>
                </a:lnTo>
                <a:lnTo>
                  <a:pt x="3591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25;p6"/>
          <p:cNvSpPr/>
          <p:nvPr/>
        </p:nvSpPr>
        <p:spPr>
          <a:xfrm>
            <a:off x="5945024" y="1052438"/>
            <a:ext cx="4572556" cy="1357244"/>
          </a:xfrm>
          <a:custGeom>
            <a:avLst/>
            <a:gdLst/>
            <a:ahLst/>
            <a:cxnLst/>
            <a:rect l="l" t="t" r="r" b="b"/>
            <a:pathLst>
              <a:path w="21981" h="21600" extrusionOk="0">
                <a:moveTo>
                  <a:pt x="3587" y="0"/>
                </a:moveTo>
                <a:lnTo>
                  <a:pt x="21199" y="67"/>
                </a:lnTo>
                <a:cubicBezTo>
                  <a:pt x="21333" y="7245"/>
                  <a:pt x="22599" y="14081"/>
                  <a:pt x="21600" y="21600"/>
                </a:cubicBezTo>
                <a:lnTo>
                  <a:pt x="3591" y="21600"/>
                </a:lnTo>
                <a:lnTo>
                  <a:pt x="0" y="10492"/>
                </a:lnTo>
                <a:lnTo>
                  <a:pt x="3587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26;p6"/>
          <p:cNvSpPr/>
          <p:nvPr/>
        </p:nvSpPr>
        <p:spPr>
          <a:xfrm>
            <a:off x="5945022" y="5142967"/>
            <a:ext cx="4493299" cy="13526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59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3591" y="21600"/>
                </a:lnTo>
                <a:lnTo>
                  <a:pt x="0" y="10608"/>
                </a:lnTo>
                <a:lnTo>
                  <a:pt x="3591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28;p6"/>
          <p:cNvSpPr txBox="1"/>
          <p:nvPr/>
        </p:nvSpPr>
        <p:spPr>
          <a:xfrm>
            <a:off x="7504248" y="1118643"/>
            <a:ext cx="2212797" cy="337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r>
              <a:rPr lang="en-US" sz="1200" b="1">
                <a:latin typeface="Century Gothic" panose="020B0502020202020204" pitchFamily="34" charset="0"/>
                <a:sym typeface="Avenir"/>
              </a:rPr>
              <a:t>PROGRAM DOMESTIK</a:t>
            </a:r>
            <a:endParaRPr sz="1200">
              <a:latin typeface="Century Gothic" panose="020B0502020202020204" pitchFamily="34" charset="0"/>
            </a:endParaRPr>
          </a:p>
        </p:txBody>
      </p:sp>
      <p:sp>
        <p:nvSpPr>
          <p:cNvPr id="54" name="Google Shape;29;p6"/>
          <p:cNvSpPr txBox="1"/>
          <p:nvPr/>
        </p:nvSpPr>
        <p:spPr>
          <a:xfrm>
            <a:off x="7053643" y="1383566"/>
            <a:ext cx="2651760" cy="999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1475" tIns="21475" rIns="21475" bIns="214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Calibri"/>
              <a:buNone/>
            </a:pPr>
            <a:r>
              <a:rPr lang="en-US" sz="1200" b="0" i="0" u="none" strike="noStrike" cap="none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Pusbindiklatren berhasil menempatkan 2.169 karyasiswa selama 2014-2020 mencakup program S2 DN, S2 Afirmasi, S2 Tematik dan S3 DN </a:t>
            </a:r>
            <a:endParaRPr sz="1200">
              <a:latin typeface="Century Gothic" panose="020B0502020202020204" pitchFamily="34" charset="0"/>
            </a:endParaRPr>
          </a:p>
        </p:txBody>
      </p:sp>
      <p:pic>
        <p:nvPicPr>
          <p:cNvPr id="55" name="Google Shape;30;p6" descr="gearbrai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16353" y="1512087"/>
            <a:ext cx="537289" cy="639418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32;p6"/>
          <p:cNvSpPr txBox="1"/>
          <p:nvPr/>
        </p:nvSpPr>
        <p:spPr>
          <a:xfrm>
            <a:off x="7526020" y="2437214"/>
            <a:ext cx="2212797" cy="32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r>
              <a:rPr lang="en-US" sz="1200" b="1">
                <a:latin typeface="Century Gothic" panose="020B0502020202020204" pitchFamily="34" charset="0"/>
                <a:sym typeface="Avenir"/>
              </a:rPr>
              <a:t>PROGRAM OVERSEAS</a:t>
            </a:r>
            <a:endParaRPr sz="1200">
              <a:latin typeface="Century Gothic" panose="020B0502020202020204" pitchFamily="34" charset="0"/>
            </a:endParaRPr>
          </a:p>
        </p:txBody>
      </p:sp>
      <p:sp>
        <p:nvSpPr>
          <p:cNvPr id="58" name="Google Shape;33;p6"/>
          <p:cNvSpPr txBox="1"/>
          <p:nvPr/>
        </p:nvSpPr>
        <p:spPr>
          <a:xfrm>
            <a:off x="7109716" y="2701943"/>
            <a:ext cx="2651760" cy="1028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1475" tIns="21475" rIns="21475" bIns="21475" anchor="ctr" anchorCtr="0">
            <a:noAutofit/>
          </a:bodyPr>
          <a:lstStyle/>
          <a:p>
            <a:pPr lvl="0" algn="r">
              <a:buClr>
                <a:srgbClr val="FFFFFF"/>
              </a:buClr>
              <a:buSzPts val="700"/>
            </a:pPr>
            <a:r>
              <a:rPr lang="en-US" sz="1100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Pusbindiklatren berhasil menempatkan 708 karyasiswa selama 2014-2020 mencakup program S2 Linkage Jepang, S2 dan S3 Reguler Jepang </a:t>
            </a:r>
            <a:endParaRPr lang="en-US" sz="1100">
              <a:latin typeface="Century Gothic" panose="020B0502020202020204" pitchFamily="34" charset="0"/>
            </a:endParaRPr>
          </a:p>
        </p:txBody>
      </p:sp>
      <p:pic>
        <p:nvPicPr>
          <p:cNvPr id="59" name="Google Shape;34;p6" descr="icon-pngs-9.jpg copy 2.png"/>
          <p:cNvPicPr preferRelativeResize="0"/>
          <p:nvPr/>
        </p:nvPicPr>
        <p:blipFill rotWithShape="1">
          <a:blip r:embed="rId3">
            <a:alphaModFix/>
          </a:blip>
          <a:srcRect l="2447" r="2446"/>
          <a:stretch/>
        </p:blipFill>
        <p:spPr>
          <a:xfrm>
            <a:off x="6516485" y="2792677"/>
            <a:ext cx="639419" cy="63941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36;p6"/>
          <p:cNvSpPr txBox="1"/>
          <p:nvPr/>
        </p:nvSpPr>
        <p:spPr>
          <a:xfrm>
            <a:off x="7479833" y="3777081"/>
            <a:ext cx="2258984" cy="346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r>
              <a:rPr lang="en-US" sz="1200" b="1">
                <a:latin typeface="Century Gothic" panose="020B0502020202020204" pitchFamily="34" charset="0"/>
                <a:sym typeface="Avenir"/>
              </a:rPr>
              <a:t>SPLIT-SITE MASTER PROGRAM</a:t>
            </a:r>
            <a:endParaRPr sz="1200">
              <a:latin typeface="Century Gothic" panose="020B0502020202020204" pitchFamily="34" charset="0"/>
            </a:endParaRPr>
          </a:p>
        </p:txBody>
      </p:sp>
      <p:sp>
        <p:nvSpPr>
          <p:cNvPr id="62" name="Google Shape;37;p6"/>
          <p:cNvSpPr txBox="1"/>
          <p:nvPr/>
        </p:nvSpPr>
        <p:spPr>
          <a:xfrm>
            <a:off x="7044399" y="4069413"/>
            <a:ext cx="2651760" cy="1060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1475" tIns="21475" rIns="21475" bIns="21475" anchor="ctr" anchorCtr="0">
            <a:noAutofit/>
          </a:bodyPr>
          <a:lstStyle/>
          <a:p>
            <a:pPr lvl="0" algn="r">
              <a:buClr>
                <a:srgbClr val="FFFFFF"/>
              </a:buClr>
              <a:buSzPts val="700"/>
            </a:pPr>
            <a:r>
              <a:rPr lang="en-US" sz="1200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Pusbindiklatren berhasil menempatkan 28 karyasiswa selama 2014-2020 mencakup program S2 Linkage Australia kerja sama dengan AAI</a:t>
            </a:r>
            <a:endParaRPr lang="en-US" sz="1200">
              <a:latin typeface="Century Gothic" panose="020B0502020202020204" pitchFamily="34" charset="0"/>
            </a:endParaRPr>
          </a:p>
        </p:txBody>
      </p:sp>
      <p:pic>
        <p:nvPicPr>
          <p:cNvPr id="63" name="Google Shape;38;p6" descr="icon-pngs-9.jpg copy 4.png"/>
          <p:cNvPicPr preferRelativeResize="0"/>
          <p:nvPr/>
        </p:nvPicPr>
        <p:blipFill rotWithShape="1">
          <a:blip r:embed="rId4">
            <a:alphaModFix/>
          </a:blip>
          <a:srcRect t="1079" b="1079"/>
          <a:stretch/>
        </p:blipFill>
        <p:spPr>
          <a:xfrm>
            <a:off x="6516485" y="4194833"/>
            <a:ext cx="639419" cy="639418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40;p6"/>
          <p:cNvSpPr txBox="1"/>
          <p:nvPr/>
        </p:nvSpPr>
        <p:spPr>
          <a:xfrm>
            <a:off x="7369629" y="5152913"/>
            <a:ext cx="2004607" cy="319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r>
              <a:rPr lang="en-US" sz="1200" b="1" i="0" u="none" strike="noStrike" cap="none">
                <a:latin typeface="Century Gothic" panose="020B0502020202020204" pitchFamily="34" charset="0"/>
                <a:ea typeface="Avenir"/>
                <a:cs typeface="Avenir"/>
                <a:sym typeface="Avenir"/>
              </a:rPr>
              <a:t>PROGRAM RUPIAH MURNI</a:t>
            </a:r>
            <a:endParaRPr sz="1200">
              <a:latin typeface="Century Gothic" panose="020B0502020202020204" pitchFamily="34" charset="0"/>
            </a:endParaRPr>
          </a:p>
        </p:txBody>
      </p:sp>
      <p:sp>
        <p:nvSpPr>
          <p:cNvPr id="66" name="Google Shape;41;p6"/>
          <p:cNvSpPr txBox="1"/>
          <p:nvPr/>
        </p:nvSpPr>
        <p:spPr>
          <a:xfrm>
            <a:off x="6945091" y="5429629"/>
            <a:ext cx="2416623" cy="1065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1475" tIns="21475" rIns="21475" bIns="21475" anchor="ctr" anchorCtr="0">
            <a:noAutofit/>
          </a:bodyPr>
          <a:lstStyle/>
          <a:p>
            <a:pPr lvl="0" algn="r">
              <a:buClr>
                <a:srgbClr val="FFFFFF"/>
              </a:buClr>
              <a:buSzPts val="700"/>
            </a:pPr>
            <a:r>
              <a:rPr lang="en-US" sz="1100"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Pusbindiklatren berhasil menempatkan 71 karyasiswa selama 2014-2020 mencakup program S2 Linkage Premium dan S3 Dalam Negeri </a:t>
            </a:r>
            <a:endParaRPr lang="en-US" sz="1100">
              <a:latin typeface="Century Gothic" panose="020B0502020202020204" pitchFamily="34" charset="0"/>
            </a:endParaRPr>
          </a:p>
        </p:txBody>
      </p:sp>
      <p:pic>
        <p:nvPicPr>
          <p:cNvPr id="67" name="Google Shape;42;p6" descr="icon-pngs-9.jpg copy 3.png"/>
          <p:cNvPicPr preferRelativeResize="0"/>
          <p:nvPr/>
        </p:nvPicPr>
        <p:blipFill rotWithShape="1">
          <a:blip r:embed="rId5">
            <a:alphaModFix/>
          </a:blip>
          <a:srcRect l="4827" r="4827"/>
          <a:stretch/>
        </p:blipFill>
        <p:spPr>
          <a:xfrm>
            <a:off x="6516485" y="5600013"/>
            <a:ext cx="593232" cy="593232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43;p6"/>
          <p:cNvSpPr/>
          <p:nvPr/>
        </p:nvSpPr>
        <p:spPr>
          <a:xfrm>
            <a:off x="10211622" y="1045030"/>
            <a:ext cx="1908862" cy="1371601"/>
          </a:xfrm>
          <a:custGeom>
            <a:avLst/>
            <a:gdLst/>
            <a:ahLst/>
            <a:cxnLst/>
            <a:rect l="l" t="t" r="r" b="b"/>
            <a:pathLst>
              <a:path w="21494" h="21600" extrusionOk="0">
                <a:moveTo>
                  <a:pt x="1004" y="0"/>
                </a:moveTo>
                <a:cubicBezTo>
                  <a:pt x="843" y="21"/>
                  <a:pt x="680" y="38"/>
                  <a:pt x="526" y="94"/>
                </a:cubicBezTo>
                <a:cubicBezTo>
                  <a:pt x="9" y="282"/>
                  <a:pt x="-82" y="1518"/>
                  <a:pt x="61" y="2325"/>
                </a:cubicBezTo>
                <a:cubicBezTo>
                  <a:pt x="906" y="4541"/>
                  <a:pt x="1542" y="6900"/>
                  <a:pt x="1956" y="9344"/>
                </a:cubicBezTo>
                <a:cubicBezTo>
                  <a:pt x="2389" y="11896"/>
                  <a:pt x="2573" y="14516"/>
                  <a:pt x="2506" y="17138"/>
                </a:cubicBezTo>
                <a:lnTo>
                  <a:pt x="2314" y="21600"/>
                </a:lnTo>
                <a:lnTo>
                  <a:pt x="21490" y="21600"/>
                </a:lnTo>
                <a:cubicBezTo>
                  <a:pt x="21518" y="20975"/>
                  <a:pt x="21418" y="20333"/>
                  <a:pt x="21177" y="19750"/>
                </a:cubicBezTo>
                <a:cubicBezTo>
                  <a:pt x="20720" y="18646"/>
                  <a:pt x="19832" y="18041"/>
                  <a:pt x="18929" y="18219"/>
                </a:cubicBezTo>
                <a:cubicBezTo>
                  <a:pt x="19288" y="17587"/>
                  <a:pt x="19477" y="16827"/>
                  <a:pt x="19492" y="16056"/>
                </a:cubicBezTo>
                <a:cubicBezTo>
                  <a:pt x="19507" y="15281"/>
                  <a:pt x="19345" y="14483"/>
                  <a:pt x="18938" y="13888"/>
                </a:cubicBezTo>
                <a:cubicBezTo>
                  <a:pt x="18540" y="13305"/>
                  <a:pt x="17994" y="13044"/>
                  <a:pt x="17454" y="12919"/>
                </a:cubicBezTo>
                <a:cubicBezTo>
                  <a:pt x="16748" y="12755"/>
                  <a:pt x="16007" y="12810"/>
                  <a:pt x="15287" y="13112"/>
                </a:cubicBezTo>
                <a:cubicBezTo>
                  <a:pt x="13584" y="13749"/>
                  <a:pt x="11940" y="14566"/>
                  <a:pt x="10353" y="15538"/>
                </a:cubicBezTo>
                <a:cubicBezTo>
                  <a:pt x="9618" y="15988"/>
                  <a:pt x="8810" y="16458"/>
                  <a:pt x="8079" y="15969"/>
                </a:cubicBezTo>
                <a:cubicBezTo>
                  <a:pt x="7517" y="15593"/>
                  <a:pt x="7217" y="14847"/>
                  <a:pt x="7042" y="14025"/>
                </a:cubicBezTo>
                <a:cubicBezTo>
                  <a:pt x="6896" y="13339"/>
                  <a:pt x="6826" y="12587"/>
                  <a:pt x="6751" y="11869"/>
                </a:cubicBezTo>
                <a:cubicBezTo>
                  <a:pt x="6549" y="9912"/>
                  <a:pt x="6400" y="7911"/>
                  <a:pt x="5889" y="6062"/>
                </a:cubicBezTo>
                <a:cubicBezTo>
                  <a:pt x="4738" y="1901"/>
                  <a:pt x="3027" y="153"/>
                  <a:pt x="1496" y="0"/>
                </a:cubicBezTo>
                <a:lnTo>
                  <a:pt x="1004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39700" dist="188529" dir="9900000" rotWithShape="0">
              <a:srgbClr val="000000">
                <a:alpha val="49411"/>
              </a:srgbClr>
            </a:outerShdw>
          </a:effectLst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44;p6"/>
          <p:cNvSpPr/>
          <p:nvPr/>
        </p:nvSpPr>
        <p:spPr>
          <a:xfrm>
            <a:off x="10054333" y="2417424"/>
            <a:ext cx="2089153" cy="1371601"/>
          </a:xfrm>
          <a:custGeom>
            <a:avLst/>
            <a:gdLst/>
            <a:ahLst/>
            <a:cxnLst/>
            <a:rect l="l" t="t" r="r" b="b"/>
            <a:pathLst>
              <a:path w="21597" h="21600" extrusionOk="0">
                <a:moveTo>
                  <a:pt x="3750" y="0"/>
                </a:moveTo>
                <a:lnTo>
                  <a:pt x="3672" y="1919"/>
                </a:lnTo>
                <a:cubicBezTo>
                  <a:pt x="3770" y="4833"/>
                  <a:pt x="3441" y="7744"/>
                  <a:pt x="2704" y="10438"/>
                </a:cubicBezTo>
                <a:cubicBezTo>
                  <a:pt x="2319" y="11842"/>
                  <a:pt x="1826" y="13172"/>
                  <a:pt x="1420" y="14562"/>
                </a:cubicBezTo>
                <a:cubicBezTo>
                  <a:pt x="982" y="16059"/>
                  <a:pt x="646" y="17617"/>
                  <a:pt x="369" y="19200"/>
                </a:cubicBezTo>
                <a:cubicBezTo>
                  <a:pt x="230" y="19995"/>
                  <a:pt x="114" y="20797"/>
                  <a:pt x="0" y="21600"/>
                </a:cubicBezTo>
                <a:lnTo>
                  <a:pt x="11053" y="21600"/>
                </a:lnTo>
                <a:cubicBezTo>
                  <a:pt x="11124" y="20797"/>
                  <a:pt x="11231" y="19999"/>
                  <a:pt x="11525" y="19300"/>
                </a:cubicBezTo>
                <a:cubicBezTo>
                  <a:pt x="11876" y="18460"/>
                  <a:pt x="12436" y="17865"/>
                  <a:pt x="13075" y="17656"/>
                </a:cubicBezTo>
                <a:cubicBezTo>
                  <a:pt x="14040" y="17196"/>
                  <a:pt x="14992" y="16672"/>
                  <a:pt x="15927" y="16088"/>
                </a:cubicBezTo>
                <a:cubicBezTo>
                  <a:pt x="16878" y="15493"/>
                  <a:pt x="17811" y="14836"/>
                  <a:pt x="18725" y="14119"/>
                </a:cubicBezTo>
                <a:cubicBezTo>
                  <a:pt x="19293" y="13793"/>
                  <a:pt x="19797" y="13300"/>
                  <a:pt x="20218" y="12675"/>
                </a:cubicBezTo>
                <a:cubicBezTo>
                  <a:pt x="20523" y="12222"/>
                  <a:pt x="20795" y="11678"/>
                  <a:pt x="20875" y="11006"/>
                </a:cubicBezTo>
                <a:cubicBezTo>
                  <a:pt x="20996" y="9977"/>
                  <a:pt x="20615" y="8965"/>
                  <a:pt x="19972" y="8600"/>
                </a:cubicBezTo>
                <a:cubicBezTo>
                  <a:pt x="20915" y="8290"/>
                  <a:pt x="21593" y="7020"/>
                  <a:pt x="21597" y="5550"/>
                </a:cubicBezTo>
                <a:cubicBezTo>
                  <a:pt x="21600" y="4251"/>
                  <a:pt x="21068" y="3091"/>
                  <a:pt x="20267" y="2644"/>
                </a:cubicBezTo>
                <a:cubicBezTo>
                  <a:pt x="20923" y="2078"/>
                  <a:pt x="21308" y="1065"/>
                  <a:pt x="21355" y="0"/>
                </a:cubicBezTo>
                <a:lnTo>
                  <a:pt x="375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139700" dist="188529" dir="9900000" rotWithShape="0">
              <a:srgbClr val="000000">
                <a:alpha val="49411"/>
              </a:srgbClr>
            </a:outerShdw>
          </a:effectLst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45;p6"/>
          <p:cNvSpPr/>
          <p:nvPr/>
        </p:nvSpPr>
        <p:spPr>
          <a:xfrm>
            <a:off x="9738817" y="3777514"/>
            <a:ext cx="1386683" cy="137160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958" y="0"/>
                </a:moveTo>
                <a:cubicBezTo>
                  <a:pt x="4220" y="3412"/>
                  <a:pt x="3754" y="6884"/>
                  <a:pt x="3017" y="10300"/>
                </a:cubicBezTo>
                <a:cubicBezTo>
                  <a:pt x="2468" y="12841"/>
                  <a:pt x="1764" y="15328"/>
                  <a:pt x="1063" y="17825"/>
                </a:cubicBezTo>
                <a:cubicBezTo>
                  <a:pt x="711" y="19080"/>
                  <a:pt x="355" y="20341"/>
                  <a:pt x="0" y="21600"/>
                </a:cubicBezTo>
                <a:lnTo>
                  <a:pt x="20401" y="21600"/>
                </a:lnTo>
                <a:cubicBezTo>
                  <a:pt x="20439" y="19212"/>
                  <a:pt x="20537" y="16829"/>
                  <a:pt x="20673" y="14444"/>
                </a:cubicBezTo>
                <a:cubicBezTo>
                  <a:pt x="20866" y="11052"/>
                  <a:pt x="21064" y="7660"/>
                  <a:pt x="21272" y="4269"/>
                </a:cubicBezTo>
                <a:cubicBezTo>
                  <a:pt x="21291" y="3143"/>
                  <a:pt x="21354" y="2035"/>
                  <a:pt x="21458" y="944"/>
                </a:cubicBezTo>
                <a:cubicBezTo>
                  <a:pt x="21488" y="630"/>
                  <a:pt x="21552" y="315"/>
                  <a:pt x="21600" y="0"/>
                </a:cubicBezTo>
                <a:lnTo>
                  <a:pt x="4958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39700" dist="188529" dir="9900000" rotWithShape="0">
              <a:srgbClr val="000000">
                <a:alpha val="49411"/>
              </a:srgbClr>
            </a:outerShdw>
          </a:effectLst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46;p6"/>
          <p:cNvSpPr/>
          <p:nvPr/>
        </p:nvSpPr>
        <p:spPr>
          <a:xfrm>
            <a:off x="9362183" y="5137208"/>
            <a:ext cx="1756967" cy="135771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25" y="0"/>
                </a:moveTo>
                <a:cubicBezTo>
                  <a:pt x="4352" y="1241"/>
                  <a:pt x="4082" y="2480"/>
                  <a:pt x="3806" y="3719"/>
                </a:cubicBezTo>
                <a:cubicBezTo>
                  <a:pt x="3163" y="6597"/>
                  <a:pt x="2509" y="9466"/>
                  <a:pt x="1883" y="12350"/>
                </a:cubicBezTo>
                <a:cubicBezTo>
                  <a:pt x="1219" y="15417"/>
                  <a:pt x="591" y="18496"/>
                  <a:pt x="0" y="21587"/>
                </a:cubicBezTo>
                <a:lnTo>
                  <a:pt x="21600" y="21600"/>
                </a:lnTo>
                <a:cubicBezTo>
                  <a:pt x="21505" y="18489"/>
                  <a:pt x="21366" y="15385"/>
                  <a:pt x="21180" y="12281"/>
                </a:cubicBezTo>
                <a:cubicBezTo>
                  <a:pt x="20997" y="9205"/>
                  <a:pt x="20770" y="6127"/>
                  <a:pt x="20712" y="3043"/>
                </a:cubicBezTo>
                <a:cubicBezTo>
                  <a:pt x="20693" y="2028"/>
                  <a:pt x="20719" y="1015"/>
                  <a:pt x="20732" y="0"/>
                </a:cubicBezTo>
                <a:lnTo>
                  <a:pt x="4625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39700" dist="188529" dir="9900000" rotWithShape="0">
              <a:srgbClr val="000000">
                <a:alpha val="49411"/>
              </a:srgbClr>
            </a:outerShdw>
          </a:effectLst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100" b="0" i="0" u="none" strike="noStrike" cap="none"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72" name="Google Shape;47;p6" descr="Picture1.png"/>
          <p:cNvPicPr preferRelativeResize="0"/>
          <p:nvPr/>
        </p:nvPicPr>
        <p:blipFill rotWithShape="1">
          <a:blip r:embed="rId6">
            <a:alphaModFix amt="71516"/>
          </a:blip>
          <a:srcRect/>
          <a:stretch/>
        </p:blipFill>
        <p:spPr>
          <a:xfrm rot="-5400000" flipH="1">
            <a:off x="10036088" y="4537549"/>
            <a:ext cx="204954" cy="3713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48;p6"/>
          <p:cNvSpPr txBox="1"/>
          <p:nvPr/>
        </p:nvSpPr>
        <p:spPr>
          <a:xfrm>
            <a:off x="11319556" y="1872867"/>
            <a:ext cx="582942" cy="541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Impact"/>
              <a:buNone/>
            </a:pPr>
            <a:r>
              <a:rPr lang="en-US" sz="3200" b="0" i="0" u="none" strike="noStrike" cap="none">
                <a:latin typeface="Century Gothic" panose="020B0502020202020204" pitchFamily="34" charset="0"/>
                <a:ea typeface="Impact"/>
                <a:cs typeface="Impact"/>
                <a:sym typeface="Impact"/>
              </a:rPr>
              <a:t>01</a:t>
            </a:r>
            <a:endParaRPr sz="3200">
              <a:latin typeface="Century Gothic" panose="020B0502020202020204" pitchFamily="34" charset="0"/>
            </a:endParaRPr>
          </a:p>
        </p:txBody>
      </p:sp>
      <p:sp>
        <p:nvSpPr>
          <p:cNvPr id="75" name="Google Shape;50;p6"/>
          <p:cNvSpPr txBox="1"/>
          <p:nvPr/>
        </p:nvSpPr>
        <p:spPr>
          <a:xfrm>
            <a:off x="10697256" y="2597480"/>
            <a:ext cx="582942" cy="650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Impact"/>
              <a:buNone/>
            </a:pPr>
            <a:r>
              <a:rPr lang="en-US" sz="3200" b="0" i="0" u="none" strike="noStrike" cap="none">
                <a:latin typeface="Century Gothic" panose="020B0502020202020204" pitchFamily="34" charset="0"/>
                <a:ea typeface="Impact"/>
                <a:cs typeface="Impact"/>
                <a:sym typeface="Impact"/>
              </a:rPr>
              <a:t>02</a:t>
            </a:r>
            <a:endParaRPr sz="3200">
              <a:latin typeface="Century Gothic" panose="020B0502020202020204" pitchFamily="34" charset="0"/>
            </a:endParaRPr>
          </a:p>
        </p:txBody>
      </p:sp>
      <p:sp>
        <p:nvSpPr>
          <p:cNvPr id="77" name="Google Shape;52;p6"/>
          <p:cNvSpPr txBox="1"/>
          <p:nvPr/>
        </p:nvSpPr>
        <p:spPr>
          <a:xfrm>
            <a:off x="10245859" y="4112338"/>
            <a:ext cx="582942" cy="650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Impact"/>
              <a:buNone/>
            </a:pPr>
            <a:r>
              <a:rPr lang="en-US" sz="3200" b="0" i="0" u="none" strike="noStrike" cap="none">
                <a:latin typeface="Century Gothic" panose="020B0502020202020204" pitchFamily="34" charset="0"/>
                <a:ea typeface="Impact"/>
                <a:cs typeface="Impact"/>
                <a:sym typeface="Impact"/>
              </a:rPr>
              <a:t>03</a:t>
            </a:r>
            <a:endParaRPr sz="3200">
              <a:latin typeface="Century Gothic" panose="020B0502020202020204" pitchFamily="34" charset="0"/>
            </a:endParaRPr>
          </a:p>
        </p:txBody>
      </p:sp>
      <p:sp>
        <p:nvSpPr>
          <p:cNvPr id="79" name="Google Shape;54;p6"/>
          <p:cNvSpPr txBox="1"/>
          <p:nvPr/>
        </p:nvSpPr>
        <p:spPr>
          <a:xfrm>
            <a:off x="10039088" y="5459820"/>
            <a:ext cx="582941" cy="650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Impact"/>
              <a:buNone/>
            </a:pPr>
            <a:r>
              <a:rPr lang="en-US" sz="3200" b="0" i="0" u="none" strike="noStrike" cap="none">
                <a:latin typeface="Century Gothic" panose="020B0502020202020204" pitchFamily="34" charset="0"/>
                <a:ea typeface="Impact"/>
                <a:cs typeface="Impact"/>
                <a:sym typeface="Impact"/>
              </a:rPr>
              <a:t>04</a:t>
            </a:r>
            <a:endParaRPr sz="3200">
              <a:latin typeface="Century Gothic" panose="020B0502020202020204" pitchFamily="34" charset="0"/>
            </a:endParaRPr>
          </a:p>
        </p:txBody>
      </p:sp>
      <p:graphicFrame>
        <p:nvGraphicFramePr>
          <p:cNvPr id="31" name="Chart 30"/>
          <p:cNvGraphicFramePr>
            <a:graphicFrameLocks/>
          </p:cNvGraphicFramePr>
          <p:nvPr/>
        </p:nvGraphicFramePr>
        <p:xfrm>
          <a:off x="56358" y="1225879"/>
          <a:ext cx="5865662" cy="3608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87085" y="4795238"/>
            <a:ext cx="5783035" cy="1347482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>
                <a:latin typeface="Century Gothic" panose="020B0502020202020204" pitchFamily="34" charset="0"/>
              </a:rPr>
              <a:t>Secara keseluruhan, dalam kurun waktu 2014 hingga 2020, Pusbindiklatren Bappenas telah berhasil menempatkan sejumlah 2.976 karyasiswa yang mengikuti program Dalam Negeri, </a:t>
            </a:r>
            <a:r>
              <a:rPr lang="en-US" sz="1500" i="1">
                <a:latin typeface="Century Gothic" panose="020B0502020202020204" pitchFamily="34" charset="0"/>
              </a:rPr>
              <a:t>Linkage</a:t>
            </a:r>
            <a:r>
              <a:rPr lang="en-US" sz="1500">
                <a:latin typeface="Century Gothic" panose="020B0502020202020204" pitchFamily="34" charset="0"/>
              </a:rPr>
              <a:t>, maupun Reguler Jepang </a:t>
            </a:r>
          </a:p>
        </p:txBody>
      </p:sp>
    </p:spTree>
    <p:extLst>
      <p:ext uri="{BB962C8B-B14F-4D97-AF65-F5344CB8AC3E}">
        <p14:creationId xmlns:p14="http://schemas.microsoft.com/office/powerpoint/2010/main" val="94702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8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8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3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100"/>
                            </p:stCondLst>
                            <p:childTnLst>
                              <p:par>
                                <p:cTn id="8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8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8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8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8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100"/>
                            </p:stCondLst>
                            <p:childTnLst>
                              <p:par>
                                <p:cTn id="1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600"/>
                            </p:stCondLst>
                            <p:childTnLst>
                              <p:par>
                                <p:cTn id="1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194473" y="6384955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27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639121" y="1565072"/>
          <a:ext cx="4463143" cy="429984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36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26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TAHUN 2020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1809399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NO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PELATIHAN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JUMLAH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FP </a:t>
                      </a:r>
                      <a:r>
                        <a:rPr lang="en-US" sz="2000" u="none" strike="noStrike" dirty="0" err="1">
                          <a:effectLst/>
                          <a:latin typeface="Century Gothic" panose="020B0502020202020204" pitchFamily="34" charset="0"/>
                        </a:rPr>
                        <a:t>Pertama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FP Muda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240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FP Madya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FP Utama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2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559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875191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F6549D9-6D78-A74D-B167-43CDBAA77682}"/>
              </a:ext>
            </a:extLst>
          </p:cNvPr>
          <p:cNvGraphicFramePr>
            <a:graphicFrameLocks/>
          </p:cNvGraphicFramePr>
          <p:nvPr/>
        </p:nvGraphicFramePr>
        <p:xfrm>
          <a:off x="90616" y="3256888"/>
          <a:ext cx="5519352" cy="296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03643A1-5108-A54C-B07E-DCD85AF52EED}"/>
              </a:ext>
            </a:extLst>
          </p:cNvPr>
          <p:cNvGraphicFramePr>
            <a:graphicFrameLocks/>
          </p:cNvGraphicFramePr>
          <p:nvPr/>
        </p:nvGraphicFramePr>
        <p:xfrm>
          <a:off x="90616" y="1045030"/>
          <a:ext cx="5692346" cy="230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6">
            <a:extLst>
              <a:ext uri="{FF2B5EF4-FFF2-40B4-BE49-F238E27FC236}">
                <a16:creationId xmlns:a16="http://schemas.microsoft.com/office/drawing/2014/main" id="{EE9EC695-9543-2843-B1C4-AA8AF8436B87}"/>
              </a:ext>
            </a:extLst>
          </p:cNvPr>
          <p:cNvSpPr txBox="1">
            <a:spLocks/>
          </p:cNvSpPr>
          <p:nvPr/>
        </p:nvSpPr>
        <p:spPr>
          <a:xfrm>
            <a:off x="1514560" y="148023"/>
            <a:ext cx="10586824" cy="104503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 err="1"/>
              <a:t>Pelaksanaan</a:t>
            </a:r>
            <a:r>
              <a:rPr lang="en-US" sz="2400" dirty="0"/>
              <a:t> Program </a:t>
            </a:r>
            <a:r>
              <a:rPr lang="en-US" sz="2400" dirty="0" err="1"/>
              <a:t>Pelatihan</a:t>
            </a:r>
            <a:r>
              <a:rPr lang="en-US" sz="2400" dirty="0"/>
              <a:t> 2015-2020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243240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194473" y="6384955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71600" y="0"/>
            <a:ext cx="10586824" cy="1045030"/>
          </a:xfrm>
        </p:spPr>
        <p:txBody>
          <a:bodyPr/>
          <a:lstStyle/>
          <a:p>
            <a:r>
              <a:rPr lang="en-US" sz="2800" dirty="0" err="1"/>
              <a:t>Pelaksanaan</a:t>
            </a:r>
            <a:r>
              <a:rPr lang="en-US" sz="2800" dirty="0"/>
              <a:t> Program </a:t>
            </a:r>
            <a:r>
              <a:rPr lang="en-US" sz="2800" dirty="0" err="1"/>
              <a:t>Pelatihan</a:t>
            </a:r>
            <a:r>
              <a:rPr lang="en-US" sz="2800" dirty="0"/>
              <a:t> JFP 2015 - 2020</a:t>
            </a:r>
            <a:endParaRPr lang="id-ID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639121" y="1565072"/>
          <a:ext cx="4463143" cy="368557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36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26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TAHUN 2020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1809399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NO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PELATIHAN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latin typeface="Century Gothic" panose="020B0502020202020204" pitchFamily="34" charset="0"/>
                        </a:rPr>
                        <a:t>JUMLAH</a:t>
                      </a:r>
                      <a:endParaRPr lang="en-US" sz="20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err="1">
                          <a:effectLst/>
                          <a:latin typeface="Century Gothic" panose="020B0502020202020204" pitchFamily="34" charset="0"/>
                        </a:rPr>
                        <a:t>Dalam</a:t>
                      </a:r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Century Gothic" panose="020B0502020202020204" pitchFamily="34" charset="0"/>
                        </a:rPr>
                        <a:t>Negeri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1045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Linkage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  <a:endParaRPr lang="en-US" sz="20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err="1">
                          <a:effectLst/>
                          <a:latin typeface="Century Gothic" panose="020B0502020202020204" pitchFamily="34" charset="0"/>
                        </a:rPr>
                        <a:t>Luar</a:t>
                      </a:r>
                      <a:r>
                        <a:rPr lang="en-US" sz="2000" u="none" strike="noStrike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Century Gothic" panose="020B0502020202020204" pitchFamily="34" charset="0"/>
                        </a:rPr>
                        <a:t>Negeri</a:t>
                      </a:r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2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effectLst/>
                          <a:latin typeface="Century Gothic" panose="020B0502020202020204" pitchFamily="34" charset="0"/>
                        </a:rPr>
                        <a:t>1045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875191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735EB00-EB6D-7A48-A294-44301A4CCFBF}"/>
              </a:ext>
            </a:extLst>
          </p:cNvPr>
          <p:cNvGraphicFramePr>
            <a:graphicFrameLocks/>
          </p:cNvGraphicFramePr>
          <p:nvPr/>
        </p:nvGraphicFramePr>
        <p:xfrm>
          <a:off x="90615" y="971792"/>
          <a:ext cx="5383427" cy="228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3F6BFD65-2A45-344B-943A-0068A092C93D}"/>
              </a:ext>
            </a:extLst>
          </p:cNvPr>
          <p:cNvGraphicFramePr>
            <a:graphicFrameLocks/>
          </p:cNvGraphicFramePr>
          <p:nvPr/>
        </p:nvGraphicFramePr>
        <p:xfrm>
          <a:off x="90614" y="3124383"/>
          <a:ext cx="5383427" cy="2992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679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AB1C8-0E8B-1943-A680-FA544AF7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 err="1"/>
              <a:t>Pelaksana</a:t>
            </a:r>
            <a:r>
              <a:rPr lang="en-US" sz="2600" dirty="0"/>
              <a:t> Program S2 </a:t>
            </a:r>
            <a:r>
              <a:rPr lang="en-US" sz="2600" dirty="0" err="1"/>
              <a:t>Dalam</a:t>
            </a:r>
            <a:r>
              <a:rPr lang="en-US" sz="2600" dirty="0"/>
              <a:t> </a:t>
            </a:r>
            <a:r>
              <a:rPr lang="en-US" sz="2600" dirty="0" err="1"/>
              <a:t>Negeri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E31C7-D9F5-AB45-98AC-51981DF758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29</a:t>
            </a:fld>
            <a:endParaRPr lang="en-US" sz="10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82EDFC0-85C2-D441-B87F-1CBE33E60FBC}"/>
              </a:ext>
            </a:extLst>
          </p:cNvPr>
          <p:cNvGrpSpPr/>
          <p:nvPr/>
        </p:nvGrpSpPr>
        <p:grpSpPr>
          <a:xfrm>
            <a:off x="263740" y="1363710"/>
            <a:ext cx="5629249" cy="5259745"/>
            <a:chOff x="263740" y="1097010"/>
            <a:chExt cx="5629249" cy="525974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9980E6-871C-DC44-ADCB-C74650C0E009}"/>
                </a:ext>
              </a:extLst>
            </p:cNvPr>
            <p:cNvSpPr/>
            <p:nvPr/>
          </p:nvSpPr>
          <p:spPr>
            <a:xfrm>
              <a:off x="435855" y="1097010"/>
              <a:ext cx="5457134" cy="50421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0F4FAFD-1F81-F64C-8879-541D4A62109F}"/>
                </a:ext>
              </a:extLst>
            </p:cNvPr>
            <p:cNvSpPr txBox="1"/>
            <p:nvPr/>
          </p:nvSpPr>
          <p:spPr>
            <a:xfrm>
              <a:off x="263740" y="1293831"/>
              <a:ext cx="5381171" cy="50629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Ilmu</a:t>
              </a:r>
              <a:r>
                <a:rPr lang="en-US" sz="1700" dirty="0"/>
                <a:t> </a:t>
              </a:r>
              <a:r>
                <a:rPr lang="en-US" sz="1700" dirty="0" err="1"/>
                <a:t>Ekonomi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Syiah</a:t>
              </a:r>
              <a:r>
                <a:rPr lang="en-US" sz="1700" dirty="0"/>
                <a:t> Kuala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Perencanaan</a:t>
              </a:r>
              <a:r>
                <a:rPr lang="en-US" sz="1700" dirty="0"/>
                <a:t> Pembangunan,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Andalas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Administrasi</a:t>
              </a:r>
              <a:r>
                <a:rPr lang="en-US" sz="1700" dirty="0"/>
                <a:t> </a:t>
              </a:r>
              <a:r>
                <a:rPr lang="en-US" sz="1700" dirty="0" err="1"/>
                <a:t>Publik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Sriwijaya</a:t>
              </a:r>
              <a:r>
                <a:rPr lang="en-US" sz="1700" dirty="0"/>
                <a:t>*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Perencanaan</a:t>
              </a:r>
              <a:r>
                <a:rPr lang="en-US" sz="1700" dirty="0"/>
                <a:t> Pembangunan Wilayah,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Hasanuddin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Perencanaan</a:t>
              </a:r>
              <a:r>
                <a:rPr lang="en-US" sz="1700" dirty="0"/>
                <a:t> Wilayah </a:t>
              </a:r>
              <a:r>
                <a:rPr lang="en-US" sz="1700" dirty="0" err="1"/>
                <a:t>dan</a:t>
              </a:r>
              <a:r>
                <a:rPr lang="en-US" sz="1700" dirty="0"/>
                <a:t> Kota,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Diponegoro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Ilmu</a:t>
              </a:r>
              <a:r>
                <a:rPr lang="en-US" sz="1700" dirty="0"/>
                <a:t> </a:t>
              </a:r>
              <a:r>
                <a:rPr lang="en-US" sz="1700" dirty="0" err="1"/>
                <a:t>Lingkungan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Diponegoro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Administrasi</a:t>
              </a:r>
              <a:r>
                <a:rPr lang="en-US" sz="1700" dirty="0"/>
                <a:t> </a:t>
              </a:r>
              <a:r>
                <a:rPr lang="en-US" sz="1700" dirty="0" err="1"/>
                <a:t>Publik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Brawijaya</a:t>
              </a:r>
              <a:r>
                <a:rPr lang="en-US" sz="1700" dirty="0"/>
                <a:t>*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Ilmu</a:t>
              </a:r>
              <a:r>
                <a:rPr lang="en-US" sz="1700" dirty="0"/>
                <a:t> </a:t>
              </a:r>
              <a:r>
                <a:rPr lang="en-US" sz="1700" dirty="0" err="1"/>
                <a:t>Ekonomi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Brawijaya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Pengelolaan</a:t>
              </a:r>
              <a:r>
                <a:rPr lang="en-US" sz="1700" dirty="0"/>
                <a:t> </a:t>
              </a:r>
              <a:r>
                <a:rPr lang="en-US" sz="1700" dirty="0" err="1"/>
                <a:t>Sumberdaya</a:t>
              </a:r>
              <a:r>
                <a:rPr lang="en-US" sz="1700" dirty="0"/>
                <a:t> </a:t>
              </a:r>
              <a:r>
                <a:rPr lang="en-US" sz="1700" dirty="0" err="1"/>
                <a:t>Lingkungan</a:t>
              </a:r>
              <a:r>
                <a:rPr lang="en-US" sz="1700" dirty="0"/>
                <a:t> </a:t>
              </a:r>
              <a:r>
                <a:rPr lang="en-US" sz="1700" dirty="0" err="1"/>
                <a:t>dan</a:t>
              </a:r>
              <a:r>
                <a:rPr lang="en-US" sz="1700" dirty="0"/>
                <a:t> Pembangunan,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Brawijaya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Ekonomi</a:t>
              </a:r>
              <a:r>
                <a:rPr lang="en-US" sz="1700" dirty="0"/>
                <a:t> </a:t>
              </a:r>
              <a:r>
                <a:rPr lang="en-US" sz="1700" dirty="0" err="1"/>
                <a:t>Terapan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Padjajaran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Ilmu</a:t>
              </a:r>
              <a:r>
                <a:rPr lang="en-US" sz="1700" dirty="0"/>
                <a:t> </a:t>
              </a:r>
              <a:r>
                <a:rPr lang="en-US" sz="1700" dirty="0" err="1"/>
                <a:t>Lingkungan</a:t>
              </a:r>
              <a:r>
                <a:rPr lang="en-US" sz="1700" dirty="0"/>
                <a:t>, </a:t>
              </a:r>
              <a:r>
                <a:rPr lang="en-US" sz="1700" dirty="0" err="1"/>
                <a:t>Universitas</a:t>
              </a:r>
              <a:r>
                <a:rPr lang="en-US" sz="1700" dirty="0"/>
                <a:t> </a:t>
              </a:r>
              <a:r>
                <a:rPr lang="en-US" sz="1700" dirty="0" err="1"/>
                <a:t>Padjajaran</a:t>
              </a:r>
              <a:endParaRPr lang="en-US" sz="1700" dirty="0"/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Manajemen</a:t>
              </a:r>
              <a:r>
                <a:rPr lang="en-US" sz="1700" dirty="0"/>
                <a:t> Pembangunan Daerah, </a:t>
              </a:r>
              <a:r>
                <a:rPr lang="en-US" sz="1700" dirty="0" err="1"/>
                <a:t>Institut</a:t>
              </a:r>
              <a:r>
                <a:rPr lang="en-US" sz="1700" dirty="0"/>
                <a:t> </a:t>
              </a:r>
              <a:r>
                <a:rPr lang="en-US" sz="1700" dirty="0" err="1"/>
                <a:t>Pertanian</a:t>
              </a:r>
              <a:r>
                <a:rPr lang="en-US" sz="1700" dirty="0"/>
                <a:t> Bogor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1700" dirty="0"/>
                <a:t>Magister </a:t>
              </a:r>
              <a:r>
                <a:rPr lang="en-US" sz="1700" dirty="0" err="1"/>
                <a:t>Perencanaan</a:t>
              </a:r>
              <a:r>
                <a:rPr lang="en-US" sz="1700" dirty="0"/>
                <a:t> Wilayah, </a:t>
              </a:r>
              <a:r>
                <a:rPr lang="en-US" sz="1700" dirty="0" err="1"/>
                <a:t>Institut</a:t>
              </a:r>
              <a:r>
                <a:rPr lang="en-US" sz="1700" dirty="0"/>
                <a:t> </a:t>
              </a:r>
              <a:r>
                <a:rPr lang="en-US" sz="1700" dirty="0" err="1"/>
                <a:t>Pertanian</a:t>
              </a:r>
              <a:r>
                <a:rPr lang="en-US" sz="1700" dirty="0"/>
                <a:t> Bogor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0CF810E-E35E-3349-8DB5-C25FAE60567C}"/>
              </a:ext>
            </a:extLst>
          </p:cNvPr>
          <p:cNvGrpSpPr/>
          <p:nvPr/>
        </p:nvGrpSpPr>
        <p:grpSpPr>
          <a:xfrm>
            <a:off x="6015051" y="1142982"/>
            <a:ext cx="6039013" cy="4943648"/>
            <a:chOff x="6015051" y="1117582"/>
            <a:chExt cx="6039013" cy="49436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CCF1853-C9CA-2645-9B67-8F14CB962A81}"/>
                </a:ext>
              </a:extLst>
            </p:cNvPr>
            <p:cNvSpPr/>
            <p:nvPr/>
          </p:nvSpPr>
          <p:spPr>
            <a:xfrm>
              <a:off x="6313929" y="1117582"/>
              <a:ext cx="5740135" cy="469742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49C55A-9178-5249-8899-E5B1CB0E225E}"/>
                </a:ext>
              </a:extLst>
            </p:cNvPr>
            <p:cNvSpPr txBox="1"/>
            <p:nvPr/>
          </p:nvSpPr>
          <p:spPr>
            <a:xfrm>
              <a:off x="6015051" y="1290693"/>
              <a:ext cx="5838372" cy="477053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Ekonomi</a:t>
              </a:r>
              <a:r>
                <a:rPr lang="en-US" sz="1600" dirty="0"/>
                <a:t> </a:t>
              </a:r>
              <a:r>
                <a:rPr lang="en-US" sz="1600" dirty="0" err="1"/>
                <a:t>Kependudukan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</a:t>
              </a:r>
              <a:r>
                <a:rPr lang="en-US" sz="1600" dirty="0" err="1"/>
                <a:t>Ketenagakerjaan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Indonesia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Perencanaan</a:t>
              </a:r>
              <a:r>
                <a:rPr lang="en-US" sz="1600" dirty="0"/>
                <a:t> </a:t>
              </a:r>
              <a:r>
                <a:rPr lang="en-US" sz="1600" dirty="0" err="1"/>
                <a:t>Ekonomi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</a:t>
              </a:r>
              <a:r>
                <a:rPr lang="en-US" sz="1600" dirty="0" err="1"/>
                <a:t>Kebijakan</a:t>
              </a:r>
              <a:r>
                <a:rPr lang="en-US" sz="1600" dirty="0"/>
                <a:t> Pembangunan, </a:t>
              </a:r>
              <a:r>
                <a:rPr lang="en-US" sz="1600" dirty="0" err="1"/>
                <a:t>Universitas</a:t>
              </a:r>
              <a:r>
                <a:rPr lang="en-US" sz="1600" dirty="0"/>
                <a:t> Indonesia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Program </a:t>
              </a:r>
              <a:r>
                <a:rPr lang="en-US" sz="1600" dirty="0" err="1"/>
                <a:t>Pascasarjana</a:t>
              </a:r>
              <a:r>
                <a:rPr lang="en-US" sz="1600" dirty="0"/>
                <a:t> </a:t>
              </a:r>
              <a:r>
                <a:rPr lang="en-US" sz="1600" dirty="0" err="1"/>
                <a:t>Ilmu</a:t>
              </a:r>
              <a:r>
                <a:rPr lang="en-US" sz="1600" dirty="0"/>
                <a:t> </a:t>
              </a:r>
              <a:r>
                <a:rPr lang="en-US" sz="1600" dirty="0" err="1"/>
                <a:t>Ekonomi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Indonesia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Perencanaan</a:t>
              </a:r>
              <a:r>
                <a:rPr lang="en-US" sz="1600" dirty="0"/>
                <a:t> Wilayah </a:t>
              </a:r>
              <a:r>
                <a:rPr lang="en-US" sz="1600" dirty="0" err="1"/>
                <a:t>dan</a:t>
              </a:r>
              <a:r>
                <a:rPr lang="en-US" sz="1600" dirty="0"/>
                <a:t> Kota, </a:t>
              </a:r>
              <a:r>
                <a:rPr lang="en-US" sz="1600" dirty="0" err="1"/>
                <a:t>Institut</a:t>
              </a:r>
              <a:r>
                <a:rPr lang="en-US" sz="1600" dirty="0"/>
                <a:t> </a:t>
              </a:r>
              <a:r>
                <a:rPr lang="en-US" sz="1600" dirty="0" err="1"/>
                <a:t>Teknologi</a:t>
              </a:r>
              <a:r>
                <a:rPr lang="en-US" sz="1600" dirty="0"/>
                <a:t> Bandung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Studi</a:t>
              </a:r>
              <a:r>
                <a:rPr lang="en-US" sz="1600" dirty="0"/>
                <a:t> Pembangunan, </a:t>
              </a:r>
              <a:r>
                <a:rPr lang="en-US" sz="1600" dirty="0" err="1"/>
                <a:t>Insitut</a:t>
              </a:r>
              <a:r>
                <a:rPr lang="en-US" sz="1600" dirty="0"/>
                <a:t> </a:t>
              </a:r>
              <a:r>
                <a:rPr lang="en-US" sz="1600" dirty="0" err="1"/>
                <a:t>Teknologi</a:t>
              </a:r>
              <a:r>
                <a:rPr lang="en-US" sz="1600" dirty="0"/>
                <a:t> Bandung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Transportasi</a:t>
              </a:r>
              <a:r>
                <a:rPr lang="en-US" sz="1600" dirty="0"/>
                <a:t>, </a:t>
              </a:r>
              <a:r>
                <a:rPr lang="en-US" sz="1600" dirty="0" err="1"/>
                <a:t>Institut</a:t>
              </a:r>
              <a:r>
                <a:rPr lang="en-US" sz="1600" dirty="0"/>
                <a:t> </a:t>
              </a:r>
              <a:r>
                <a:rPr lang="en-US" sz="1600" dirty="0" err="1"/>
                <a:t>Teknologi</a:t>
              </a:r>
              <a:r>
                <a:rPr lang="en-US" sz="1600" dirty="0"/>
                <a:t> Bandung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Administrasi</a:t>
              </a:r>
              <a:r>
                <a:rPr lang="en-US" sz="1600" dirty="0"/>
                <a:t> </a:t>
              </a:r>
              <a:r>
                <a:rPr lang="en-US" sz="1600" dirty="0" err="1"/>
                <a:t>Publik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r>
                <a:rPr lang="en-US" sz="1600" dirty="0"/>
                <a:t>*</a:t>
              </a:r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Ekonomika</a:t>
              </a:r>
              <a:r>
                <a:rPr lang="en-US" sz="1600" dirty="0"/>
                <a:t> Pembangunan,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endParaRPr lang="en-US" sz="1600" dirty="0"/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 err="1"/>
                <a:t>Magsiter</a:t>
              </a:r>
              <a:r>
                <a:rPr lang="en-US" sz="1600" dirty="0"/>
                <a:t> </a:t>
              </a:r>
              <a:r>
                <a:rPr lang="en-US" sz="1600" dirty="0" err="1"/>
                <a:t>Ilmu</a:t>
              </a:r>
              <a:r>
                <a:rPr lang="en-US" sz="1600" dirty="0"/>
                <a:t> </a:t>
              </a:r>
              <a:r>
                <a:rPr lang="en-US" sz="1600" dirty="0" err="1"/>
                <a:t>Lingkungan</a:t>
              </a:r>
              <a:r>
                <a:rPr lang="en-US" sz="1600" dirty="0"/>
                <a:t> </a:t>
              </a:r>
              <a:r>
                <a:rPr lang="en-US" sz="1600" dirty="0" err="1"/>
                <a:t>dengan</a:t>
              </a:r>
              <a:r>
                <a:rPr lang="en-US" sz="1600" dirty="0"/>
                <a:t> </a:t>
              </a:r>
              <a:r>
                <a:rPr lang="en-US" sz="1600" dirty="0" err="1"/>
                <a:t>peminatan</a:t>
              </a:r>
              <a:r>
                <a:rPr lang="en-US" sz="1600" dirty="0"/>
                <a:t> Geo-</a:t>
              </a:r>
              <a:r>
                <a:rPr lang="en-US" sz="1600" dirty="0" err="1"/>
                <a:t>Informasi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endParaRPr lang="en-US" sz="1600" dirty="0"/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Magister </a:t>
              </a:r>
              <a:r>
                <a:rPr lang="en-US" sz="1600" dirty="0" err="1"/>
                <a:t>Perencanaan</a:t>
              </a:r>
              <a:r>
                <a:rPr lang="en-US" sz="1600" dirty="0"/>
                <a:t> Wilayah </a:t>
              </a:r>
              <a:r>
                <a:rPr lang="en-US" sz="1600" dirty="0" err="1"/>
                <a:t>dan</a:t>
              </a:r>
              <a:r>
                <a:rPr lang="en-US" sz="1600" dirty="0"/>
                <a:t> Kota,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endParaRPr lang="en-US" sz="1600" dirty="0"/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Program </a:t>
              </a:r>
              <a:r>
                <a:rPr lang="en-US" sz="1600" dirty="0" err="1"/>
                <a:t>Studi</a:t>
              </a:r>
              <a:r>
                <a:rPr lang="en-US" sz="1600" dirty="0"/>
                <a:t> Magister </a:t>
              </a:r>
              <a:r>
                <a:rPr lang="en-US" sz="1600" dirty="0" err="1"/>
                <a:t>Sistem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Teknik </a:t>
              </a:r>
              <a:r>
                <a:rPr lang="en-US" sz="1600" dirty="0" err="1"/>
                <a:t>Transportasi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endParaRPr lang="en-US" sz="1600" dirty="0"/>
            </a:p>
            <a:p>
              <a:pPr marL="342900" indent="-342900">
                <a:buFont typeface="+mj-lt"/>
                <a:buAutoNum type="arabicPeriod" startAt="14"/>
              </a:pPr>
              <a:r>
                <a:rPr lang="en-US" sz="1600" dirty="0"/>
                <a:t>Program </a:t>
              </a:r>
              <a:r>
                <a:rPr lang="en-US" sz="1600" dirty="0" err="1"/>
                <a:t>Studi</a:t>
              </a:r>
              <a:r>
                <a:rPr lang="en-US" sz="1600" dirty="0"/>
                <a:t> Magister </a:t>
              </a:r>
              <a:r>
                <a:rPr lang="en-US" sz="1600" dirty="0" err="1"/>
                <a:t>Studi</a:t>
              </a:r>
              <a:r>
                <a:rPr lang="en-US" sz="1600" dirty="0"/>
                <a:t> </a:t>
              </a:r>
              <a:r>
                <a:rPr lang="en-US" sz="1600" dirty="0" err="1"/>
                <a:t>Kepemimpinan</a:t>
              </a:r>
              <a:r>
                <a:rPr lang="en-US" sz="1600" dirty="0"/>
                <a:t> </a:t>
              </a:r>
              <a:r>
                <a:rPr lang="en-US" sz="1600" dirty="0" err="1"/>
                <a:t>dan</a:t>
              </a:r>
              <a:r>
                <a:rPr lang="en-US" sz="1600" dirty="0"/>
                <a:t> </a:t>
              </a:r>
              <a:r>
                <a:rPr lang="en-US" sz="1600" dirty="0" err="1"/>
                <a:t>Invoasi</a:t>
              </a:r>
              <a:r>
                <a:rPr lang="en-US" sz="1600" dirty="0"/>
                <a:t> </a:t>
              </a:r>
              <a:r>
                <a:rPr lang="en-US" sz="1600" dirty="0" err="1"/>
                <a:t>Kebijakan</a:t>
              </a:r>
              <a:r>
                <a:rPr lang="en-US" sz="1600" dirty="0"/>
                <a:t>, </a:t>
              </a:r>
              <a:r>
                <a:rPr lang="en-US" sz="1600" dirty="0" err="1"/>
                <a:t>Universitas</a:t>
              </a:r>
              <a:r>
                <a:rPr lang="en-US" sz="1600" dirty="0"/>
                <a:t> Gadjah </a:t>
              </a:r>
              <a:r>
                <a:rPr lang="en-US" sz="1600" dirty="0" err="1"/>
                <a:t>Mada</a:t>
              </a:r>
              <a:endParaRPr lang="en-US" sz="1600" dirty="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33D26DA-6CEA-D24C-BF10-045023127844}"/>
              </a:ext>
            </a:extLst>
          </p:cNvPr>
          <p:cNvSpPr/>
          <p:nvPr/>
        </p:nvSpPr>
        <p:spPr>
          <a:xfrm>
            <a:off x="9470455" y="6099517"/>
            <a:ext cx="23006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i="1" dirty="0">
                <a:latin typeface="Arial" pitchFamily="34" charset="0"/>
                <a:ea typeface="Times New Roman"/>
                <a:cs typeface="Arial" pitchFamily="34" charset="0"/>
              </a:rPr>
              <a:t>*</a:t>
            </a:r>
            <a:r>
              <a:rPr lang="en-US" sz="1000" b="1" i="1" dirty="0" err="1">
                <a:latin typeface="Arial" pitchFamily="34" charset="0"/>
                <a:ea typeface="Times New Roman"/>
                <a:cs typeface="Arial" pitchFamily="34" charset="0"/>
              </a:rPr>
              <a:t>Termasuk</a:t>
            </a:r>
            <a:r>
              <a:rPr lang="en-US" sz="1000" b="1" i="1" dirty="0">
                <a:latin typeface="Arial" pitchFamily="34" charset="0"/>
                <a:ea typeface="Times New Roman"/>
                <a:cs typeface="Arial" pitchFamily="34" charset="0"/>
              </a:rPr>
              <a:t> Program </a:t>
            </a:r>
            <a:r>
              <a:rPr lang="en-US" sz="1000" b="1" i="1" dirty="0" err="1">
                <a:latin typeface="Arial" pitchFamily="34" charset="0"/>
                <a:ea typeface="Times New Roman"/>
                <a:cs typeface="Arial" pitchFamily="34" charset="0"/>
              </a:rPr>
              <a:t>Studi</a:t>
            </a:r>
            <a:r>
              <a:rPr lang="en-US" sz="1000" b="1" i="1" dirty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US" sz="1000" b="1" i="1" dirty="0" err="1">
                <a:latin typeface="Arial" pitchFamily="34" charset="0"/>
                <a:ea typeface="Times New Roman"/>
                <a:cs typeface="Arial" pitchFamily="34" charset="0"/>
              </a:rPr>
              <a:t>Afirmasi</a:t>
            </a:r>
            <a:endParaRPr lang="en-US" sz="1000" b="1" i="1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645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26C08-7A28-49F2-844B-12462B93A8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sz="3200" dirty="0"/>
              <a:t>OVERVIEW PUSBINDIKLATREN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715D13-DA6C-4B85-9CE0-4C26D91737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F8480F-268A-43A5-A88C-E307BB2CC9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12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8EB36-9970-8C42-9F04-901FB3D52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56727"/>
            <a:ext cx="11310257" cy="679904"/>
          </a:xfrm>
        </p:spPr>
        <p:txBody>
          <a:bodyPr/>
          <a:lstStyle/>
          <a:p>
            <a:r>
              <a:rPr lang="en-US" sz="2600" dirty="0"/>
              <a:t>Program </a:t>
            </a:r>
            <a:r>
              <a:rPr lang="en-US" sz="2600" dirty="0" err="1"/>
              <a:t>Studi</a:t>
            </a:r>
            <a:r>
              <a:rPr lang="en-US" sz="2600" dirty="0"/>
              <a:t> </a:t>
            </a:r>
            <a:r>
              <a:rPr lang="en-US" sz="2600" dirty="0" err="1"/>
              <a:t>Kerja</a:t>
            </a:r>
            <a:r>
              <a:rPr lang="en-US" sz="2600" dirty="0"/>
              <a:t> </a:t>
            </a:r>
            <a:r>
              <a:rPr lang="en-US" sz="2600" dirty="0" err="1"/>
              <a:t>Sama</a:t>
            </a:r>
            <a:r>
              <a:rPr lang="en-US" sz="2600" dirty="0"/>
              <a:t> S2 </a:t>
            </a:r>
            <a:r>
              <a:rPr lang="en-US" sz="2600" i="1" dirty="0"/>
              <a:t>Linkage</a:t>
            </a:r>
            <a:endParaRPr lang="en-US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9C67-2798-504A-A9DD-5DFB15A2E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179286"/>
            <a:ext cx="11310257" cy="4978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1522A4-7BF1-5249-A300-D85C919821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771085" y="6399321"/>
            <a:ext cx="555171" cy="365125"/>
          </a:xfrm>
        </p:spPr>
        <p:txBody>
          <a:bodyPr/>
          <a:lstStyle/>
          <a:p>
            <a:fld id="{FBD89A83-8F04-4E59-AFD6-207A428C3846}" type="slidenum">
              <a:rPr lang="en-US" smtClean="0"/>
              <a:pPr/>
              <a:t>30</a:t>
            </a:fld>
            <a:endParaRPr lang="en-US" sz="1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8A9DE4-F194-D847-9AF4-9CF019A40ABC}"/>
              </a:ext>
            </a:extLst>
          </p:cNvPr>
          <p:cNvGrpSpPr/>
          <p:nvPr/>
        </p:nvGrpSpPr>
        <p:grpSpPr>
          <a:xfrm>
            <a:off x="136169" y="937090"/>
            <a:ext cx="6120556" cy="4610624"/>
            <a:chOff x="720370" y="1461895"/>
            <a:chExt cx="5129333" cy="49978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A69276-0DF2-1B43-9087-B1263BF0AAC9}"/>
                </a:ext>
              </a:extLst>
            </p:cNvPr>
            <p:cNvSpPr/>
            <p:nvPr/>
          </p:nvSpPr>
          <p:spPr>
            <a:xfrm>
              <a:off x="807249" y="1471436"/>
              <a:ext cx="5042453" cy="469386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80EEE3-CE00-034C-813C-9BBDB38DB90E}"/>
                </a:ext>
              </a:extLst>
            </p:cNvPr>
            <p:cNvSpPr/>
            <p:nvPr/>
          </p:nvSpPr>
          <p:spPr>
            <a:xfrm>
              <a:off x="807249" y="1461895"/>
              <a:ext cx="5042453" cy="3455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Pentagon 9">
              <a:extLst>
                <a:ext uri="{FF2B5EF4-FFF2-40B4-BE49-F238E27FC236}">
                  <a16:creationId xmlns:a16="http://schemas.microsoft.com/office/drawing/2014/main" id="{3BB9125E-BBE2-0147-9F21-0884A121F21F}"/>
                </a:ext>
              </a:extLst>
            </p:cNvPr>
            <p:cNvSpPr/>
            <p:nvPr/>
          </p:nvSpPr>
          <p:spPr>
            <a:xfrm>
              <a:off x="807248" y="1461896"/>
              <a:ext cx="3893062" cy="345564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6522CAF-77B2-CE4A-8FEB-AFE712151908}"/>
                </a:ext>
              </a:extLst>
            </p:cNvPr>
            <p:cNvSpPr/>
            <p:nvPr/>
          </p:nvSpPr>
          <p:spPr>
            <a:xfrm>
              <a:off x="720370" y="1461898"/>
              <a:ext cx="5129333" cy="4997839"/>
            </a:xfrm>
            <a:prstGeom prst="rect">
              <a:avLst/>
            </a:prstGeom>
          </p:spPr>
          <p:txBody>
            <a:bodyPr wrap="square" numCol="1">
              <a:spAutoFit/>
            </a:bodyPr>
            <a:lstStyle/>
            <a:p>
              <a:pPr marL="80963" lvl="0">
                <a:lnSpc>
                  <a:spcPct val="114000"/>
                </a:lnSpc>
                <a:spcAft>
                  <a:spcPts val="600"/>
                </a:spcAft>
              </a:pPr>
              <a:r>
                <a:rPr lang="id-ID" sz="1800" b="1" dirty="0">
                  <a:solidFill>
                    <a:schemeClr val="bg1"/>
                  </a:solidFill>
                </a:rPr>
                <a:t>S2 </a:t>
              </a:r>
              <a:r>
                <a:rPr lang="id-ID" sz="1800" b="1" i="1" dirty="0">
                  <a:solidFill>
                    <a:schemeClr val="bg1"/>
                  </a:solidFill>
                </a:rPr>
                <a:t>LINKAGE</a:t>
              </a:r>
              <a:r>
                <a:rPr lang="id-ID" sz="1800" b="1" dirty="0">
                  <a:solidFill>
                    <a:schemeClr val="bg1"/>
                  </a:solidFill>
                </a:rPr>
                <a:t> JEPANG</a:t>
              </a:r>
              <a:r>
                <a:rPr lang="en-US" sz="1800" b="1" dirty="0">
                  <a:solidFill>
                    <a:schemeClr val="bg1"/>
                  </a:solidFill>
                </a:rPr>
                <a:t> </a:t>
              </a:r>
              <a:endParaRPr lang="id-ID" sz="1800" b="1" dirty="0">
                <a:solidFill>
                  <a:schemeClr val="bg1"/>
                </a:solidFill>
              </a:endParaRP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PPIE UI </a:t>
              </a:r>
              <a:r>
                <a:rPr lang="en-US" sz="1200" b="1" dirty="0"/>
                <a:t>– IUJ</a:t>
              </a:r>
              <a:r>
                <a:rPr lang="id-ID" sz="1200" b="1" dirty="0"/>
                <a:t> / </a:t>
              </a:r>
              <a:r>
                <a:rPr lang="en-US" sz="1200" b="1" dirty="0"/>
                <a:t>HIROSHIMA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KOBE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GRIPS</a:t>
              </a:r>
              <a:r>
                <a:rPr lang="id-ID" sz="1200" b="1" dirty="0"/>
                <a:t> / </a:t>
              </a:r>
              <a:r>
                <a:rPr lang="en-US" sz="1200" b="1" dirty="0"/>
                <a:t> YOKOHAMA NATIONAL UNIVERSITY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MPKP UI </a:t>
              </a:r>
              <a:r>
                <a:rPr lang="en-US" sz="1200" b="1" dirty="0"/>
                <a:t>– GRIPS; IUJ; RIKKYO UNIVERSITY</a:t>
              </a:r>
              <a:r>
                <a:rPr lang="id-ID" sz="1200" b="1" dirty="0"/>
                <a:t> 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MPWK ITB </a:t>
              </a:r>
              <a:r>
                <a:rPr lang="en-US" sz="1200" b="1" dirty="0"/>
                <a:t>– </a:t>
              </a:r>
              <a:r>
                <a:rPr lang="id-ID" sz="1200" b="1" dirty="0"/>
                <a:t>GRIPS / </a:t>
              </a:r>
              <a:r>
                <a:rPr lang="en-US" sz="1200" b="1" dirty="0"/>
                <a:t>RITSUMEIKAN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KOBE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KEIO UNIVERSITY</a:t>
              </a:r>
              <a:r>
                <a:rPr lang="id-ID" sz="1200" b="1" dirty="0"/>
                <a:t> 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MET UNPAD </a:t>
              </a:r>
              <a:r>
                <a:rPr lang="en-US" sz="1200" b="1" dirty="0"/>
                <a:t>– IUJ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MEP UGM </a:t>
              </a:r>
              <a:r>
                <a:rPr lang="en-US" sz="1200" b="1" dirty="0"/>
                <a:t>– GRIPS</a:t>
              </a:r>
              <a:r>
                <a:rPr lang="id-ID" sz="1200" b="1" dirty="0"/>
                <a:t> / </a:t>
              </a:r>
              <a:r>
                <a:rPr lang="en-US" sz="1200" b="1" dirty="0"/>
                <a:t>IUJ</a:t>
              </a:r>
              <a:r>
                <a:rPr lang="id-ID" sz="1200" b="1" dirty="0"/>
                <a:t> / </a:t>
              </a:r>
              <a:r>
                <a:rPr lang="en-US" sz="1200" b="1" dirty="0"/>
                <a:t>HIROSHIMA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TAKUSHOKU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KOBE </a:t>
              </a:r>
              <a:r>
                <a:rPr lang="id-ID" sz="1200" b="1" dirty="0"/>
                <a:t>/ </a:t>
              </a:r>
              <a:r>
                <a:rPr lang="en-US" sz="1200" b="1" dirty="0"/>
                <a:t>YOKOHAMA NATIONAL UNIVERSITY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MP</a:t>
              </a:r>
              <a:r>
                <a:rPr lang="id-ID" sz="1200" b="1" dirty="0">
                  <a:solidFill>
                    <a:schemeClr val="accent6">
                      <a:lumMod val="75000"/>
                    </a:schemeClr>
                  </a:solidFill>
                </a:rPr>
                <a:t>WK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 UGM </a:t>
              </a:r>
              <a:r>
                <a:rPr lang="en-US" sz="1200" b="1" dirty="0"/>
                <a:t>– GRIPS</a:t>
              </a:r>
              <a:r>
                <a:rPr lang="id-ID" sz="1200" b="1" dirty="0"/>
                <a:t> /</a:t>
              </a:r>
              <a:r>
                <a:rPr lang="en-US" sz="1200" b="1" dirty="0"/>
                <a:t> RITSUMEIKAN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KEIO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KOBE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TAKUSHOKU UNIVERSITY</a:t>
              </a:r>
              <a:r>
                <a:rPr lang="id-ID" sz="1200" b="1" dirty="0"/>
                <a:t> 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</a:rPr>
                <a:t>MAP UGM </a:t>
              </a:r>
              <a:r>
                <a:rPr lang="en-US" sz="1200" b="1" dirty="0"/>
                <a:t>– GRIPS</a:t>
              </a:r>
              <a:r>
                <a:rPr lang="id-ID" sz="1200" b="1" dirty="0"/>
                <a:t> / </a:t>
              </a:r>
              <a:r>
                <a:rPr lang="en-US" sz="1200" b="1" dirty="0"/>
                <a:t>RITSUMEIKAN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KOBE UNIVERSITY</a:t>
              </a:r>
              <a:r>
                <a:rPr lang="id-ID" sz="1200" b="1" dirty="0"/>
                <a:t> / </a:t>
              </a:r>
              <a:r>
                <a:rPr lang="en-US" sz="1200" b="1" dirty="0"/>
                <a:t>TAKUSHOKU UNIVERSITY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200" b="1" dirty="0">
                  <a:solidFill>
                    <a:schemeClr val="accent6">
                      <a:lumMod val="75000"/>
                    </a:schemeClr>
                  </a:solidFill>
                </a:rPr>
                <a:t>MIE UB </a:t>
              </a:r>
              <a:r>
                <a:rPr lang="id-ID" sz="1200" b="1" dirty="0"/>
                <a:t>– RIKKYO UNIVERSITY</a:t>
              </a: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200" b="1" dirty="0">
                  <a:solidFill>
                    <a:schemeClr val="accent6">
                      <a:lumMod val="75000"/>
                    </a:schemeClr>
                  </a:solidFill>
                </a:rPr>
                <a:t>MIA UB </a:t>
              </a:r>
              <a:r>
                <a:rPr lang="id-ID" sz="1200" b="1" dirty="0"/>
                <a:t>– GRIPS / RITSUMEIKAN UNIVERSITY / TAKUSHOKU UNIVERSITY / KEIO UNIVERSITY / KOBE UNIVERSITY</a:t>
              </a:r>
              <a:endParaRPr lang="en-US" sz="1200" b="1" dirty="0"/>
            </a:p>
            <a:p>
              <a:pPr marL="26670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200" b="1" dirty="0">
                  <a:solidFill>
                    <a:schemeClr val="accent6">
                      <a:lumMod val="75000"/>
                    </a:schemeClr>
                  </a:solidFill>
                </a:rPr>
                <a:t>MPWL IPB </a:t>
              </a:r>
              <a:r>
                <a:rPr lang="en-US" sz="1200" b="1" dirty="0"/>
                <a:t>–</a:t>
              </a:r>
              <a:r>
                <a:rPr lang="id-ID" sz="1200" b="1" dirty="0"/>
                <a:t> KYOTO UNIVERSITY</a:t>
              </a:r>
              <a:r>
                <a:rPr lang="en-US" sz="1200" b="1" dirty="0"/>
                <a:t> (JEPANG)</a:t>
              </a:r>
            </a:p>
            <a:p>
              <a:pPr marL="179388" lvl="0">
                <a:lnSpc>
                  <a:spcPct val="114000"/>
                </a:lnSpc>
                <a:spcAft>
                  <a:spcPts val="600"/>
                </a:spcAft>
              </a:pPr>
              <a:endParaRPr lang="id-ID" sz="1200" b="1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8C1D509-3CBE-AD4D-9221-234B765894C5}"/>
              </a:ext>
            </a:extLst>
          </p:cNvPr>
          <p:cNvGrpSpPr/>
          <p:nvPr/>
        </p:nvGrpSpPr>
        <p:grpSpPr>
          <a:xfrm>
            <a:off x="6243268" y="890684"/>
            <a:ext cx="5681274" cy="3101170"/>
            <a:chOff x="6095999" y="1442796"/>
            <a:chExt cx="5375668" cy="189124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FEF273A-38D0-4A4B-9841-F9763C672CA8}"/>
                </a:ext>
              </a:extLst>
            </p:cNvPr>
            <p:cNvSpPr/>
            <p:nvPr/>
          </p:nvSpPr>
          <p:spPr>
            <a:xfrm>
              <a:off x="6182879" y="1471439"/>
              <a:ext cx="5288788" cy="145592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AAE5779-A2D1-E441-9182-E6DF911090F6}"/>
                </a:ext>
              </a:extLst>
            </p:cNvPr>
            <p:cNvSpPr/>
            <p:nvPr/>
          </p:nvSpPr>
          <p:spPr>
            <a:xfrm>
              <a:off x="6182879" y="1471439"/>
              <a:ext cx="5288788" cy="20850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Pentagon 14">
              <a:extLst>
                <a:ext uri="{FF2B5EF4-FFF2-40B4-BE49-F238E27FC236}">
                  <a16:creationId xmlns:a16="http://schemas.microsoft.com/office/drawing/2014/main" id="{6EC2C9CA-BFCC-CE46-9042-CF764AA96DCD}"/>
                </a:ext>
              </a:extLst>
            </p:cNvPr>
            <p:cNvSpPr/>
            <p:nvPr/>
          </p:nvSpPr>
          <p:spPr>
            <a:xfrm>
              <a:off x="6182879" y="1471436"/>
              <a:ext cx="3607594" cy="208512"/>
            </a:xfrm>
            <a:prstGeom prst="homePlat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D673E1A-90D7-1149-B046-65873F63EB71}"/>
                </a:ext>
              </a:extLst>
            </p:cNvPr>
            <p:cNvSpPr/>
            <p:nvPr/>
          </p:nvSpPr>
          <p:spPr>
            <a:xfrm>
              <a:off x="6095999" y="1442796"/>
              <a:ext cx="5375668" cy="1891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963">
                <a:lnSpc>
                  <a:spcPct val="114000"/>
                </a:lnSpc>
                <a:spcAft>
                  <a:spcPts val="600"/>
                </a:spcAft>
              </a:pPr>
              <a:r>
                <a:rPr lang="id-ID" sz="1800" b="1" dirty="0">
                  <a:solidFill>
                    <a:schemeClr val="bg1"/>
                  </a:solidFill>
                </a:rPr>
                <a:t>S2</a:t>
              </a:r>
              <a:r>
                <a:rPr lang="id-ID" sz="1800" b="1" i="1" dirty="0">
                  <a:solidFill>
                    <a:schemeClr val="bg1"/>
                  </a:solidFill>
                </a:rPr>
                <a:t> LINKAGE </a:t>
              </a:r>
              <a:r>
                <a:rPr lang="en-US" sz="1800" b="1" dirty="0">
                  <a:solidFill>
                    <a:schemeClr val="bg1"/>
                  </a:solidFill>
                </a:rPr>
                <a:t>AUSTRALIA</a:t>
              </a:r>
              <a:endParaRPr lang="id-ID" sz="1800" b="1" dirty="0">
                <a:solidFill>
                  <a:schemeClr val="bg1"/>
                </a:solidFill>
              </a:endParaRP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PPW UNHAS </a:t>
              </a:r>
              <a:r>
                <a:rPr lang="en-US" sz="1200" b="1" dirty="0">
                  <a:solidFill>
                    <a:srgbClr val="002611"/>
                  </a:solidFill>
                </a:rPr>
                <a:t>– GRIFFITH UNIVERSITY</a:t>
              </a:r>
            </a:p>
            <a:p>
              <a:pPr marL="538163" lvl="0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200" b="1" dirty="0">
                  <a:solidFill>
                    <a:srgbClr val="7030A0"/>
                  </a:solidFill>
                </a:rPr>
                <a:t>MPKP UI </a:t>
              </a:r>
              <a:r>
                <a:rPr lang="en-US" sz="1200" b="1" dirty="0"/>
                <a:t>–</a:t>
              </a:r>
              <a:r>
                <a:rPr lang="id-ID" sz="1200" b="1" dirty="0"/>
                <a:t> </a:t>
              </a:r>
              <a:r>
                <a:rPr lang="en-US" sz="1200" b="1" dirty="0"/>
                <a:t> </a:t>
              </a:r>
              <a:r>
                <a:rPr lang="id-ID" sz="1200" b="1" dirty="0"/>
                <a:t>CARNEGIE MELLON UNIVERSITY</a:t>
              </a:r>
              <a:endParaRPr lang="en-US" sz="1200" b="1" dirty="0"/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PPIE UI </a:t>
              </a:r>
              <a:r>
                <a:rPr lang="en-US" sz="1200" b="1" dirty="0">
                  <a:solidFill>
                    <a:srgbClr val="002611"/>
                  </a:solidFill>
                </a:rPr>
                <a:t>– AUSTRALIA NATIONAL UNIVERSITY</a:t>
              </a: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MSOSIOLOGI UGM </a:t>
              </a:r>
              <a:r>
                <a:rPr lang="en-US" sz="1200" b="1" dirty="0">
                  <a:solidFill>
                    <a:srgbClr val="002611"/>
                  </a:solidFill>
                </a:rPr>
                <a:t>– MELBOURNE UNIVERSITY</a:t>
              </a: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MPARIWISATA UNUD</a:t>
              </a:r>
              <a:r>
                <a:rPr lang="en-US" sz="1200" b="1" dirty="0">
                  <a:solidFill>
                    <a:srgbClr val="002611"/>
                  </a:solidFill>
                </a:rPr>
                <a:t> – GRIFFITH UNIVERSITY</a:t>
              </a: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MILMUEKONOMI UB </a:t>
              </a:r>
              <a:r>
                <a:rPr lang="en-US" sz="1200" b="1" dirty="0">
                  <a:solidFill>
                    <a:srgbClr val="002611"/>
                  </a:solidFill>
                </a:rPr>
                <a:t>– MACQUARIE UNIVERSITY</a:t>
              </a: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200" b="1" dirty="0">
                  <a:solidFill>
                    <a:srgbClr val="7030A0"/>
                  </a:solidFill>
                </a:rPr>
                <a:t>MTEKNIK SIPIL DAN PENGAIRAN UB </a:t>
              </a:r>
              <a:r>
                <a:rPr lang="en-US" sz="1200" b="1" dirty="0">
                  <a:solidFill>
                    <a:srgbClr val="002611"/>
                  </a:solidFill>
                </a:rPr>
                <a:t>– UNIVERSITY OF </a:t>
              </a:r>
              <a:r>
                <a:rPr lang="en-US" sz="1300" b="1" dirty="0">
                  <a:solidFill>
                    <a:srgbClr val="002611"/>
                  </a:solidFill>
                </a:rPr>
                <a:t>TECHNOLOGY SYDNEY</a:t>
              </a:r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endParaRPr lang="en-US" sz="1400" b="1" dirty="0">
                <a:solidFill>
                  <a:srgbClr val="002611"/>
                </a:solidFill>
              </a:endParaRPr>
            </a:p>
            <a:p>
              <a:pPr marL="538163" lvl="0" indent="-358775">
                <a:spcAft>
                  <a:spcPts val="600"/>
                </a:spcAft>
                <a:buFont typeface="Wingdings" pitchFamily="2" charset="2"/>
                <a:buChar char="§"/>
              </a:pPr>
              <a:endParaRPr lang="id-ID" sz="1300" b="1" dirty="0"/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endParaRPr lang="en-US" sz="1300" b="1" dirty="0">
                <a:solidFill>
                  <a:srgbClr val="00261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4E9BB8D-955C-9647-BA50-4D9252C1C636}"/>
              </a:ext>
            </a:extLst>
          </p:cNvPr>
          <p:cNvSpPr/>
          <p:nvPr/>
        </p:nvSpPr>
        <p:spPr>
          <a:xfrm>
            <a:off x="6348545" y="3246207"/>
            <a:ext cx="5575997" cy="2494892"/>
          </a:xfrm>
          <a:prstGeom prst="rect">
            <a:avLst/>
          </a:prstGeom>
          <a:solidFill>
            <a:srgbClr val="B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CA089E3-3FED-4447-A015-BCD67C5753A5}"/>
              </a:ext>
            </a:extLst>
          </p:cNvPr>
          <p:cNvSpPr/>
          <p:nvPr/>
        </p:nvSpPr>
        <p:spPr>
          <a:xfrm>
            <a:off x="6362004" y="3106506"/>
            <a:ext cx="5575996" cy="3478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Pentagon 18">
            <a:extLst>
              <a:ext uri="{FF2B5EF4-FFF2-40B4-BE49-F238E27FC236}">
                <a16:creationId xmlns:a16="http://schemas.microsoft.com/office/drawing/2014/main" id="{4A5A141A-0C96-EC4D-ABA4-338CC91F0140}"/>
              </a:ext>
            </a:extLst>
          </p:cNvPr>
          <p:cNvSpPr/>
          <p:nvPr/>
        </p:nvSpPr>
        <p:spPr>
          <a:xfrm>
            <a:off x="6331409" y="3099053"/>
            <a:ext cx="3326425" cy="355404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996D9B-2416-5849-AC0B-446A213A8D8F}"/>
              </a:ext>
            </a:extLst>
          </p:cNvPr>
          <p:cNvSpPr/>
          <p:nvPr/>
        </p:nvSpPr>
        <p:spPr>
          <a:xfrm>
            <a:off x="6256724" y="3039796"/>
            <a:ext cx="5207000" cy="303980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80963" lvl="0">
              <a:lnSpc>
                <a:spcPct val="114000"/>
              </a:lnSpc>
              <a:spcAft>
                <a:spcPts val="600"/>
              </a:spcAft>
            </a:pPr>
            <a:r>
              <a:rPr lang="id-ID" sz="1800" b="1" dirty="0">
                <a:solidFill>
                  <a:schemeClr val="bg1"/>
                </a:solidFill>
              </a:rPr>
              <a:t>S2</a:t>
            </a:r>
            <a:r>
              <a:rPr lang="id-ID" sz="1800" b="1" i="1" dirty="0">
                <a:solidFill>
                  <a:schemeClr val="bg1"/>
                </a:solidFill>
              </a:rPr>
              <a:t> LINKAGE </a:t>
            </a:r>
            <a:r>
              <a:rPr lang="en-US" b="1" dirty="0">
                <a:solidFill>
                  <a:schemeClr val="bg1"/>
                </a:solidFill>
              </a:rPr>
              <a:t>BELANDA</a:t>
            </a:r>
            <a:endParaRPr lang="id-ID" sz="1800" b="1" dirty="0">
              <a:solidFill>
                <a:schemeClr val="bg1"/>
              </a:solidFill>
            </a:endParaRPr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id-ID" sz="1200" b="1" dirty="0">
                <a:solidFill>
                  <a:srgbClr val="0070C0"/>
                </a:solidFill>
              </a:rPr>
              <a:t>MPWK ITB </a:t>
            </a:r>
            <a:r>
              <a:rPr lang="en-US" sz="1200" b="1" dirty="0"/>
              <a:t>– U</a:t>
            </a:r>
            <a:r>
              <a:rPr lang="id-ID" sz="1200" b="1" dirty="0"/>
              <a:t>NIVERSITY OF GRONINGEN / UNIVERSITY OF TWENTE</a:t>
            </a:r>
            <a:r>
              <a:rPr lang="en-US" sz="1200" b="1" dirty="0"/>
              <a:t> (BELANDA)</a:t>
            </a:r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id-ID" sz="1200" b="1" dirty="0">
                <a:solidFill>
                  <a:srgbClr val="0070C0"/>
                </a:solidFill>
              </a:rPr>
              <a:t>ILM UNSRI </a:t>
            </a:r>
            <a:r>
              <a:rPr lang="en-US" sz="1200" b="1" dirty="0"/>
              <a:t>– D</a:t>
            </a:r>
            <a:r>
              <a:rPr lang="id-ID" sz="1200" b="1" dirty="0"/>
              <a:t>ELFT UNIVERSITY OF TECHNOLOGY</a:t>
            </a:r>
            <a:r>
              <a:rPr lang="en-US" sz="1200" b="1" dirty="0"/>
              <a:t> (BELANDA)</a:t>
            </a:r>
            <a:endParaRPr lang="id-ID" sz="1200" b="1" dirty="0"/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200" b="1" dirty="0">
                <a:solidFill>
                  <a:srgbClr val="0070C0"/>
                </a:solidFill>
              </a:rPr>
              <a:t>MP</a:t>
            </a:r>
            <a:r>
              <a:rPr lang="id-ID" sz="1200" b="1" dirty="0">
                <a:solidFill>
                  <a:srgbClr val="0070C0"/>
                </a:solidFill>
              </a:rPr>
              <a:t>WK</a:t>
            </a:r>
            <a:r>
              <a:rPr lang="en-US" sz="1200" b="1" dirty="0">
                <a:solidFill>
                  <a:srgbClr val="0070C0"/>
                </a:solidFill>
              </a:rPr>
              <a:t> UGM </a:t>
            </a:r>
            <a:r>
              <a:rPr lang="en-US" sz="1200" b="1" dirty="0"/>
              <a:t>– U</a:t>
            </a:r>
            <a:r>
              <a:rPr lang="id-ID" sz="1200" b="1" dirty="0"/>
              <a:t>NIVERSITY OF ROTTERDAM / UNIVERSITY OF GRONINGEN</a:t>
            </a:r>
            <a:r>
              <a:rPr lang="en-US" sz="1200" b="1" dirty="0"/>
              <a:t> (BELANDA)</a:t>
            </a:r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200" b="1" dirty="0">
                <a:solidFill>
                  <a:srgbClr val="0070C0"/>
                </a:solidFill>
              </a:rPr>
              <a:t>MIL UNPAD </a:t>
            </a:r>
            <a:r>
              <a:rPr lang="en-US" sz="1200" b="1" dirty="0"/>
              <a:t>– UNIVERSITY OF TWENTE</a:t>
            </a:r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200" b="1" dirty="0">
                <a:solidFill>
                  <a:srgbClr val="0070C0"/>
                </a:solidFill>
              </a:rPr>
              <a:t>PPIE UI </a:t>
            </a:r>
            <a:r>
              <a:rPr lang="en-US" sz="1200" b="1" dirty="0"/>
              <a:t>– UNIVERSITY OF GRONINGEN / INSTITUE OF SOCIAL STUDIES DENHAAG</a:t>
            </a:r>
            <a:endParaRPr lang="id-ID" sz="1200" b="1" dirty="0"/>
          </a:p>
          <a:p>
            <a:pPr marL="266700" lvl="0" indent="-177800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id-ID" sz="1200" b="1" dirty="0">
                <a:solidFill>
                  <a:srgbClr val="0070C0"/>
                </a:solidFill>
              </a:rPr>
              <a:t>MIL UNPAD </a:t>
            </a:r>
            <a:r>
              <a:rPr lang="en-US" sz="1200" b="1" dirty="0"/>
              <a:t>–U</a:t>
            </a:r>
            <a:r>
              <a:rPr lang="id-ID" sz="1200" b="1" dirty="0"/>
              <a:t>NIVERSITY OF TWENTE / ERASMUS UNIVERSITY</a:t>
            </a:r>
            <a:r>
              <a:rPr lang="en-US" sz="1200" b="1" dirty="0"/>
              <a:t> (BELANDA)</a:t>
            </a:r>
            <a:endParaRPr lang="en-US" sz="1200" b="1" dirty="0">
              <a:solidFill>
                <a:srgbClr val="002611"/>
              </a:solidFill>
            </a:endParaRPr>
          </a:p>
          <a:p>
            <a:pPr marL="538163" lvl="0" indent="-358775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en-US" sz="1200" b="1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13D6DD6-50DB-6F42-89C0-9455A3F4B5E1}"/>
              </a:ext>
            </a:extLst>
          </p:cNvPr>
          <p:cNvGrpSpPr/>
          <p:nvPr/>
        </p:nvGrpSpPr>
        <p:grpSpPr>
          <a:xfrm>
            <a:off x="174176" y="5227567"/>
            <a:ext cx="6081790" cy="1839285"/>
            <a:chOff x="6120032" y="1448204"/>
            <a:chExt cx="5351635" cy="112168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8682A11-59BB-504B-A3BE-367338CCEBD8}"/>
                </a:ext>
              </a:extLst>
            </p:cNvPr>
            <p:cNvSpPr/>
            <p:nvPr/>
          </p:nvSpPr>
          <p:spPr>
            <a:xfrm>
              <a:off x="6182879" y="1471439"/>
              <a:ext cx="5288788" cy="76144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8332D5A-2C20-C648-BCB5-5021C6F2B174}"/>
                </a:ext>
              </a:extLst>
            </p:cNvPr>
            <p:cNvSpPr/>
            <p:nvPr/>
          </p:nvSpPr>
          <p:spPr>
            <a:xfrm>
              <a:off x="6182879" y="1471439"/>
              <a:ext cx="5288788" cy="20850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Pentagon 23">
              <a:extLst>
                <a:ext uri="{FF2B5EF4-FFF2-40B4-BE49-F238E27FC236}">
                  <a16:creationId xmlns:a16="http://schemas.microsoft.com/office/drawing/2014/main" id="{09A4D321-22F6-8A49-8CB8-50FEFDC4DA30}"/>
                </a:ext>
              </a:extLst>
            </p:cNvPr>
            <p:cNvSpPr/>
            <p:nvPr/>
          </p:nvSpPr>
          <p:spPr>
            <a:xfrm>
              <a:off x="6182879" y="1471436"/>
              <a:ext cx="3607594" cy="208512"/>
            </a:xfrm>
            <a:prstGeom prst="homePlat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2016CC-2862-D849-B871-FED8CF7106CF}"/>
                </a:ext>
              </a:extLst>
            </p:cNvPr>
            <p:cNvSpPr/>
            <p:nvPr/>
          </p:nvSpPr>
          <p:spPr>
            <a:xfrm>
              <a:off x="6120032" y="1448204"/>
              <a:ext cx="4767493" cy="11216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963">
                <a:lnSpc>
                  <a:spcPct val="114000"/>
                </a:lnSpc>
                <a:spcAft>
                  <a:spcPts val="600"/>
                </a:spcAft>
              </a:pPr>
              <a:r>
                <a:rPr lang="id-ID" b="1" dirty="0">
                  <a:solidFill>
                    <a:schemeClr val="bg1"/>
                  </a:solidFill>
                </a:rPr>
                <a:t>S2</a:t>
              </a:r>
              <a:r>
                <a:rPr lang="id-ID" b="1" i="1" dirty="0">
                  <a:solidFill>
                    <a:schemeClr val="bg1"/>
                  </a:solidFill>
                </a:rPr>
                <a:t> LINKAGE </a:t>
              </a:r>
              <a:r>
                <a:rPr lang="en-US" b="1" dirty="0">
                  <a:solidFill>
                    <a:schemeClr val="bg1"/>
                  </a:solidFill>
                </a:rPr>
                <a:t>PERANCIS</a:t>
              </a:r>
              <a:endParaRPr lang="id-ID" b="1" dirty="0">
                <a:solidFill>
                  <a:schemeClr val="bg1"/>
                </a:solidFill>
              </a:endParaRPr>
            </a:p>
            <a:p>
              <a:pPr marL="355600" indent="-266700"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en-US" sz="1300" b="1" dirty="0">
                  <a:solidFill>
                    <a:schemeClr val="accent3">
                      <a:lumMod val="50000"/>
                    </a:schemeClr>
                  </a:solidFill>
                </a:rPr>
                <a:t>MPWK UNDIP </a:t>
              </a:r>
              <a:r>
                <a:rPr lang="en-US" sz="1300" b="1" dirty="0">
                  <a:solidFill>
                    <a:srgbClr val="002611"/>
                  </a:solidFill>
                </a:rPr>
                <a:t>– UNIVERSITE DE PARIS VIII / UNIVERSITE DE PARIS X / UNIVERSITE DE LA ROCHELLE / UNIVERSITE DE BRITAGNE OXIDENTALE / ENTPE / UNIVERSITE DE PARIS I / UNIVERSITE DE NANTES </a:t>
              </a:r>
              <a:endParaRPr lang="en-US" sz="1400" b="1" dirty="0">
                <a:solidFill>
                  <a:srgbClr val="002611"/>
                </a:solidFill>
              </a:endParaRPr>
            </a:p>
            <a:p>
              <a:pPr marL="538163" lvl="0" indent="-358775">
                <a:spcAft>
                  <a:spcPts val="600"/>
                </a:spcAft>
                <a:buFont typeface="Wingdings" pitchFamily="2" charset="2"/>
                <a:buChar char="§"/>
              </a:pPr>
              <a:endParaRPr lang="id-ID" sz="1300" b="1" dirty="0"/>
            </a:p>
            <a:p>
              <a:pPr marL="538163" indent="-358775">
                <a:spcAft>
                  <a:spcPts val="600"/>
                </a:spcAft>
                <a:buFont typeface="Wingdings" pitchFamily="2" charset="2"/>
                <a:buChar char="§"/>
              </a:pPr>
              <a:endParaRPr lang="en-US" sz="1300" b="1" dirty="0">
                <a:solidFill>
                  <a:srgbClr val="00261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4BB7A45-643B-4048-B6B3-FC0646916315}"/>
              </a:ext>
            </a:extLst>
          </p:cNvPr>
          <p:cNvGrpSpPr/>
          <p:nvPr/>
        </p:nvGrpSpPr>
        <p:grpSpPr>
          <a:xfrm>
            <a:off x="6256723" y="5724422"/>
            <a:ext cx="5681277" cy="962186"/>
            <a:chOff x="6108280" y="1455949"/>
            <a:chExt cx="5363387" cy="586787"/>
          </a:xfrm>
          <a:solidFill>
            <a:schemeClr val="accent6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31FF-4C25-7E44-8F1E-14DEA1967693}"/>
                </a:ext>
              </a:extLst>
            </p:cNvPr>
            <p:cNvSpPr/>
            <p:nvPr/>
          </p:nvSpPr>
          <p:spPr>
            <a:xfrm>
              <a:off x="6182878" y="1471439"/>
              <a:ext cx="5288788" cy="5321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5E94AC6-41F2-1145-8D08-84571EB512B2}"/>
                </a:ext>
              </a:extLst>
            </p:cNvPr>
            <p:cNvSpPr/>
            <p:nvPr/>
          </p:nvSpPr>
          <p:spPr>
            <a:xfrm>
              <a:off x="6182879" y="1471439"/>
              <a:ext cx="5288788" cy="2085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Pentagon 28">
              <a:extLst>
                <a:ext uri="{FF2B5EF4-FFF2-40B4-BE49-F238E27FC236}">
                  <a16:creationId xmlns:a16="http://schemas.microsoft.com/office/drawing/2014/main" id="{76B36AE0-27D3-F14B-9F4A-5A44A61DA57E}"/>
                </a:ext>
              </a:extLst>
            </p:cNvPr>
            <p:cNvSpPr/>
            <p:nvPr/>
          </p:nvSpPr>
          <p:spPr>
            <a:xfrm>
              <a:off x="6182879" y="1471436"/>
              <a:ext cx="3607594" cy="208512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5D858CF-1E4C-D14C-94D6-E4957F33CCE4}"/>
                </a:ext>
              </a:extLst>
            </p:cNvPr>
            <p:cNvSpPr/>
            <p:nvPr/>
          </p:nvSpPr>
          <p:spPr>
            <a:xfrm>
              <a:off x="6108280" y="1455949"/>
              <a:ext cx="4767493" cy="58678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80963">
                <a:lnSpc>
                  <a:spcPct val="114000"/>
                </a:lnSpc>
                <a:spcAft>
                  <a:spcPts val="600"/>
                </a:spcAft>
              </a:pPr>
              <a:r>
                <a:rPr lang="id-ID" sz="1800" b="1" dirty="0">
                  <a:solidFill>
                    <a:schemeClr val="bg1"/>
                  </a:solidFill>
                </a:rPr>
                <a:t>S2</a:t>
              </a:r>
              <a:r>
                <a:rPr lang="id-ID" sz="1800" b="1" i="1" dirty="0">
                  <a:solidFill>
                    <a:schemeClr val="bg1"/>
                  </a:solidFill>
                </a:rPr>
                <a:t> LINKAGE </a:t>
              </a:r>
              <a:r>
                <a:rPr lang="id-ID" b="1" dirty="0">
                  <a:solidFill>
                    <a:schemeClr val="bg1"/>
                  </a:solidFill>
                </a:rPr>
                <a:t>JERMAN</a:t>
              </a:r>
              <a:endParaRPr lang="id-ID" sz="1800" b="1" dirty="0">
                <a:solidFill>
                  <a:schemeClr val="bg1"/>
                </a:solidFill>
              </a:endParaRPr>
            </a:p>
            <a:p>
              <a:pPr marL="266700" lvl="0" indent="-177800">
                <a:lnSpc>
                  <a:spcPct val="114000"/>
                </a:lnSpc>
                <a:spcAft>
                  <a:spcPts val="600"/>
                </a:spcAft>
                <a:buFont typeface="Wingdings" pitchFamily="2" charset="2"/>
                <a:buChar char="§"/>
              </a:pPr>
              <a:r>
                <a:rPr lang="id-ID" sz="1400" b="1" dirty="0">
                  <a:solidFill>
                    <a:schemeClr val="bg1"/>
                  </a:solidFill>
                </a:rPr>
                <a:t>MPWK UNDIP </a:t>
              </a:r>
              <a:r>
                <a:rPr lang="en-US" sz="1400" b="1" dirty="0"/>
                <a:t>– T</a:t>
              </a:r>
              <a:r>
                <a:rPr lang="id-ID" sz="1400" b="1" dirty="0"/>
                <a:t>U MUNICH / TU DARMSTADT / TECHNISCHE UNIVERSITAT BERLIN</a:t>
              </a:r>
              <a:endParaRPr lang="en-US" sz="1400" b="1" dirty="0">
                <a:solidFill>
                  <a:srgbClr val="00261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3026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F0C1B-086B-4F11-AD0B-0B9EC8EB8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Pelaksanaan Pendidikan T.A. 2021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80F6F-BC35-47BE-AAEB-70A301B86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44686" y="6409172"/>
            <a:ext cx="555171" cy="365125"/>
          </a:xfrm>
        </p:spPr>
        <p:txBody>
          <a:bodyPr/>
          <a:lstStyle/>
          <a:p>
            <a:fld id="{FBD89A83-8F04-4E59-AFD6-207A428C3846}" type="slidenum">
              <a:rPr lang="en-US" smtClean="0"/>
              <a:pPr/>
              <a:t>31</a:t>
            </a:fld>
            <a:endParaRPr lang="en-US" sz="1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C04370C-2914-478E-A9CC-8C20F227DCEE}"/>
              </a:ext>
            </a:extLst>
          </p:cNvPr>
          <p:cNvGrpSpPr/>
          <p:nvPr/>
        </p:nvGrpSpPr>
        <p:grpSpPr>
          <a:xfrm>
            <a:off x="537212" y="2275160"/>
            <a:ext cx="3213804" cy="1358959"/>
            <a:chOff x="745177" y="1475584"/>
            <a:chExt cx="1605398" cy="1653763"/>
          </a:xfrm>
        </p:grpSpPr>
        <p:sp>
          <p:nvSpPr>
            <p:cNvPr id="38" name="TextBox 25">
              <a:extLst>
                <a:ext uri="{FF2B5EF4-FFF2-40B4-BE49-F238E27FC236}">
                  <a16:creationId xmlns:a16="http://schemas.microsoft.com/office/drawing/2014/main" id="{FC33012D-772D-491B-AEB1-DCEC910C116A}"/>
                </a:ext>
              </a:extLst>
            </p:cNvPr>
            <p:cNvSpPr txBox="1"/>
            <p:nvPr/>
          </p:nvSpPr>
          <p:spPr>
            <a:xfrm>
              <a:off x="828425" y="1475584"/>
              <a:ext cx="1403814" cy="4869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548235"/>
                  </a:solidFill>
                </a:rPr>
                <a:t>S2 </a:t>
              </a:r>
              <a:r>
                <a:rPr lang="en-US" sz="2000" b="1" dirty="0" err="1">
                  <a:solidFill>
                    <a:srgbClr val="548235"/>
                  </a:solidFill>
                </a:rPr>
                <a:t>Dalam</a:t>
              </a:r>
              <a:r>
                <a:rPr lang="en-US" sz="2000" b="1" dirty="0">
                  <a:solidFill>
                    <a:srgbClr val="548235"/>
                  </a:solidFill>
                </a:rPr>
                <a:t> Negeri </a:t>
              </a:r>
              <a:r>
                <a:rPr lang="en-US" sz="2000" b="1" dirty="0" err="1">
                  <a:solidFill>
                    <a:srgbClr val="548235"/>
                  </a:solidFill>
                </a:rPr>
                <a:t>Reguler</a:t>
              </a:r>
              <a:endParaRPr lang="en-US" sz="2000" b="1" dirty="0">
                <a:solidFill>
                  <a:srgbClr val="548235"/>
                </a:solidFill>
              </a:endParaRPr>
            </a:p>
          </p:txBody>
        </p:sp>
        <p:sp>
          <p:nvSpPr>
            <p:cNvPr id="39" name="TextBox 26">
              <a:extLst>
                <a:ext uri="{FF2B5EF4-FFF2-40B4-BE49-F238E27FC236}">
                  <a16:creationId xmlns:a16="http://schemas.microsoft.com/office/drawing/2014/main" id="{A02BA5EA-E998-4482-8616-6AD0C7F92F86}"/>
                </a:ext>
              </a:extLst>
            </p:cNvPr>
            <p:cNvSpPr txBox="1"/>
            <p:nvPr/>
          </p:nvSpPr>
          <p:spPr>
            <a:xfrm>
              <a:off x="745177" y="1959796"/>
              <a:ext cx="1605398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FF0000"/>
                  </a:solidFill>
                </a:rPr>
                <a:t>Masih </a:t>
              </a:r>
              <a:r>
                <a:rPr lang="en-US" sz="1400" dirty="0" err="1">
                  <a:solidFill>
                    <a:srgbClr val="FF0000"/>
                  </a:solidFill>
                </a:rPr>
                <a:t>ada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kesulitan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memonitor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ketepatan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waktu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penyelesaian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endParaRPr lang="en-US" sz="1400" dirty="0">
                <a:solidFill>
                  <a:srgbClr val="FF0000"/>
                </a:solidFill>
              </a:endParaRPr>
            </a:p>
            <a:p>
              <a:pPr marL="87313" indent="-87313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FF0000"/>
                  </a:solidFill>
                </a:rPr>
                <a:t>Perpanjangan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</a:p>
            <a:p>
              <a:pPr marL="87313" indent="-87313"/>
              <a:endParaRPr lang="en-US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63E5E43-6B10-4390-A401-3FB4BDD82637}"/>
              </a:ext>
            </a:extLst>
          </p:cNvPr>
          <p:cNvGrpSpPr/>
          <p:nvPr/>
        </p:nvGrpSpPr>
        <p:grpSpPr>
          <a:xfrm>
            <a:off x="694036" y="4161151"/>
            <a:ext cx="2951372" cy="959679"/>
            <a:chOff x="284481" y="1518982"/>
            <a:chExt cx="2439151" cy="959679"/>
          </a:xfrm>
        </p:grpSpPr>
        <p:sp>
          <p:nvSpPr>
            <p:cNvPr id="36" name="TextBox 29">
              <a:extLst>
                <a:ext uri="{FF2B5EF4-FFF2-40B4-BE49-F238E27FC236}">
                  <a16:creationId xmlns:a16="http://schemas.microsoft.com/office/drawing/2014/main" id="{77D72CBA-DC87-4827-BDD9-7449162F2436}"/>
                </a:ext>
              </a:extLst>
            </p:cNvPr>
            <p:cNvSpPr txBox="1"/>
            <p:nvPr/>
          </p:nvSpPr>
          <p:spPr>
            <a:xfrm>
              <a:off x="337038" y="1518982"/>
              <a:ext cx="2386594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1F4E79"/>
                  </a:solidFill>
                </a:rPr>
                <a:t>S2 </a:t>
              </a:r>
              <a:r>
                <a:rPr lang="en-US" sz="2000" b="1" dirty="0" err="1">
                  <a:solidFill>
                    <a:srgbClr val="1F4E79"/>
                  </a:solidFill>
                </a:rPr>
                <a:t>Dalam</a:t>
              </a:r>
              <a:r>
                <a:rPr lang="en-US" sz="2000" b="1" dirty="0">
                  <a:solidFill>
                    <a:srgbClr val="1F4E79"/>
                  </a:solidFill>
                </a:rPr>
                <a:t> Negeri </a:t>
              </a:r>
              <a:r>
                <a:rPr lang="en-US" sz="2000" b="1" dirty="0" err="1">
                  <a:solidFill>
                    <a:srgbClr val="1F4E79"/>
                  </a:solidFill>
                </a:rPr>
                <a:t>Afirmasi</a:t>
              </a:r>
              <a:endParaRPr lang="en-US" sz="2000" b="1" dirty="0">
                <a:solidFill>
                  <a:srgbClr val="1F4E79"/>
                </a:solidFill>
              </a:endParaRPr>
            </a:p>
          </p:txBody>
        </p:sp>
        <p:sp>
          <p:nvSpPr>
            <p:cNvPr id="37" name="TextBox 30">
              <a:extLst>
                <a:ext uri="{FF2B5EF4-FFF2-40B4-BE49-F238E27FC236}">
                  <a16:creationId xmlns:a16="http://schemas.microsoft.com/office/drawing/2014/main" id="{DC00F3DE-D79E-405E-A2AF-6BA9505D8C20}"/>
                </a:ext>
              </a:extLst>
            </p:cNvPr>
            <p:cNvSpPr txBox="1"/>
            <p:nvPr/>
          </p:nvSpPr>
          <p:spPr>
            <a:xfrm>
              <a:off x="284481" y="1955441"/>
              <a:ext cx="240366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FF0000"/>
                  </a:solidFill>
                </a:rPr>
                <a:t>Variasi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pemahaman</a:t>
              </a:r>
              <a:r>
                <a:rPr lang="en-US" sz="1400" dirty="0">
                  <a:solidFill>
                    <a:srgbClr val="FF0000"/>
                  </a:solidFill>
                </a:rPr>
                <a:t> pelaksanaan </a:t>
              </a:r>
              <a:r>
                <a:rPr lang="en-US" sz="1400" dirty="0" err="1">
                  <a:solidFill>
                    <a:srgbClr val="FF0000"/>
                  </a:solidFill>
                </a:rPr>
                <a:t>magang</a:t>
              </a:r>
              <a:r>
                <a:rPr lang="en-US" sz="1400" dirty="0">
                  <a:solidFill>
                    <a:srgbClr val="FF0000"/>
                  </a:solidFill>
                </a:rPr>
                <a:t> pada </a:t>
              </a:r>
              <a:r>
                <a:rPr lang="en-US" sz="1400" dirty="0" err="1">
                  <a:solidFill>
                    <a:srgbClr val="FF0000"/>
                  </a:solidFill>
                </a:rPr>
                <a:t>prodi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pelaksana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0869E05-660D-48A4-A72A-C0847ABB6B98}"/>
              </a:ext>
            </a:extLst>
          </p:cNvPr>
          <p:cNvGrpSpPr/>
          <p:nvPr/>
        </p:nvGrpSpPr>
        <p:grpSpPr>
          <a:xfrm>
            <a:off x="7656134" y="1470324"/>
            <a:ext cx="4132525" cy="1502643"/>
            <a:chOff x="568053" y="1518982"/>
            <a:chExt cx="2314343" cy="1502643"/>
          </a:xfrm>
        </p:grpSpPr>
        <p:sp>
          <p:nvSpPr>
            <p:cNvPr id="34" name="TextBox 32">
              <a:extLst>
                <a:ext uri="{FF2B5EF4-FFF2-40B4-BE49-F238E27FC236}">
                  <a16:creationId xmlns:a16="http://schemas.microsoft.com/office/drawing/2014/main" id="{D6CBDDE9-7E7A-43F3-93F1-96464F48F830}"/>
                </a:ext>
              </a:extLst>
            </p:cNvPr>
            <p:cNvSpPr txBox="1"/>
            <p:nvPr/>
          </p:nvSpPr>
          <p:spPr>
            <a:xfrm>
              <a:off x="568053" y="1518982"/>
              <a:ext cx="192455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C55A11"/>
                  </a:solidFill>
                </a:rPr>
                <a:t>S2 Linkage Premium</a:t>
              </a:r>
            </a:p>
          </p:txBody>
        </p:sp>
        <p:sp>
          <p:nvSpPr>
            <p:cNvPr id="35" name="TextBox 33">
              <a:extLst>
                <a:ext uri="{FF2B5EF4-FFF2-40B4-BE49-F238E27FC236}">
                  <a16:creationId xmlns:a16="http://schemas.microsoft.com/office/drawing/2014/main" id="{CF4BB831-D474-4895-BF33-ACD5844C71B2}"/>
                </a:ext>
              </a:extLst>
            </p:cNvPr>
            <p:cNvSpPr txBox="1"/>
            <p:nvPr/>
          </p:nvSpPr>
          <p:spPr>
            <a:xfrm>
              <a:off x="745177" y="2067518"/>
              <a:ext cx="2137219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FF0000"/>
                  </a:solidFill>
                </a:rPr>
                <a:t>Beberapa</a:t>
              </a:r>
              <a:r>
                <a:rPr lang="en-US" sz="1400" dirty="0">
                  <a:solidFill>
                    <a:srgbClr val="FF0000"/>
                  </a:solidFill>
                </a:rPr>
                <a:t> negara </a:t>
              </a:r>
              <a:r>
                <a:rPr lang="en-US" sz="1400" dirty="0" err="1">
                  <a:solidFill>
                    <a:srgbClr val="FF0000"/>
                  </a:solidFill>
                </a:rPr>
                <a:t>tujuan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memperkenankan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karyasiswa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melanjutkan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walaupun</a:t>
              </a:r>
              <a:r>
                <a:rPr lang="en-US" sz="1400" dirty="0">
                  <a:solidFill>
                    <a:srgbClr val="FF0000"/>
                  </a:solidFill>
                </a:rPr>
                <a:t> di </a:t>
              </a:r>
              <a:r>
                <a:rPr lang="en-US" sz="1400" dirty="0" err="1">
                  <a:solidFill>
                    <a:srgbClr val="FF0000"/>
                  </a:solidFill>
                </a:rPr>
                <a:t>tengah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pandemi</a:t>
              </a:r>
              <a:r>
                <a:rPr lang="en-US" sz="1400" dirty="0">
                  <a:solidFill>
                    <a:srgbClr val="FF0000"/>
                  </a:solidFill>
                </a:rPr>
                <a:t> (Belanda, Australia 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CE13B05-329C-4426-A365-E1F11B2A22AF}"/>
              </a:ext>
            </a:extLst>
          </p:cNvPr>
          <p:cNvGrpSpPr/>
          <p:nvPr/>
        </p:nvGrpSpPr>
        <p:grpSpPr>
          <a:xfrm>
            <a:off x="7811575" y="3144601"/>
            <a:ext cx="3436519" cy="1040154"/>
            <a:chOff x="604617" y="1518982"/>
            <a:chExt cx="1851429" cy="1040154"/>
          </a:xfrm>
        </p:grpSpPr>
        <p:sp>
          <p:nvSpPr>
            <p:cNvPr id="32" name="TextBox 35">
              <a:extLst>
                <a:ext uri="{FF2B5EF4-FFF2-40B4-BE49-F238E27FC236}">
                  <a16:creationId xmlns:a16="http://schemas.microsoft.com/office/drawing/2014/main" id="{0BA1A1C2-0DC5-435A-BFCA-27B21465BDA6}"/>
                </a:ext>
              </a:extLst>
            </p:cNvPr>
            <p:cNvSpPr txBox="1"/>
            <p:nvPr/>
          </p:nvSpPr>
          <p:spPr>
            <a:xfrm>
              <a:off x="604617" y="1518982"/>
              <a:ext cx="185142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2E75B6"/>
                  </a:solidFill>
                </a:rPr>
                <a:t>S2 Linkage PHRD IV</a:t>
              </a:r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CD4DDC64-5663-469D-8773-F9FA2954735C}"/>
                </a:ext>
              </a:extLst>
            </p:cNvPr>
            <p:cNvSpPr txBox="1"/>
            <p:nvPr/>
          </p:nvSpPr>
          <p:spPr>
            <a:xfrm>
              <a:off x="780625" y="2035916"/>
              <a:ext cx="160539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8288" indent="-268288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Karyasiswa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dapat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melanjutkan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r>
                <a:rPr lang="en-US" sz="1400" dirty="0">
                  <a:solidFill>
                    <a:srgbClr val="FF0000"/>
                  </a:solidFill>
                </a:rPr>
                <a:t> di Jepang </a:t>
              </a:r>
              <a:r>
                <a:rPr lang="en-US" sz="1400" dirty="0" err="1">
                  <a:solidFill>
                    <a:srgbClr val="FF0000"/>
                  </a:solidFill>
                </a:rPr>
                <a:t>walaupun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pandemi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0A9AEBE-DA36-4410-9DA4-D6EC23D47A99}"/>
              </a:ext>
            </a:extLst>
          </p:cNvPr>
          <p:cNvGrpSpPr/>
          <p:nvPr/>
        </p:nvGrpSpPr>
        <p:grpSpPr>
          <a:xfrm>
            <a:off x="7937604" y="4904975"/>
            <a:ext cx="3435159" cy="1523104"/>
            <a:chOff x="708772" y="1518982"/>
            <a:chExt cx="1704996" cy="1523104"/>
          </a:xfrm>
        </p:grpSpPr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2E2E746C-3C14-468E-B9C4-51313F592A39}"/>
                </a:ext>
              </a:extLst>
            </p:cNvPr>
            <p:cNvSpPr txBox="1"/>
            <p:nvPr/>
          </p:nvSpPr>
          <p:spPr>
            <a:xfrm>
              <a:off x="708772" y="1518982"/>
              <a:ext cx="164311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BF9000"/>
                  </a:solidFill>
                </a:rPr>
                <a:t>S2 </a:t>
              </a:r>
              <a:r>
                <a:rPr lang="en-US" sz="2000" b="1" dirty="0" err="1">
                  <a:solidFill>
                    <a:srgbClr val="BF9000"/>
                  </a:solidFill>
                </a:rPr>
                <a:t>Splite</a:t>
              </a:r>
              <a:r>
                <a:rPr lang="en-US" sz="2000" b="1" dirty="0">
                  <a:solidFill>
                    <a:srgbClr val="BF9000"/>
                  </a:solidFill>
                </a:rPr>
                <a:t> Site AAI</a:t>
              </a:r>
            </a:p>
          </p:txBody>
        </p:sp>
        <p:sp>
          <p:nvSpPr>
            <p:cNvPr id="31" name="TextBox 39">
              <a:extLst>
                <a:ext uri="{FF2B5EF4-FFF2-40B4-BE49-F238E27FC236}">
                  <a16:creationId xmlns:a16="http://schemas.microsoft.com/office/drawing/2014/main" id="{C2D3B2A3-E7E4-478B-B3DA-BAAFD90F5CC6}"/>
                </a:ext>
              </a:extLst>
            </p:cNvPr>
            <p:cNvSpPr txBox="1"/>
            <p:nvPr/>
          </p:nvSpPr>
          <p:spPr>
            <a:xfrm>
              <a:off x="808370" y="1872535"/>
              <a:ext cx="1605398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FF0000"/>
                  </a:solidFill>
                </a:rPr>
                <a:t>Di masa </a:t>
              </a:r>
              <a:r>
                <a:rPr lang="en-US" sz="1400" dirty="0" err="1">
                  <a:solidFill>
                    <a:srgbClr val="FF0000"/>
                  </a:solidFill>
                </a:rPr>
                <a:t>pandemi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karyasiswa</a:t>
              </a:r>
              <a:r>
                <a:rPr lang="en-US" sz="1400" dirty="0">
                  <a:solidFill>
                    <a:srgbClr val="FF0000"/>
                  </a:solidFill>
                </a:rPr>
                <a:t>  </a:t>
              </a:r>
              <a:r>
                <a:rPr lang="en-US" sz="1400" dirty="0" err="1">
                  <a:solidFill>
                    <a:srgbClr val="FF0000"/>
                  </a:solidFill>
                </a:rPr>
                <a:t>sempat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terkendala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melanjutkan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studi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ke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luar</a:t>
              </a:r>
              <a:r>
                <a:rPr lang="en-US" sz="1400" dirty="0">
                  <a:solidFill>
                    <a:srgbClr val="FF0000"/>
                  </a:solidFill>
                </a:rPr>
                <a:t> negeri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FF0000"/>
                  </a:solidFill>
                </a:rPr>
                <a:t>Joint Selection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rgbClr val="FF0000"/>
                  </a:solidFill>
                </a:rPr>
                <a:t>Persiapan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penulisan</a:t>
              </a:r>
              <a:r>
                <a:rPr lang="en-US" sz="1400" dirty="0">
                  <a:solidFill>
                    <a:srgbClr val="FF0000"/>
                  </a:solidFill>
                </a:rPr>
                <a:t> </a:t>
              </a:r>
              <a:r>
                <a:rPr lang="en-US" sz="1400" dirty="0" err="1">
                  <a:solidFill>
                    <a:srgbClr val="FF0000"/>
                  </a:solidFill>
                </a:rPr>
                <a:t>tesis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Freeform 15">
            <a:extLst>
              <a:ext uri="{FF2B5EF4-FFF2-40B4-BE49-F238E27FC236}">
                <a16:creationId xmlns:a16="http://schemas.microsoft.com/office/drawing/2014/main" id="{ECE3A50D-8285-4C04-B017-D5D08DEA6164}"/>
              </a:ext>
            </a:extLst>
          </p:cNvPr>
          <p:cNvSpPr>
            <a:spLocks/>
          </p:cNvSpPr>
          <p:nvPr/>
        </p:nvSpPr>
        <p:spPr bwMode="auto">
          <a:xfrm flipH="1">
            <a:off x="5915292" y="6350678"/>
            <a:ext cx="2330331" cy="484088"/>
          </a:xfrm>
          <a:custGeom>
            <a:avLst/>
            <a:gdLst>
              <a:gd name="T0" fmla="*/ 1087 w 1142"/>
              <a:gd name="T1" fmla="*/ 0 h 287"/>
              <a:gd name="T2" fmla="*/ 0 w 1142"/>
              <a:gd name="T3" fmla="*/ 287 h 287"/>
              <a:gd name="T4" fmla="*/ 335 w 1142"/>
              <a:gd name="T5" fmla="*/ 287 h 287"/>
              <a:gd name="T6" fmla="*/ 1142 w 1142"/>
              <a:gd name="T7" fmla="*/ 0 h 287"/>
              <a:gd name="T8" fmla="*/ 1087 w 1142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2" h="287">
                <a:moveTo>
                  <a:pt x="1087" y="0"/>
                </a:moveTo>
                <a:lnTo>
                  <a:pt x="0" y="287"/>
                </a:lnTo>
                <a:lnTo>
                  <a:pt x="335" y="287"/>
                </a:lnTo>
                <a:lnTo>
                  <a:pt x="1142" y="0"/>
                </a:lnTo>
                <a:lnTo>
                  <a:pt x="1087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28EDD125-378C-4711-8E73-3BA5840BC9FA}"/>
              </a:ext>
            </a:extLst>
          </p:cNvPr>
          <p:cNvSpPr>
            <a:spLocks/>
          </p:cNvSpPr>
          <p:nvPr/>
        </p:nvSpPr>
        <p:spPr bwMode="auto">
          <a:xfrm flipH="1">
            <a:off x="5828897" y="6345618"/>
            <a:ext cx="1363101" cy="497583"/>
          </a:xfrm>
          <a:custGeom>
            <a:avLst/>
            <a:gdLst>
              <a:gd name="T0" fmla="*/ 611 w 668"/>
              <a:gd name="T1" fmla="*/ 0 h 295"/>
              <a:gd name="T2" fmla="*/ 0 w 668"/>
              <a:gd name="T3" fmla="*/ 295 h 295"/>
              <a:gd name="T4" fmla="*/ 344 w 668"/>
              <a:gd name="T5" fmla="*/ 295 h 295"/>
              <a:gd name="T6" fmla="*/ 668 w 668"/>
              <a:gd name="T7" fmla="*/ 0 h 295"/>
              <a:gd name="T8" fmla="*/ 611 w 668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295">
                <a:moveTo>
                  <a:pt x="611" y="0"/>
                </a:moveTo>
                <a:lnTo>
                  <a:pt x="0" y="295"/>
                </a:lnTo>
                <a:lnTo>
                  <a:pt x="344" y="295"/>
                </a:lnTo>
                <a:lnTo>
                  <a:pt x="668" y="0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1E00ED23-8F9E-4B24-AFCA-276CCEC9481F}"/>
              </a:ext>
            </a:extLst>
          </p:cNvPr>
          <p:cNvSpPr>
            <a:spLocks/>
          </p:cNvSpPr>
          <p:nvPr/>
        </p:nvSpPr>
        <p:spPr bwMode="auto">
          <a:xfrm flipH="1">
            <a:off x="5472117" y="6355738"/>
            <a:ext cx="693793" cy="487461"/>
          </a:xfrm>
          <a:custGeom>
            <a:avLst/>
            <a:gdLst>
              <a:gd name="T0" fmla="*/ 145 w 340"/>
              <a:gd name="T1" fmla="*/ 0 h 289"/>
              <a:gd name="T2" fmla="*/ 0 w 340"/>
              <a:gd name="T3" fmla="*/ 289 h 289"/>
              <a:gd name="T4" fmla="*/ 340 w 340"/>
              <a:gd name="T5" fmla="*/ 289 h 289"/>
              <a:gd name="T6" fmla="*/ 201 w 340"/>
              <a:gd name="T7" fmla="*/ 0 h 289"/>
              <a:gd name="T8" fmla="*/ 145 w 340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289">
                <a:moveTo>
                  <a:pt x="145" y="0"/>
                </a:moveTo>
                <a:lnTo>
                  <a:pt x="0" y="289"/>
                </a:lnTo>
                <a:lnTo>
                  <a:pt x="340" y="289"/>
                </a:lnTo>
                <a:lnTo>
                  <a:pt x="201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id="{8F908958-55F6-404F-A0A2-516041754DAD}"/>
              </a:ext>
            </a:extLst>
          </p:cNvPr>
          <p:cNvSpPr>
            <a:spLocks/>
          </p:cNvSpPr>
          <p:nvPr/>
        </p:nvSpPr>
        <p:spPr bwMode="auto">
          <a:xfrm flipH="1">
            <a:off x="4435912" y="6345618"/>
            <a:ext cx="1363101" cy="502642"/>
          </a:xfrm>
          <a:custGeom>
            <a:avLst/>
            <a:gdLst>
              <a:gd name="T0" fmla="*/ 0 w 668"/>
              <a:gd name="T1" fmla="*/ 0 h 298"/>
              <a:gd name="T2" fmla="*/ 328 w 668"/>
              <a:gd name="T3" fmla="*/ 298 h 298"/>
              <a:gd name="T4" fmla="*/ 668 w 668"/>
              <a:gd name="T5" fmla="*/ 298 h 298"/>
              <a:gd name="T6" fmla="*/ 55 w 668"/>
              <a:gd name="T7" fmla="*/ 0 h 298"/>
              <a:gd name="T8" fmla="*/ 0 w 668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298">
                <a:moveTo>
                  <a:pt x="0" y="0"/>
                </a:moveTo>
                <a:lnTo>
                  <a:pt x="328" y="298"/>
                </a:lnTo>
                <a:lnTo>
                  <a:pt x="668" y="298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Freeform 23">
            <a:extLst>
              <a:ext uri="{FF2B5EF4-FFF2-40B4-BE49-F238E27FC236}">
                <a16:creationId xmlns:a16="http://schemas.microsoft.com/office/drawing/2014/main" id="{4B3B757D-756B-4FC9-AD82-C76EA8F3286E}"/>
              </a:ext>
            </a:extLst>
          </p:cNvPr>
          <p:cNvSpPr>
            <a:spLocks/>
          </p:cNvSpPr>
          <p:nvPr/>
        </p:nvSpPr>
        <p:spPr bwMode="auto">
          <a:xfrm flipH="1">
            <a:off x="3377851" y="6338871"/>
            <a:ext cx="2342574" cy="512762"/>
          </a:xfrm>
          <a:custGeom>
            <a:avLst/>
            <a:gdLst>
              <a:gd name="T0" fmla="*/ 0 w 1148"/>
              <a:gd name="T1" fmla="*/ 0 h 304"/>
              <a:gd name="T2" fmla="*/ 804 w 1148"/>
              <a:gd name="T3" fmla="*/ 304 h 304"/>
              <a:gd name="T4" fmla="*/ 1148 w 1148"/>
              <a:gd name="T5" fmla="*/ 304 h 304"/>
              <a:gd name="T6" fmla="*/ 55 w 1148"/>
              <a:gd name="T7" fmla="*/ 0 h 304"/>
              <a:gd name="T8" fmla="*/ 0 w 1148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8" h="304">
                <a:moveTo>
                  <a:pt x="0" y="0"/>
                </a:moveTo>
                <a:lnTo>
                  <a:pt x="804" y="304"/>
                </a:lnTo>
                <a:lnTo>
                  <a:pt x="1148" y="304"/>
                </a:ln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2FF75EE3-E567-49BB-A48B-B3B86AC9426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565578" y="2000633"/>
            <a:ext cx="2318088" cy="4355105"/>
          </a:xfrm>
          <a:custGeom>
            <a:avLst/>
            <a:gdLst>
              <a:gd name="T0" fmla="*/ 61 w 1007"/>
              <a:gd name="T1" fmla="*/ 146 h 2288"/>
              <a:gd name="T2" fmla="*/ 147 w 1007"/>
              <a:gd name="T3" fmla="*/ 60 h 2288"/>
              <a:gd name="T4" fmla="*/ 233 w 1007"/>
              <a:gd name="T5" fmla="*/ 146 h 2288"/>
              <a:gd name="T6" fmla="*/ 147 w 1007"/>
              <a:gd name="T7" fmla="*/ 233 h 2288"/>
              <a:gd name="T8" fmla="*/ 61 w 1007"/>
              <a:gd name="T9" fmla="*/ 146 h 2288"/>
              <a:gd name="T10" fmla="*/ 0 w 1007"/>
              <a:gd name="T11" fmla="*/ 146 h 2288"/>
              <a:gd name="T12" fmla="*/ 147 w 1007"/>
              <a:gd name="T13" fmla="*/ 293 h 2288"/>
              <a:gd name="T14" fmla="*/ 291 w 1007"/>
              <a:gd name="T15" fmla="*/ 171 h 2288"/>
              <a:gd name="T16" fmla="*/ 728 w 1007"/>
              <a:gd name="T17" fmla="*/ 171 h 2288"/>
              <a:gd name="T18" fmla="*/ 957 w 1007"/>
              <a:gd name="T19" fmla="*/ 351 h 2288"/>
              <a:gd name="T20" fmla="*/ 957 w 1007"/>
              <a:gd name="T21" fmla="*/ 2288 h 2288"/>
              <a:gd name="T22" fmla="*/ 1007 w 1007"/>
              <a:gd name="T23" fmla="*/ 2288 h 2288"/>
              <a:gd name="T24" fmla="*/ 1007 w 1007"/>
              <a:gd name="T25" fmla="*/ 351 h 2288"/>
              <a:gd name="T26" fmla="*/ 914 w 1007"/>
              <a:gd name="T27" fmla="*/ 170 h 2288"/>
              <a:gd name="T28" fmla="*/ 728 w 1007"/>
              <a:gd name="T29" fmla="*/ 122 h 2288"/>
              <a:gd name="T30" fmla="*/ 291 w 1007"/>
              <a:gd name="T31" fmla="*/ 122 h 2288"/>
              <a:gd name="T32" fmla="*/ 147 w 1007"/>
              <a:gd name="T33" fmla="*/ 0 h 2288"/>
              <a:gd name="T34" fmla="*/ 0 w 1007"/>
              <a:gd name="T35" fmla="*/ 146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61" y="146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ubicBezTo>
                  <a:pt x="99" y="233"/>
                  <a:pt x="61" y="194"/>
                  <a:pt x="61" y="146"/>
                </a:cubicBezTo>
                <a:moveTo>
                  <a:pt x="0" y="146"/>
                </a:move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D8998C22-AD93-4C13-BEA5-58FB986ACA2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764973" y="3451210"/>
            <a:ext cx="2099747" cy="2894408"/>
          </a:xfrm>
          <a:custGeom>
            <a:avLst/>
            <a:gdLst>
              <a:gd name="T0" fmla="*/ 61 w 912"/>
              <a:gd name="T1" fmla="*/ 146 h 1520"/>
              <a:gd name="T2" fmla="*/ 147 w 912"/>
              <a:gd name="T3" fmla="*/ 60 h 1520"/>
              <a:gd name="T4" fmla="*/ 233 w 912"/>
              <a:gd name="T5" fmla="*/ 146 h 1520"/>
              <a:gd name="T6" fmla="*/ 147 w 912"/>
              <a:gd name="T7" fmla="*/ 232 h 1520"/>
              <a:gd name="T8" fmla="*/ 61 w 912"/>
              <a:gd name="T9" fmla="*/ 146 h 1520"/>
              <a:gd name="T10" fmla="*/ 0 w 912"/>
              <a:gd name="T11" fmla="*/ 146 h 1520"/>
              <a:gd name="T12" fmla="*/ 147 w 912"/>
              <a:gd name="T13" fmla="*/ 292 h 1520"/>
              <a:gd name="T14" fmla="*/ 290 w 912"/>
              <a:gd name="T15" fmla="*/ 174 h 1520"/>
              <a:gd name="T16" fmla="*/ 673 w 912"/>
              <a:gd name="T17" fmla="*/ 174 h 1520"/>
              <a:gd name="T18" fmla="*/ 862 w 912"/>
              <a:gd name="T19" fmla="*/ 317 h 1520"/>
              <a:gd name="T20" fmla="*/ 862 w 912"/>
              <a:gd name="T21" fmla="*/ 1520 h 1520"/>
              <a:gd name="T22" fmla="*/ 912 w 912"/>
              <a:gd name="T23" fmla="*/ 1520 h 1520"/>
              <a:gd name="T24" fmla="*/ 912 w 912"/>
              <a:gd name="T25" fmla="*/ 317 h 1520"/>
              <a:gd name="T26" fmla="*/ 673 w 912"/>
              <a:gd name="T27" fmla="*/ 125 h 1520"/>
              <a:gd name="T28" fmla="*/ 292 w 912"/>
              <a:gd name="T29" fmla="*/ 125 h 1520"/>
              <a:gd name="T30" fmla="*/ 147 w 912"/>
              <a:gd name="T31" fmla="*/ 0 h 1520"/>
              <a:gd name="T32" fmla="*/ 0 w 912"/>
              <a:gd name="T33" fmla="*/ 146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1" y="146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ubicBezTo>
                  <a:pt x="99" y="232"/>
                  <a:pt x="61" y="194"/>
                  <a:pt x="61" y="146"/>
                </a:cubicBezTo>
                <a:moveTo>
                  <a:pt x="0" y="146"/>
                </a:move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FF5F2F46-526B-4290-96A9-538D0610B2C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953185" y="4878173"/>
            <a:ext cx="1893649" cy="1472505"/>
          </a:xfrm>
          <a:custGeom>
            <a:avLst/>
            <a:gdLst>
              <a:gd name="T0" fmla="*/ 61 w 823"/>
              <a:gd name="T1" fmla="*/ 147 h 774"/>
              <a:gd name="T2" fmla="*/ 147 w 823"/>
              <a:gd name="T3" fmla="*/ 60 h 774"/>
              <a:gd name="T4" fmla="*/ 233 w 823"/>
              <a:gd name="T5" fmla="*/ 147 h 774"/>
              <a:gd name="T6" fmla="*/ 147 w 823"/>
              <a:gd name="T7" fmla="*/ 233 h 774"/>
              <a:gd name="T8" fmla="*/ 61 w 823"/>
              <a:gd name="T9" fmla="*/ 147 h 774"/>
              <a:gd name="T10" fmla="*/ 0 w 823"/>
              <a:gd name="T11" fmla="*/ 147 h 774"/>
              <a:gd name="T12" fmla="*/ 147 w 823"/>
              <a:gd name="T13" fmla="*/ 293 h 774"/>
              <a:gd name="T14" fmla="*/ 289 w 823"/>
              <a:gd name="T15" fmla="*/ 180 h 774"/>
              <a:gd name="T16" fmla="*/ 581 w 823"/>
              <a:gd name="T17" fmla="*/ 180 h 774"/>
              <a:gd name="T18" fmla="*/ 774 w 823"/>
              <a:gd name="T19" fmla="*/ 330 h 774"/>
              <a:gd name="T20" fmla="*/ 774 w 823"/>
              <a:gd name="T21" fmla="*/ 774 h 774"/>
              <a:gd name="T22" fmla="*/ 823 w 823"/>
              <a:gd name="T23" fmla="*/ 774 h 774"/>
              <a:gd name="T24" fmla="*/ 823 w 823"/>
              <a:gd name="T25" fmla="*/ 330 h 774"/>
              <a:gd name="T26" fmla="*/ 778 w 823"/>
              <a:gd name="T27" fmla="*/ 203 h 774"/>
              <a:gd name="T28" fmla="*/ 581 w 823"/>
              <a:gd name="T29" fmla="*/ 131 h 774"/>
              <a:gd name="T30" fmla="*/ 292 w 823"/>
              <a:gd name="T31" fmla="*/ 131 h 774"/>
              <a:gd name="T32" fmla="*/ 147 w 823"/>
              <a:gd name="T33" fmla="*/ 0 h 774"/>
              <a:gd name="T34" fmla="*/ 0 w 823"/>
              <a:gd name="T35" fmla="*/ 147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61" y="147"/>
                </a:move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ubicBezTo>
                  <a:pt x="99" y="233"/>
                  <a:pt x="61" y="194"/>
                  <a:pt x="61" y="147"/>
                </a:cubicBezTo>
                <a:moveTo>
                  <a:pt x="0" y="147"/>
                </a:move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89672FB2-57E4-4ECC-AFB2-FFAAC9662A9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756182" y="2747849"/>
            <a:ext cx="2122194" cy="3597769"/>
          </a:xfrm>
          <a:custGeom>
            <a:avLst/>
            <a:gdLst>
              <a:gd name="T0" fmla="*/ 689 w 921"/>
              <a:gd name="T1" fmla="*/ 146 h 1890"/>
              <a:gd name="T2" fmla="*/ 775 w 921"/>
              <a:gd name="T3" fmla="*/ 60 h 1890"/>
              <a:gd name="T4" fmla="*/ 861 w 921"/>
              <a:gd name="T5" fmla="*/ 146 h 1890"/>
              <a:gd name="T6" fmla="*/ 775 w 921"/>
              <a:gd name="T7" fmla="*/ 232 h 1890"/>
              <a:gd name="T8" fmla="*/ 689 w 921"/>
              <a:gd name="T9" fmla="*/ 146 h 1890"/>
              <a:gd name="T10" fmla="*/ 632 w 921"/>
              <a:gd name="T11" fmla="*/ 115 h 1890"/>
              <a:gd name="T12" fmla="*/ 252 w 921"/>
              <a:gd name="T13" fmla="*/ 115 h 1890"/>
              <a:gd name="T14" fmla="*/ 7 w 921"/>
              <a:gd name="T15" fmla="*/ 294 h 1890"/>
              <a:gd name="T16" fmla="*/ 7 w 921"/>
              <a:gd name="T17" fmla="*/ 1890 h 1890"/>
              <a:gd name="T18" fmla="*/ 56 w 921"/>
              <a:gd name="T19" fmla="*/ 1890 h 1890"/>
              <a:gd name="T20" fmla="*/ 56 w 921"/>
              <a:gd name="T21" fmla="*/ 298 h 1890"/>
              <a:gd name="T22" fmla="*/ 252 w 921"/>
              <a:gd name="T23" fmla="*/ 165 h 1890"/>
              <a:gd name="T24" fmla="*/ 630 w 921"/>
              <a:gd name="T25" fmla="*/ 165 h 1890"/>
              <a:gd name="T26" fmla="*/ 775 w 921"/>
              <a:gd name="T27" fmla="*/ 292 h 1890"/>
              <a:gd name="T28" fmla="*/ 921 w 921"/>
              <a:gd name="T29" fmla="*/ 146 h 1890"/>
              <a:gd name="T30" fmla="*/ 775 w 921"/>
              <a:gd name="T31" fmla="*/ 0 h 1890"/>
              <a:gd name="T32" fmla="*/ 632 w 921"/>
              <a:gd name="T33" fmla="*/ 115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689" y="146"/>
                </a:move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ubicBezTo>
                  <a:pt x="728" y="232"/>
                  <a:pt x="689" y="194"/>
                  <a:pt x="689" y="146"/>
                </a:cubicBezTo>
                <a:moveTo>
                  <a:pt x="632" y="115"/>
                </a:move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ubicBezTo>
                  <a:pt x="705" y="0"/>
                  <a:pt x="646" y="49"/>
                  <a:pt x="632" y="115"/>
                </a:cubicBezTo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FF528E80-1683-4A49-AC5B-C06023766DC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787820" y="4178186"/>
            <a:ext cx="1893649" cy="2160685"/>
          </a:xfrm>
          <a:custGeom>
            <a:avLst/>
            <a:gdLst>
              <a:gd name="T0" fmla="*/ 590 w 822"/>
              <a:gd name="T1" fmla="*/ 147 h 1135"/>
              <a:gd name="T2" fmla="*/ 676 w 822"/>
              <a:gd name="T3" fmla="*/ 60 h 1135"/>
              <a:gd name="T4" fmla="*/ 762 w 822"/>
              <a:gd name="T5" fmla="*/ 147 h 1135"/>
              <a:gd name="T6" fmla="*/ 676 w 822"/>
              <a:gd name="T7" fmla="*/ 233 h 1135"/>
              <a:gd name="T8" fmla="*/ 590 w 822"/>
              <a:gd name="T9" fmla="*/ 147 h 1135"/>
              <a:gd name="T10" fmla="*/ 532 w 822"/>
              <a:gd name="T11" fmla="*/ 122 h 1135"/>
              <a:gd name="T12" fmla="*/ 202 w 822"/>
              <a:gd name="T13" fmla="*/ 119 h 1135"/>
              <a:gd name="T14" fmla="*/ 0 w 822"/>
              <a:gd name="T15" fmla="*/ 333 h 1135"/>
              <a:gd name="T16" fmla="*/ 0 w 822"/>
              <a:gd name="T17" fmla="*/ 1135 h 1135"/>
              <a:gd name="T18" fmla="*/ 49 w 822"/>
              <a:gd name="T19" fmla="*/ 1135 h 1135"/>
              <a:gd name="T20" fmla="*/ 49 w 822"/>
              <a:gd name="T21" fmla="*/ 333 h 1135"/>
              <a:gd name="T22" fmla="*/ 202 w 822"/>
              <a:gd name="T23" fmla="*/ 168 h 1135"/>
              <a:gd name="T24" fmla="*/ 532 w 822"/>
              <a:gd name="T25" fmla="*/ 171 h 1135"/>
              <a:gd name="T26" fmla="*/ 676 w 822"/>
              <a:gd name="T27" fmla="*/ 293 h 1135"/>
              <a:gd name="T28" fmla="*/ 822 w 822"/>
              <a:gd name="T29" fmla="*/ 147 h 1135"/>
              <a:gd name="T30" fmla="*/ 676 w 822"/>
              <a:gd name="T31" fmla="*/ 0 h 1135"/>
              <a:gd name="T32" fmla="*/ 532 w 822"/>
              <a:gd name="T33" fmla="*/ 122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590" y="147"/>
                </a:move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ubicBezTo>
                  <a:pt x="628" y="233"/>
                  <a:pt x="590" y="194"/>
                  <a:pt x="590" y="147"/>
                </a:cubicBezTo>
                <a:moveTo>
                  <a:pt x="532" y="122"/>
                </a:move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ubicBezTo>
                  <a:pt x="604" y="0"/>
                  <a:pt x="544" y="53"/>
                  <a:pt x="532" y="122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87B00CB2-05CC-4D06-969B-DC188B281D06}"/>
              </a:ext>
            </a:extLst>
          </p:cNvPr>
          <p:cNvSpPr/>
          <p:nvPr/>
        </p:nvSpPr>
        <p:spPr bwMode="auto">
          <a:xfrm rot="8100000">
            <a:off x="3758371" y="2555676"/>
            <a:ext cx="850361" cy="824319"/>
          </a:xfrm>
          <a:prstGeom prst="teardrop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37B4406-9289-41D7-8B5A-AB3EDC166DDC}"/>
              </a:ext>
            </a:extLst>
          </p:cNvPr>
          <p:cNvSpPr/>
          <p:nvPr/>
        </p:nvSpPr>
        <p:spPr>
          <a:xfrm>
            <a:off x="3836881" y="2738580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548235"/>
                </a:solidFill>
                <a:latin typeface="FontAwesome" pitchFamily="2" charset="0"/>
              </a:rPr>
              <a:t></a:t>
            </a: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0CDAB3CE-1D3D-48CB-AEFF-1DFE1BA13F71}"/>
              </a:ext>
            </a:extLst>
          </p:cNvPr>
          <p:cNvSpPr/>
          <p:nvPr/>
        </p:nvSpPr>
        <p:spPr bwMode="auto">
          <a:xfrm rot="8100000">
            <a:off x="3769555" y="4029409"/>
            <a:ext cx="850361" cy="792685"/>
          </a:xfrm>
          <a:prstGeom prst="teardrop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F440375-C094-468A-A2FE-0E1941DD434B}"/>
              </a:ext>
            </a:extLst>
          </p:cNvPr>
          <p:cNvSpPr/>
          <p:nvPr/>
        </p:nvSpPr>
        <p:spPr>
          <a:xfrm>
            <a:off x="3836881" y="4186878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1F4E79"/>
                </a:solidFill>
                <a:latin typeface="FontAwesome" pitchFamily="2" charset="0"/>
              </a:rPr>
              <a:t></a:t>
            </a: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F763D83E-5C89-4650-9BFE-2C5AF11C9CFC}"/>
              </a:ext>
            </a:extLst>
          </p:cNvPr>
          <p:cNvSpPr/>
          <p:nvPr/>
        </p:nvSpPr>
        <p:spPr bwMode="auto">
          <a:xfrm rot="8100000">
            <a:off x="7011271" y="4755340"/>
            <a:ext cx="850361" cy="774618"/>
          </a:xfrm>
          <a:prstGeom prst="teardrop">
            <a:avLst/>
          </a:prstGeom>
          <a:solidFill>
            <a:srgbClr val="BF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9FF4689-3035-4CCD-94B5-C4BBC1D968D4}"/>
              </a:ext>
            </a:extLst>
          </p:cNvPr>
          <p:cNvSpPr/>
          <p:nvPr/>
        </p:nvSpPr>
        <p:spPr>
          <a:xfrm>
            <a:off x="7108020" y="4898775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BF9000"/>
                </a:solidFill>
                <a:latin typeface="FontAwesome" pitchFamily="2" charset="0"/>
              </a:rPr>
              <a:t></a:t>
            </a: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AE78A1AC-115E-49B9-B69E-20F4A01AF958}"/>
              </a:ext>
            </a:extLst>
          </p:cNvPr>
          <p:cNvSpPr/>
          <p:nvPr/>
        </p:nvSpPr>
        <p:spPr bwMode="auto">
          <a:xfrm rot="8100000">
            <a:off x="7009742" y="3361698"/>
            <a:ext cx="850361" cy="807183"/>
          </a:xfrm>
          <a:prstGeom prst="teardrop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877C318-DA4C-4927-A4B0-DF275EAF2F59}"/>
              </a:ext>
            </a:extLst>
          </p:cNvPr>
          <p:cNvSpPr/>
          <p:nvPr/>
        </p:nvSpPr>
        <p:spPr>
          <a:xfrm>
            <a:off x="7096710" y="3525304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2E75B6"/>
                </a:solidFill>
                <a:latin typeface="FontAwesome" pitchFamily="2" charset="0"/>
              </a:rPr>
              <a:t></a:t>
            </a:r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9DA120DE-3E70-49F1-8313-CD1151D9E6A9}"/>
              </a:ext>
            </a:extLst>
          </p:cNvPr>
          <p:cNvSpPr/>
          <p:nvPr/>
        </p:nvSpPr>
        <p:spPr bwMode="auto">
          <a:xfrm rot="8100000">
            <a:off x="7019716" y="1864578"/>
            <a:ext cx="885008" cy="849744"/>
          </a:xfrm>
          <a:prstGeom prst="teardrop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 dirty="0">
              <a:latin typeface="Lato Ligh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0F5D656-CA27-4868-925C-179A4C1319E8}"/>
              </a:ext>
            </a:extLst>
          </p:cNvPr>
          <p:cNvSpPr/>
          <p:nvPr/>
        </p:nvSpPr>
        <p:spPr>
          <a:xfrm>
            <a:off x="7154774" y="1998702"/>
            <a:ext cx="655268" cy="541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C55A11"/>
                </a:solidFill>
                <a:latin typeface="FontAwesome" pitchFamily="2" charset="0"/>
              </a:rPr>
              <a:t></a:t>
            </a:r>
          </a:p>
        </p:txBody>
      </p:sp>
    </p:spTree>
    <p:extLst>
      <p:ext uri="{BB962C8B-B14F-4D97-AF65-F5344CB8AC3E}">
        <p14:creationId xmlns:p14="http://schemas.microsoft.com/office/powerpoint/2010/main" val="10898728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6626" y="188190"/>
            <a:ext cx="9852013" cy="481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2800" b="1" dirty="0" err="1">
                <a:latin typeface="Agency FB" panose="020B0503020202020204" pitchFamily="34" charset="0"/>
              </a:rPr>
              <a:t>Catatan</a:t>
            </a:r>
            <a:r>
              <a:rPr lang="en-US" sz="2800" b="1" dirty="0">
                <a:latin typeface="Agency FB" panose="020B0503020202020204" pitchFamily="34" charset="0"/>
              </a:rPr>
              <a:t> </a:t>
            </a:r>
            <a:r>
              <a:rPr lang="en-US" sz="2800" b="1" dirty="0" err="1">
                <a:latin typeface="Agency FB" panose="020B0503020202020204" pitchFamily="34" charset="0"/>
              </a:rPr>
              <a:t>Pelaksanaan</a:t>
            </a:r>
            <a:r>
              <a:rPr lang="en-US" sz="2800" b="1" dirty="0">
                <a:latin typeface="Agency FB" panose="020B0503020202020204" pitchFamily="34" charset="0"/>
              </a:rPr>
              <a:t> </a:t>
            </a:r>
            <a:r>
              <a:rPr lang="en-US" sz="2800" b="1" dirty="0" err="1">
                <a:latin typeface="Agency FB" panose="020B0503020202020204" pitchFamily="34" charset="0"/>
              </a:rPr>
              <a:t>Pelatihan</a:t>
            </a:r>
            <a:r>
              <a:rPr lang="en-US" sz="2800" b="1" dirty="0">
                <a:latin typeface="Agency FB" panose="020B0503020202020204" pitchFamily="34" charset="0"/>
              </a:rPr>
              <a:t> T.A. 2021</a:t>
            </a:r>
          </a:p>
        </p:txBody>
      </p:sp>
      <p:sp>
        <p:nvSpPr>
          <p:cNvPr id="3" name="Up Arrow Callout 44">
            <a:extLst>
              <a:ext uri="{FF2B5EF4-FFF2-40B4-BE49-F238E27FC236}">
                <a16:creationId xmlns:a16="http://schemas.microsoft.com/office/drawing/2014/main" id="{CEF5EEDE-D4FA-4CCE-9C89-F46E9193C5C8}"/>
              </a:ext>
            </a:extLst>
          </p:cNvPr>
          <p:cNvSpPr/>
          <p:nvPr/>
        </p:nvSpPr>
        <p:spPr>
          <a:xfrm>
            <a:off x="5961305" y="790871"/>
            <a:ext cx="5288218" cy="3176067"/>
          </a:xfrm>
          <a:prstGeom prst="upArrowCallout">
            <a:avLst>
              <a:gd name="adj1" fmla="val 17823"/>
              <a:gd name="adj2" fmla="val 13406"/>
              <a:gd name="adj3" fmla="val 14234"/>
              <a:gd name="adj4" fmla="val 78865"/>
            </a:avLst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4" name="Up Arrow Callout 46">
            <a:extLst>
              <a:ext uri="{FF2B5EF4-FFF2-40B4-BE49-F238E27FC236}">
                <a16:creationId xmlns:a16="http://schemas.microsoft.com/office/drawing/2014/main" id="{D7DA2487-3C72-4922-9F14-8BFAC1D5A876}"/>
              </a:ext>
            </a:extLst>
          </p:cNvPr>
          <p:cNvSpPr/>
          <p:nvPr/>
        </p:nvSpPr>
        <p:spPr>
          <a:xfrm rot="10800000">
            <a:off x="1206627" y="4112998"/>
            <a:ext cx="5395378" cy="2552918"/>
          </a:xfrm>
          <a:prstGeom prst="upArrowCallout">
            <a:avLst>
              <a:gd name="adj1" fmla="val 17823"/>
              <a:gd name="adj2" fmla="val 12977"/>
              <a:gd name="adj3" fmla="val 11165"/>
              <a:gd name="adj4" fmla="val 77577"/>
            </a:avLst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F973612-E988-408F-BBDC-A2AF777ADA44}"/>
              </a:ext>
            </a:extLst>
          </p:cNvPr>
          <p:cNvGrpSpPr/>
          <p:nvPr/>
        </p:nvGrpSpPr>
        <p:grpSpPr>
          <a:xfrm>
            <a:off x="1232772" y="1393476"/>
            <a:ext cx="4673074" cy="2623531"/>
            <a:chOff x="5451957" y="3860442"/>
            <a:chExt cx="2958275" cy="125823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0CF7B64-05C6-4832-89BC-99A596308956}"/>
                </a:ext>
              </a:extLst>
            </p:cNvPr>
            <p:cNvSpPr txBox="1"/>
            <p:nvPr/>
          </p:nvSpPr>
          <p:spPr>
            <a:xfrm>
              <a:off x="5866175" y="4196124"/>
              <a:ext cx="2462897" cy="922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Penandatanganan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NKB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OK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Review Proposal dan RAB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Sudah</a:t>
              </a:r>
              <a:r>
                <a:rPr lang="en-US" sz="1700" dirty="0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 Optimal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Pembentukan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tim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perencanaan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,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pelaksanaan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dan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pengawasan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pelaksanaan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pelatihan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Sudah</a:t>
              </a:r>
              <a:r>
                <a:rPr lang="en-US" sz="1700" dirty="0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 Optimal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Penyusunan</a:t>
              </a:r>
              <a:r>
                <a:rPr lang="en-US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 PKSO  </a:t>
              </a:r>
              <a:r>
                <a:rPr lang="en-US" sz="1700" dirty="0">
                  <a:solidFill>
                    <a:srgbClr val="00B050"/>
                  </a:solidFill>
                  <a:latin typeface="Arial Narrow" panose="020B0606020202030204" pitchFamily="34" charset="0"/>
                  <a:sym typeface="Wingdings" pitchFamily="2" charset="2"/>
                </a:rPr>
                <a:t>OK</a:t>
              </a:r>
              <a:endParaRPr lang="en-US" sz="17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sym typeface="Wingdings" pitchFamily="2" charset="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90FF81E-2CDF-41FE-B028-BC41054F02D0}"/>
                </a:ext>
              </a:extLst>
            </p:cNvPr>
            <p:cNvSpPr txBox="1"/>
            <p:nvPr/>
          </p:nvSpPr>
          <p:spPr>
            <a:xfrm>
              <a:off x="5451957" y="3860442"/>
              <a:ext cx="2958275" cy="324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Mekanisme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kerja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sama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secara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swakelola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tipe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2 (</a:t>
              </a:r>
              <a:r>
                <a:rPr lang="id-ID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Sesuai </a:t>
              </a:r>
              <a:r>
                <a:rPr lang="en-ID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peraturan</a:t>
              </a:r>
              <a:r>
                <a:rPr lang="en-ID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LKPP No 12 </a:t>
              </a:r>
              <a:r>
                <a:rPr lang="en-ID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tahun</a:t>
              </a:r>
              <a:r>
                <a:rPr lang="en-ID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2021)</a:t>
              </a:r>
              <a:endParaRPr lang="en-US" sz="19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C5A4D0-B5D2-4A2F-B6A7-C299F42050CF}"/>
              </a:ext>
            </a:extLst>
          </p:cNvPr>
          <p:cNvGrpSpPr/>
          <p:nvPr/>
        </p:nvGrpSpPr>
        <p:grpSpPr>
          <a:xfrm>
            <a:off x="6755218" y="4151594"/>
            <a:ext cx="4352908" cy="2019537"/>
            <a:chOff x="5838083" y="3886752"/>
            <a:chExt cx="3129383" cy="21468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9C4828-1CE8-497F-8769-A32C99EE5FD7}"/>
                </a:ext>
              </a:extLst>
            </p:cNvPr>
            <p:cNvSpPr txBox="1"/>
            <p:nvPr/>
          </p:nvSpPr>
          <p:spPr>
            <a:xfrm>
              <a:off x="5888609" y="3964040"/>
              <a:ext cx="2527679" cy="137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Seleksi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prodi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berdasarkan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kriteria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pengalaman</a:t>
              </a:r>
              <a:endParaRPr lang="en-US" altLang="ko-KR" sz="17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Kompetensi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pengajar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/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fasilitator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, dan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aspek</a:t>
              </a:r>
              <a:r>
                <a:rPr lang="en-US" altLang="ko-KR" sz="1700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 </a:t>
              </a:r>
              <a:r>
                <a:rPr lang="en-US" altLang="ko-KR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lainnya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.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73C3FD-7CEE-4845-AEF8-BA102A1E3A27}"/>
                </a:ext>
              </a:extLst>
            </p:cNvPr>
            <p:cNvSpPr txBox="1"/>
            <p:nvPr/>
          </p:nvSpPr>
          <p:spPr>
            <a:xfrm>
              <a:off x="5838083" y="3886752"/>
              <a:ext cx="3129383" cy="80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altLang="ko-KR" sz="19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cs typeface="Arial" pitchFamily="34" charset="0"/>
                </a:rPr>
                <a:t>Mekanisme seleksi pemilihan prodi pelaksana</a:t>
              </a:r>
              <a:endParaRPr lang="ko-KR" altLang="en-US" sz="19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8DB7E27-05F8-4F7A-B1D4-3F5C9B9333CA}"/>
              </a:ext>
            </a:extLst>
          </p:cNvPr>
          <p:cNvSpPr txBox="1"/>
          <p:nvPr/>
        </p:nvSpPr>
        <p:spPr>
          <a:xfrm>
            <a:off x="5964885" y="2328149"/>
            <a:ext cx="5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E80BA7-6498-4818-8ED1-3730431B010E}"/>
              </a:ext>
            </a:extLst>
          </p:cNvPr>
          <p:cNvSpPr txBox="1"/>
          <p:nvPr/>
        </p:nvSpPr>
        <p:spPr>
          <a:xfrm>
            <a:off x="10294071" y="4721908"/>
            <a:ext cx="672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04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218AED-0E1A-4599-99AA-CE1EAAF9DAEA}"/>
              </a:ext>
            </a:extLst>
          </p:cNvPr>
          <p:cNvSpPr txBox="1"/>
          <p:nvPr/>
        </p:nvSpPr>
        <p:spPr>
          <a:xfrm>
            <a:off x="5838117" y="4787892"/>
            <a:ext cx="598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03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7358A4-274A-4480-9B89-C2ACDB4E4101}"/>
              </a:ext>
            </a:extLst>
          </p:cNvPr>
          <p:cNvSpPr txBox="1"/>
          <p:nvPr/>
        </p:nvSpPr>
        <p:spPr>
          <a:xfrm>
            <a:off x="1232774" y="2299868"/>
            <a:ext cx="699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5" name="자유형: 도형 33">
            <a:extLst>
              <a:ext uri="{FF2B5EF4-FFF2-40B4-BE49-F238E27FC236}">
                <a16:creationId xmlns:a16="http://schemas.microsoft.com/office/drawing/2014/main" id="{ACA86C44-6FBF-4A1C-ADA4-871A16EB88AC}"/>
              </a:ext>
            </a:extLst>
          </p:cNvPr>
          <p:cNvSpPr/>
          <p:nvPr/>
        </p:nvSpPr>
        <p:spPr>
          <a:xfrm rot="5400000">
            <a:off x="8423715" y="2447410"/>
            <a:ext cx="1951225" cy="5288218"/>
          </a:xfrm>
          <a:custGeom>
            <a:avLst/>
            <a:gdLst>
              <a:gd name="connsiteX0" fmla="*/ 0 w 1728000"/>
              <a:gd name="connsiteY0" fmla="*/ 4535323 h 4535323"/>
              <a:gd name="connsiteX1" fmla="*/ 0 w 1728000"/>
              <a:gd name="connsiteY1" fmla="*/ 3276000 h 4535323"/>
              <a:gd name="connsiteX2" fmla="*/ 0 w 1728000"/>
              <a:gd name="connsiteY2" fmla="*/ 2370135 h 4535323"/>
              <a:gd name="connsiteX3" fmla="*/ 0 w 1728000"/>
              <a:gd name="connsiteY3" fmla="*/ 692383 h 4535323"/>
              <a:gd name="connsiteX4" fmla="*/ 710009 w 1728000"/>
              <a:gd name="connsiteY4" fmla="*/ 692383 h 4535323"/>
              <a:gd name="connsiteX5" fmla="*/ 710009 w 1728000"/>
              <a:gd name="connsiteY5" fmla="*/ 245964 h 4535323"/>
              <a:gd name="connsiteX6" fmla="*/ 632344 w 1728000"/>
              <a:gd name="connsiteY6" fmla="*/ 245964 h 4535323"/>
              <a:gd name="connsiteX7" fmla="*/ 864000 w 1728000"/>
              <a:gd name="connsiteY7" fmla="*/ 0 h 4535323"/>
              <a:gd name="connsiteX8" fmla="*/ 1095656 w 1728000"/>
              <a:gd name="connsiteY8" fmla="*/ 245964 h 4535323"/>
              <a:gd name="connsiteX9" fmla="*/ 1017991 w 1728000"/>
              <a:gd name="connsiteY9" fmla="*/ 245964 h 4535323"/>
              <a:gd name="connsiteX10" fmla="*/ 1017991 w 1728000"/>
              <a:gd name="connsiteY10" fmla="*/ 692383 h 4535323"/>
              <a:gd name="connsiteX11" fmla="*/ 1728000 w 1728000"/>
              <a:gd name="connsiteY11" fmla="*/ 692383 h 4535323"/>
              <a:gd name="connsiteX12" fmla="*/ 1728000 w 1728000"/>
              <a:gd name="connsiteY12" fmla="*/ 2370135 h 4535323"/>
              <a:gd name="connsiteX13" fmla="*/ 1728000 w 1728000"/>
              <a:gd name="connsiteY13" fmla="*/ 3276000 h 4535323"/>
              <a:gd name="connsiteX14" fmla="*/ 1728000 w 1728000"/>
              <a:gd name="connsiteY14" fmla="*/ 4535323 h 453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8000" h="4535323">
                <a:moveTo>
                  <a:pt x="0" y="4535323"/>
                </a:moveTo>
                <a:lnTo>
                  <a:pt x="0" y="3276000"/>
                </a:lnTo>
                <a:lnTo>
                  <a:pt x="0" y="2370135"/>
                </a:lnTo>
                <a:lnTo>
                  <a:pt x="0" y="692383"/>
                </a:lnTo>
                <a:lnTo>
                  <a:pt x="710009" y="692383"/>
                </a:lnTo>
                <a:lnTo>
                  <a:pt x="710009" y="245964"/>
                </a:lnTo>
                <a:lnTo>
                  <a:pt x="632344" y="245964"/>
                </a:lnTo>
                <a:lnTo>
                  <a:pt x="864000" y="0"/>
                </a:lnTo>
                <a:lnTo>
                  <a:pt x="1095656" y="245964"/>
                </a:lnTo>
                <a:lnTo>
                  <a:pt x="1017991" y="245964"/>
                </a:lnTo>
                <a:lnTo>
                  <a:pt x="1017991" y="692383"/>
                </a:lnTo>
                <a:lnTo>
                  <a:pt x="1728000" y="692383"/>
                </a:lnTo>
                <a:lnTo>
                  <a:pt x="1728000" y="2370135"/>
                </a:lnTo>
                <a:lnTo>
                  <a:pt x="1728000" y="3276000"/>
                </a:lnTo>
                <a:lnTo>
                  <a:pt x="1728000" y="4535323"/>
                </a:lnTo>
                <a:close/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6" name="자유형: 도형 34">
            <a:extLst>
              <a:ext uri="{FF2B5EF4-FFF2-40B4-BE49-F238E27FC236}">
                <a16:creationId xmlns:a16="http://schemas.microsoft.com/office/drawing/2014/main" id="{8404D6E8-BB4C-4EBF-A23E-A4423497F56C}"/>
              </a:ext>
            </a:extLst>
          </p:cNvPr>
          <p:cNvSpPr/>
          <p:nvPr/>
        </p:nvSpPr>
        <p:spPr>
          <a:xfrm rot="16200000">
            <a:off x="1807099" y="-50694"/>
            <a:ext cx="2552917" cy="5482341"/>
          </a:xfrm>
          <a:custGeom>
            <a:avLst/>
            <a:gdLst>
              <a:gd name="connsiteX0" fmla="*/ 1728002 w 1728002"/>
              <a:gd name="connsiteY0" fmla="*/ 2370625 h 4536001"/>
              <a:gd name="connsiteX1" fmla="*/ 1728001 w 1728002"/>
              <a:gd name="connsiteY1" fmla="*/ 4536001 h 4536001"/>
              <a:gd name="connsiteX2" fmla="*/ 1 w 1728002"/>
              <a:gd name="connsiteY2" fmla="*/ 4536001 h 4536001"/>
              <a:gd name="connsiteX3" fmla="*/ 1 w 1728002"/>
              <a:gd name="connsiteY3" fmla="*/ 3276285 h 4536001"/>
              <a:gd name="connsiteX4" fmla="*/ 0 w 1728002"/>
              <a:gd name="connsiteY4" fmla="*/ 3276285 h 4536001"/>
              <a:gd name="connsiteX5" fmla="*/ 0 w 1728002"/>
              <a:gd name="connsiteY5" fmla="*/ 692443 h 4536001"/>
              <a:gd name="connsiteX6" fmla="*/ 710009 w 1728002"/>
              <a:gd name="connsiteY6" fmla="*/ 692443 h 4536001"/>
              <a:gd name="connsiteX7" fmla="*/ 710009 w 1728002"/>
              <a:gd name="connsiteY7" fmla="*/ 245964 h 4536001"/>
              <a:gd name="connsiteX8" fmla="*/ 632344 w 1728002"/>
              <a:gd name="connsiteY8" fmla="*/ 245964 h 4536001"/>
              <a:gd name="connsiteX9" fmla="*/ 864000 w 1728002"/>
              <a:gd name="connsiteY9" fmla="*/ 0 h 4536001"/>
              <a:gd name="connsiteX10" fmla="*/ 1095656 w 1728002"/>
              <a:gd name="connsiteY10" fmla="*/ 245964 h 4536001"/>
              <a:gd name="connsiteX11" fmla="*/ 1017991 w 1728002"/>
              <a:gd name="connsiteY11" fmla="*/ 245964 h 4536001"/>
              <a:gd name="connsiteX12" fmla="*/ 1017991 w 1728002"/>
              <a:gd name="connsiteY12" fmla="*/ 692443 h 4536001"/>
              <a:gd name="connsiteX13" fmla="*/ 1728000 w 1728002"/>
              <a:gd name="connsiteY13" fmla="*/ 692443 h 4536001"/>
              <a:gd name="connsiteX14" fmla="*/ 1728000 w 1728002"/>
              <a:gd name="connsiteY14" fmla="*/ 2370625 h 453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8002" h="4536001">
                <a:moveTo>
                  <a:pt x="1728002" y="2370625"/>
                </a:moveTo>
                <a:lnTo>
                  <a:pt x="1728001" y="4536001"/>
                </a:lnTo>
                <a:lnTo>
                  <a:pt x="1" y="4536001"/>
                </a:lnTo>
                <a:lnTo>
                  <a:pt x="1" y="3276285"/>
                </a:lnTo>
                <a:lnTo>
                  <a:pt x="0" y="3276285"/>
                </a:lnTo>
                <a:lnTo>
                  <a:pt x="0" y="692443"/>
                </a:lnTo>
                <a:lnTo>
                  <a:pt x="710009" y="692443"/>
                </a:lnTo>
                <a:lnTo>
                  <a:pt x="710009" y="245964"/>
                </a:lnTo>
                <a:lnTo>
                  <a:pt x="632344" y="245964"/>
                </a:lnTo>
                <a:lnTo>
                  <a:pt x="864000" y="0"/>
                </a:lnTo>
                <a:lnTo>
                  <a:pt x="1095656" y="245964"/>
                </a:lnTo>
                <a:lnTo>
                  <a:pt x="1017991" y="245964"/>
                </a:lnTo>
                <a:lnTo>
                  <a:pt x="1017991" y="692443"/>
                </a:lnTo>
                <a:lnTo>
                  <a:pt x="1728000" y="692443"/>
                </a:lnTo>
                <a:lnTo>
                  <a:pt x="1728000" y="2370625"/>
                </a:lnTo>
                <a:close/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grpSp>
        <p:nvGrpSpPr>
          <p:cNvPr id="17" name="Group 48">
            <a:extLst>
              <a:ext uri="{FF2B5EF4-FFF2-40B4-BE49-F238E27FC236}">
                <a16:creationId xmlns:a16="http://schemas.microsoft.com/office/drawing/2014/main" id="{9104DEE6-7398-4A64-96ED-DACE1E1A3B57}"/>
              </a:ext>
            </a:extLst>
          </p:cNvPr>
          <p:cNvGrpSpPr/>
          <p:nvPr/>
        </p:nvGrpSpPr>
        <p:grpSpPr>
          <a:xfrm>
            <a:off x="6089512" y="1411876"/>
            <a:ext cx="5160011" cy="2528534"/>
            <a:chOff x="4976617" y="3830689"/>
            <a:chExt cx="3360549" cy="64030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2C8E02-744F-4DBF-88C2-98C25CB0F838}"/>
                </a:ext>
              </a:extLst>
            </p:cNvPr>
            <p:cNvSpPr txBox="1"/>
            <p:nvPr/>
          </p:nvSpPr>
          <p:spPr>
            <a:xfrm>
              <a:off x="5196135" y="3917629"/>
              <a:ext cx="3141031" cy="553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KAK dan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Kurikulum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Pelatihan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secara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Daring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Sebagian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sudah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sesuai</a:t>
              </a:r>
              <a:endParaRPr lang="en-US" sz="1700" dirty="0">
                <a:solidFill>
                  <a:srgbClr val="A61602"/>
                </a:solidFill>
                <a:latin typeface="Arial Narrow" panose="020B0606020202030204" pitchFamily="34" charset="0"/>
                <a:sym typeface="Wingdings" pitchFamily="2" charset="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Pedoman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Pelatihan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Daring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sebagai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dasar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dan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panduan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pelaksanaan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bagi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Pusbindiklatren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dan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mitra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>
                  <a:solidFill>
                    <a:schemeClr val="accent6">
                      <a:lumMod val="50000"/>
                    </a:schemeClr>
                  </a:solidFill>
                  <a:latin typeface="Arial Narrow" panose="020B0606020202030204" pitchFamily="34" charset="0"/>
                </a:rPr>
                <a:t>Prodi </a:t>
              </a:r>
              <a:r>
                <a:rPr lang="en-US" sz="1700" dirty="0">
                  <a:solidFill>
                    <a:schemeClr val="accent6">
                      <a:lumMod val="50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Hampir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semua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Prodi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melaksanakan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,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namun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perlu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penyesuaian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antara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bahan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materi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dan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kurikulum</a:t>
              </a:r>
              <a:endParaRPr lang="en-US" sz="1700" dirty="0">
                <a:solidFill>
                  <a:srgbClr val="A61602"/>
                </a:solidFill>
                <a:latin typeface="Arial Narrow" panose="020B0606020202030204" pitchFamily="34" charset="0"/>
                <a:sym typeface="Wingdings" pitchFamily="2" charset="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Penggunaan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SIPENA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Sebagian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kecil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ada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yang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belum</a:t>
              </a:r>
              <a:r>
                <a:rPr lang="en-US" sz="1700" dirty="0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A61602"/>
                  </a:solidFill>
                  <a:latin typeface="Arial Narrow" panose="020B0606020202030204" pitchFamily="34" charset="0"/>
                  <a:sym typeface="Wingdings" pitchFamily="2" charset="2"/>
                </a:rPr>
                <a:t>menggunakan</a:t>
              </a:r>
              <a:endParaRPr lang="en-US" sz="1700" dirty="0">
                <a:solidFill>
                  <a:srgbClr val="A61602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C5383CF-BF04-4871-80A6-C654C3A2E516}"/>
                </a:ext>
              </a:extLst>
            </p:cNvPr>
            <p:cNvSpPr txBox="1"/>
            <p:nvPr/>
          </p:nvSpPr>
          <p:spPr>
            <a:xfrm>
              <a:off x="4976617" y="3830689"/>
              <a:ext cx="3317743" cy="107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Pelaksanaan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secara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daring</a:t>
              </a:r>
            </a:p>
          </p:txBody>
        </p:sp>
      </p:grpSp>
      <p:grpSp>
        <p:nvGrpSpPr>
          <p:cNvPr id="20" name="Group 51">
            <a:extLst>
              <a:ext uri="{FF2B5EF4-FFF2-40B4-BE49-F238E27FC236}">
                <a16:creationId xmlns:a16="http://schemas.microsoft.com/office/drawing/2014/main" id="{39CDD485-911F-4D7B-B4F5-A973EA04F494}"/>
              </a:ext>
            </a:extLst>
          </p:cNvPr>
          <p:cNvGrpSpPr/>
          <p:nvPr/>
        </p:nvGrpSpPr>
        <p:grpSpPr>
          <a:xfrm>
            <a:off x="1206625" y="4093300"/>
            <a:ext cx="4754680" cy="2183175"/>
            <a:chOff x="5818522" y="3872747"/>
            <a:chExt cx="2962102" cy="74969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F7C7E34-FB7A-45FD-ADDF-782A2B826273}"/>
                </a:ext>
              </a:extLst>
            </p:cNvPr>
            <p:cNvSpPr txBox="1"/>
            <p:nvPr/>
          </p:nvSpPr>
          <p:spPr>
            <a:xfrm>
              <a:off x="5818522" y="3988305"/>
              <a:ext cx="2924076" cy="634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Pembentukan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tim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Pengawasan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belum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optimal (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tidak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semua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memahami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substansi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 err="1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M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ekanisme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penugasan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sit in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saat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pelatihan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cukup</a:t>
              </a:r>
              <a:endParaRPr lang="en-US" sz="1700" dirty="0">
                <a:solidFill>
                  <a:srgbClr val="C00000"/>
                </a:solidFill>
                <a:latin typeface="Arial Narrow" panose="020B0606020202030204" pitchFamily="34" charset="0"/>
                <a:sym typeface="Wingdings" pitchFamily="2" charset="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Survey </a:t>
              </a:r>
              <a:r>
                <a:rPr lang="en-US" sz="1700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pelaksanaan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700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sym typeface="Wingdings" pitchFamily="2" charset="2"/>
                </a:rPr>
                <a:t>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belum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optimal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dimana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i="1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response rate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cenderung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menurun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dibanding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awal</a:t>
              </a:r>
              <a:r>
                <a:rPr lang="en-US" sz="1700" dirty="0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 </a:t>
              </a:r>
              <a:r>
                <a:rPr lang="en-US" sz="1700" dirty="0" err="1">
                  <a:solidFill>
                    <a:srgbClr val="C00000"/>
                  </a:solidFill>
                  <a:latin typeface="Arial Narrow" panose="020B0606020202030204" pitchFamily="34" charset="0"/>
                  <a:sym typeface="Wingdings" pitchFamily="2" charset="2"/>
                </a:rPr>
                <a:t>pelaksanaan</a:t>
              </a:r>
              <a:endParaRPr lang="en-US" sz="1700" dirty="0">
                <a:solidFill>
                  <a:srgbClr val="C00000"/>
                </a:solidFill>
                <a:latin typeface="Arial Narrow" panose="020B0606020202030204" pitchFamily="34" charset="0"/>
              </a:endParaRPr>
            </a:p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E7626F6-7438-4086-AB95-DD667B774142}"/>
                </a:ext>
              </a:extLst>
            </p:cNvPr>
            <p:cNvSpPr txBox="1"/>
            <p:nvPr/>
          </p:nvSpPr>
          <p:spPr>
            <a:xfrm>
              <a:off x="5889060" y="3872747"/>
              <a:ext cx="2891564" cy="132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Mekanisme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monev</a:t>
              </a:r>
              <a:r>
                <a:rPr lang="en-US" sz="19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 dan </a:t>
              </a:r>
              <a:r>
                <a:rPr lang="en-US" sz="1900" b="1" dirty="0" err="1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</a:rPr>
                <a:t>pengendalian</a:t>
              </a:r>
              <a:endParaRPr lang="en-US" sz="19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24" name="Rectangle 9">
            <a:extLst>
              <a:ext uri="{FF2B5EF4-FFF2-40B4-BE49-F238E27FC236}">
                <a16:creationId xmlns:a16="http://schemas.microsoft.com/office/drawing/2014/main" id="{6BB2BCC6-CDDA-4041-80AE-089FBF9F4103}"/>
              </a:ext>
            </a:extLst>
          </p:cNvPr>
          <p:cNvSpPr/>
          <p:nvPr/>
        </p:nvSpPr>
        <p:spPr>
          <a:xfrm>
            <a:off x="10411729" y="5421141"/>
            <a:ext cx="409915" cy="29120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E6580613-DB0F-44D3-9678-32A4E5D1ECA0}"/>
              </a:ext>
            </a:extLst>
          </p:cNvPr>
          <p:cNvSpPr>
            <a:spLocks noChangeAspect="1"/>
          </p:cNvSpPr>
          <p:nvPr/>
        </p:nvSpPr>
        <p:spPr>
          <a:xfrm>
            <a:off x="6055305" y="3010799"/>
            <a:ext cx="444224" cy="46769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CB0812B-DFF0-4521-BA5A-5887441A4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408" y="5277530"/>
            <a:ext cx="512108" cy="51210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07BA6943-0229-46EC-8C07-AD9A6E46FFD3}"/>
              </a:ext>
            </a:extLst>
          </p:cNvPr>
          <p:cNvSpPr/>
          <p:nvPr/>
        </p:nvSpPr>
        <p:spPr>
          <a:xfrm>
            <a:off x="1330232" y="3106572"/>
            <a:ext cx="420287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1697624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ardrop 20">
            <a:extLst>
              <a:ext uri="{FF2B5EF4-FFF2-40B4-BE49-F238E27FC236}">
                <a16:creationId xmlns:a16="http://schemas.microsoft.com/office/drawing/2014/main" id="{D55E0553-99D0-794B-B8AA-F501B46635D2}"/>
              </a:ext>
            </a:extLst>
          </p:cNvPr>
          <p:cNvSpPr/>
          <p:nvPr/>
        </p:nvSpPr>
        <p:spPr>
          <a:xfrm rot="5400000">
            <a:off x="3886619" y="1274772"/>
            <a:ext cx="2165684" cy="2165684"/>
          </a:xfrm>
          <a:prstGeom prst="teardrop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F3F2CA83-903F-6149-99DD-C7C65CE2CD67}"/>
              </a:ext>
            </a:extLst>
          </p:cNvPr>
          <p:cNvSpPr/>
          <p:nvPr/>
        </p:nvSpPr>
        <p:spPr>
          <a:xfrm rot="16200000" flipH="1">
            <a:off x="6153919" y="1246469"/>
            <a:ext cx="2165684" cy="2165684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687B34C-11E0-4BFC-B11E-AEBD7ACAA46E}"/>
              </a:ext>
            </a:extLst>
          </p:cNvPr>
          <p:cNvSpPr/>
          <p:nvPr/>
        </p:nvSpPr>
        <p:spPr>
          <a:xfrm flipH="1">
            <a:off x="6942093" y="4490081"/>
            <a:ext cx="3981651" cy="938757"/>
          </a:xfrm>
          <a:custGeom>
            <a:avLst/>
            <a:gdLst>
              <a:gd name="connsiteX0" fmla="*/ 3455470 w 3455470"/>
              <a:gd name="connsiteY0" fmla="*/ 1183907 h 1183907"/>
              <a:gd name="connsiteX1" fmla="*/ 0 w 3455470"/>
              <a:gd name="connsiteY1" fmla="*/ 1183907 h 1183907"/>
              <a:gd name="connsiteX2" fmla="*/ 0 w 3455470"/>
              <a:gd name="connsiteY2" fmla="*/ 0 h 1183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5470" h="1183907">
                <a:moveTo>
                  <a:pt x="3455470" y="1183907"/>
                </a:moveTo>
                <a:lnTo>
                  <a:pt x="0" y="118390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242438B-E1C0-4807-91E8-CB3F71C5931F}"/>
              </a:ext>
            </a:extLst>
          </p:cNvPr>
          <p:cNvSpPr/>
          <p:nvPr/>
        </p:nvSpPr>
        <p:spPr>
          <a:xfrm>
            <a:off x="1212782" y="4217666"/>
            <a:ext cx="4119613" cy="1183907"/>
          </a:xfrm>
          <a:custGeom>
            <a:avLst/>
            <a:gdLst>
              <a:gd name="connsiteX0" fmla="*/ 3455470 w 3455470"/>
              <a:gd name="connsiteY0" fmla="*/ 1183907 h 1183907"/>
              <a:gd name="connsiteX1" fmla="*/ 0 w 3455470"/>
              <a:gd name="connsiteY1" fmla="*/ 1183907 h 1183907"/>
              <a:gd name="connsiteX2" fmla="*/ 0 w 3455470"/>
              <a:gd name="connsiteY2" fmla="*/ 0 h 1183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5470" h="1183907">
                <a:moveTo>
                  <a:pt x="3455470" y="1183907"/>
                </a:moveTo>
                <a:lnTo>
                  <a:pt x="0" y="118390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E6AF78F-7C59-40F7-AB89-ADF25078050F}"/>
              </a:ext>
            </a:extLst>
          </p:cNvPr>
          <p:cNvSpPr/>
          <p:nvPr/>
        </p:nvSpPr>
        <p:spPr>
          <a:xfrm>
            <a:off x="1164408" y="1844715"/>
            <a:ext cx="3455470" cy="1183907"/>
          </a:xfrm>
          <a:custGeom>
            <a:avLst/>
            <a:gdLst>
              <a:gd name="connsiteX0" fmla="*/ 3455470 w 3455470"/>
              <a:gd name="connsiteY0" fmla="*/ 1183907 h 1183907"/>
              <a:gd name="connsiteX1" fmla="*/ 0 w 3455470"/>
              <a:gd name="connsiteY1" fmla="*/ 1183907 h 1183907"/>
              <a:gd name="connsiteX2" fmla="*/ 0 w 3455470"/>
              <a:gd name="connsiteY2" fmla="*/ 0 h 1183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5470" h="1183907">
                <a:moveTo>
                  <a:pt x="3455470" y="1183907"/>
                </a:moveTo>
                <a:lnTo>
                  <a:pt x="0" y="118390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97FDD-FD92-4618-8150-3EAEB5101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Knowledge Management</a:t>
            </a:r>
            <a:br>
              <a:rPr lang="en-US" dirty="0"/>
            </a:br>
            <a:r>
              <a:rPr lang="en-US" sz="1400" dirty="0"/>
              <a:t>(</a:t>
            </a:r>
            <a:r>
              <a:rPr lang="en-US" sz="1400" dirty="0" err="1"/>
              <a:t>Pusbindiklatren</a:t>
            </a:r>
            <a:r>
              <a:rPr lang="en-US" sz="1400" dirty="0"/>
              <a:t> </a:t>
            </a:r>
            <a:r>
              <a:rPr lang="en-US" sz="1400" dirty="0" err="1"/>
              <a:t>sebagai</a:t>
            </a:r>
            <a:r>
              <a:rPr lang="en-US" sz="1400" dirty="0"/>
              <a:t> salah </a:t>
            </a:r>
            <a:r>
              <a:rPr lang="en-US" sz="1400" dirty="0" err="1"/>
              <a:t>satu</a:t>
            </a:r>
            <a:r>
              <a:rPr lang="en-US" sz="1400" dirty="0"/>
              <a:t> Pilot Project </a:t>
            </a:r>
            <a:r>
              <a:rPr lang="en-US" sz="1400" dirty="0" err="1"/>
              <a:t>untuk</a:t>
            </a:r>
            <a:r>
              <a:rPr lang="en-US" sz="1400" dirty="0"/>
              <a:t> Knowledge Management Project KSI 2019-2021)</a:t>
            </a:r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4845DAD8-C09C-4F14-A313-4C5B91F0AD26}"/>
              </a:ext>
            </a:extLst>
          </p:cNvPr>
          <p:cNvSpPr/>
          <p:nvPr/>
        </p:nvSpPr>
        <p:spPr>
          <a:xfrm>
            <a:off x="3950271" y="3519512"/>
            <a:ext cx="2165684" cy="2165684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6E0C996-DEA4-4CB0-B55D-63215851BCEB}"/>
              </a:ext>
            </a:extLst>
          </p:cNvPr>
          <p:cNvSpPr/>
          <p:nvPr/>
        </p:nvSpPr>
        <p:spPr>
          <a:xfrm flipH="1">
            <a:off x="6221834" y="3519512"/>
            <a:ext cx="2165684" cy="2165684"/>
          </a:xfrm>
          <a:prstGeom prst="teardrop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96C0358-DDE1-4F30-9192-91391ABF4F84}"/>
              </a:ext>
            </a:extLst>
          </p:cNvPr>
          <p:cNvSpPr/>
          <p:nvPr/>
        </p:nvSpPr>
        <p:spPr>
          <a:xfrm>
            <a:off x="5599523" y="3149864"/>
            <a:ext cx="1032864" cy="1032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7AB5D471-6DBD-46C3-9081-F839B107F89B}"/>
              </a:ext>
            </a:extLst>
          </p:cNvPr>
          <p:cNvSpPr/>
          <p:nvPr/>
        </p:nvSpPr>
        <p:spPr>
          <a:xfrm>
            <a:off x="5783561" y="3290116"/>
            <a:ext cx="624876" cy="543371"/>
          </a:xfrm>
          <a:prstGeom prst="circular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C3C7CD42-839F-4CBB-ADEC-12996A89CA0F}"/>
              </a:ext>
            </a:extLst>
          </p:cNvPr>
          <p:cNvSpPr/>
          <p:nvPr/>
        </p:nvSpPr>
        <p:spPr>
          <a:xfrm rot="10800000">
            <a:off x="5783561" y="3499105"/>
            <a:ext cx="624876" cy="543371"/>
          </a:xfrm>
          <a:prstGeom prst="circular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65D29B-78BA-4A10-9318-CD68BD4D1B95}"/>
              </a:ext>
            </a:extLst>
          </p:cNvPr>
          <p:cNvSpPr txBox="1"/>
          <p:nvPr/>
        </p:nvSpPr>
        <p:spPr>
          <a:xfrm>
            <a:off x="6043406" y="4328919"/>
            <a:ext cx="249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TATA KELOLA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757A70-FC26-4A78-94DC-B9F92B46858A}"/>
              </a:ext>
            </a:extLst>
          </p:cNvPr>
          <p:cNvSpPr txBox="1"/>
          <p:nvPr/>
        </p:nvSpPr>
        <p:spPr>
          <a:xfrm>
            <a:off x="5897472" y="2172948"/>
            <a:ext cx="2496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PUBLIKASI &amp; INFORMASI</a:t>
            </a:r>
            <a:endParaRPr lang="id-ID" sz="1400" b="1" dirty="0">
              <a:solidFill>
                <a:schemeClr val="bg1"/>
              </a:solidFill>
            </a:endParaRP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E72620-7FAA-4D77-BF69-D032328EB9E3}"/>
              </a:ext>
            </a:extLst>
          </p:cNvPr>
          <p:cNvSpPr txBox="1"/>
          <p:nvPr/>
        </p:nvSpPr>
        <p:spPr>
          <a:xfrm>
            <a:off x="3782181" y="2201630"/>
            <a:ext cx="249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DATABASE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EC64A24-54EC-4743-9049-210034CE82C9}"/>
              </a:ext>
            </a:extLst>
          </p:cNvPr>
          <p:cNvSpPr/>
          <p:nvPr/>
        </p:nvSpPr>
        <p:spPr>
          <a:xfrm>
            <a:off x="1273502" y="4176414"/>
            <a:ext cx="3181678" cy="1461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id-ID" sz="1600" b="1" dirty="0"/>
              <a:t>Pengembangan </a:t>
            </a:r>
            <a:r>
              <a:rPr lang="id-ID" sz="1600" b="1" dirty="0" err="1"/>
              <a:t>distance</a:t>
            </a:r>
            <a:r>
              <a:rPr lang="id-ID" sz="1600" b="1" dirty="0"/>
              <a:t> </a:t>
            </a:r>
            <a:r>
              <a:rPr lang="id-ID" sz="1600" b="1" dirty="0" err="1"/>
              <a:t>learning</a:t>
            </a:r>
            <a:r>
              <a:rPr lang="id-ID" sz="1600" b="1" dirty="0"/>
              <a:t> (SIPENA, </a:t>
            </a:r>
            <a:r>
              <a:rPr lang="id-ID" sz="1600" b="1" dirty="0" err="1"/>
              <a:t>Database</a:t>
            </a:r>
            <a:r>
              <a:rPr lang="id-ID" sz="1600" b="1" dirty="0"/>
              <a:t> pengajar (WIFAST), SIKREN, Pelatihan </a:t>
            </a:r>
            <a:r>
              <a:rPr lang="id-ID" sz="1600" b="1" dirty="0" err="1"/>
              <a:t>MoT</a:t>
            </a:r>
            <a:r>
              <a:rPr lang="id-ID" sz="1600" b="1" dirty="0"/>
              <a:t>, </a:t>
            </a:r>
            <a:r>
              <a:rPr lang="id-ID" sz="1600" b="1" dirty="0" err="1"/>
              <a:t>Peng</a:t>
            </a:r>
            <a:r>
              <a:rPr lang="id-ID" sz="1600" b="1" dirty="0"/>
              <a:t>. Kurikulum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D7D7FA6-ABDA-441D-85AD-559723F5288C}"/>
              </a:ext>
            </a:extLst>
          </p:cNvPr>
          <p:cNvSpPr/>
          <p:nvPr/>
        </p:nvSpPr>
        <p:spPr>
          <a:xfrm>
            <a:off x="8387518" y="1718759"/>
            <a:ext cx="25166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Media </a:t>
            </a:r>
            <a:r>
              <a:rPr lang="en-US" sz="1600" b="1" dirty="0" err="1"/>
              <a:t>Publikasi</a:t>
            </a:r>
            <a:r>
              <a:rPr lang="en-US" sz="1600" b="1" dirty="0"/>
              <a:t>: </a:t>
            </a:r>
            <a:r>
              <a:rPr lang="en-US" sz="1600" b="1" dirty="0" err="1"/>
              <a:t>Majalah</a:t>
            </a:r>
            <a:r>
              <a:rPr lang="en-US" sz="1600" b="1" dirty="0"/>
              <a:t> SIMPUL, </a:t>
            </a:r>
            <a:r>
              <a:rPr lang="en-US" sz="1600" b="1" dirty="0" err="1"/>
              <a:t>Jurnal</a:t>
            </a:r>
            <a:r>
              <a:rPr lang="en-US" sz="1600" b="1" dirty="0"/>
              <a:t> JISDEP, Bunga </a:t>
            </a:r>
            <a:r>
              <a:rPr lang="en-US" sz="1600" b="1" dirty="0" err="1"/>
              <a:t>Rampai</a:t>
            </a:r>
            <a:r>
              <a:rPr lang="en-US" sz="1600" b="1" dirty="0"/>
              <a:t> thesis/action plan, website, media social, poster, leaflet, audio visual </a:t>
            </a:r>
            <a:r>
              <a:rPr lang="en-US" sz="1600" b="1" dirty="0" err="1"/>
              <a:t>dll</a:t>
            </a:r>
            <a:r>
              <a:rPr lang="en-US" sz="1600" b="1" dirty="0"/>
              <a:t>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BE9F98-0B9D-4664-AC7C-8013E2697BDC}"/>
              </a:ext>
            </a:extLst>
          </p:cNvPr>
          <p:cNvSpPr/>
          <p:nvPr/>
        </p:nvSpPr>
        <p:spPr>
          <a:xfrm>
            <a:off x="1301834" y="1495474"/>
            <a:ext cx="2447359" cy="1479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600" b="1" dirty="0" err="1"/>
              <a:t>Pengembangan</a:t>
            </a:r>
            <a:r>
              <a:rPr lang="en-US" sz="1600" b="1" dirty="0"/>
              <a:t> data </a:t>
            </a:r>
            <a:r>
              <a:rPr lang="en-US" sz="1600" b="1" dirty="0" err="1"/>
              <a:t>peserta</a:t>
            </a:r>
            <a:r>
              <a:rPr lang="en-US" sz="1600" b="1" dirty="0"/>
              <a:t> &amp; alumni </a:t>
            </a:r>
            <a:r>
              <a:rPr lang="en-US" sz="1600" b="1" dirty="0" err="1"/>
              <a:t>melalui</a:t>
            </a:r>
            <a:r>
              <a:rPr lang="en-US" sz="1600" b="1" dirty="0"/>
              <a:t>: SIMDIKLAT, e-</a:t>
            </a:r>
            <a:r>
              <a:rPr lang="en-US" sz="1600" b="1" dirty="0" err="1"/>
              <a:t>Monev</a:t>
            </a:r>
            <a:r>
              <a:rPr lang="en-US" sz="1600" b="1" dirty="0"/>
              <a:t> </a:t>
            </a:r>
            <a:r>
              <a:rPr lang="en-US" sz="1600" b="1" dirty="0" err="1"/>
              <a:t>dll</a:t>
            </a:r>
            <a:r>
              <a:rPr lang="en-US" sz="1600" b="1" dirty="0"/>
              <a:t>, database </a:t>
            </a:r>
            <a:r>
              <a:rPr lang="en-US" sz="1600" b="1" dirty="0" err="1"/>
              <a:t>thesih</a:t>
            </a:r>
            <a:r>
              <a:rPr lang="en-US" sz="1600" b="1" dirty="0"/>
              <a:t>/</a:t>
            </a:r>
            <a:r>
              <a:rPr lang="en-US" sz="1600" b="1" dirty="0" err="1"/>
              <a:t>disertasi</a:t>
            </a:r>
            <a:r>
              <a:rPr lang="en-US" sz="1600" b="1" dirty="0"/>
              <a:t>, </a:t>
            </a:r>
            <a:r>
              <a:rPr lang="en-US" sz="1600" b="1" dirty="0" err="1"/>
              <a:t>ringkasan</a:t>
            </a:r>
            <a:r>
              <a:rPr lang="en-US" sz="1600" b="1" dirty="0"/>
              <a:t> </a:t>
            </a:r>
            <a:r>
              <a:rPr lang="en-US" sz="1600" b="1" dirty="0" err="1"/>
              <a:t>tesis</a:t>
            </a:r>
            <a:r>
              <a:rPr lang="en-US" sz="1600" b="1" dirty="0"/>
              <a:t> </a:t>
            </a:r>
            <a:r>
              <a:rPr lang="en-US" sz="1600" b="1" dirty="0" err="1"/>
              <a:t>dll</a:t>
            </a:r>
            <a:endParaRPr lang="id-ID" sz="1600" b="1" dirty="0"/>
          </a:p>
        </p:txBody>
      </p:sp>
      <p:sp>
        <p:nvSpPr>
          <p:cNvPr id="38" name="Slide Number Placeholder 37">
            <a:extLst>
              <a:ext uri="{FF2B5EF4-FFF2-40B4-BE49-F238E27FC236}">
                <a16:creationId xmlns:a16="http://schemas.microsoft.com/office/drawing/2014/main" id="{F39DCC34-3DBA-46CA-8D04-50625A8FB5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33</a:t>
            </a:fld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AB5453-65B2-F74F-97BC-8AE073E624C3}"/>
              </a:ext>
            </a:extLst>
          </p:cNvPr>
          <p:cNvSpPr txBox="1"/>
          <p:nvPr/>
        </p:nvSpPr>
        <p:spPr>
          <a:xfrm>
            <a:off x="3827244" y="4318407"/>
            <a:ext cx="2496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LEARNING MANAGEMENT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Freeform: Shape 33">
            <a:extLst>
              <a:ext uri="{FF2B5EF4-FFF2-40B4-BE49-F238E27FC236}">
                <a16:creationId xmlns:a16="http://schemas.microsoft.com/office/drawing/2014/main" id="{CA3380A6-A90D-4E48-84F0-BD7E626B3B26}"/>
              </a:ext>
            </a:extLst>
          </p:cNvPr>
          <p:cNvSpPr/>
          <p:nvPr/>
        </p:nvSpPr>
        <p:spPr>
          <a:xfrm flipH="1">
            <a:off x="7701554" y="2349662"/>
            <a:ext cx="3222188" cy="938757"/>
          </a:xfrm>
          <a:custGeom>
            <a:avLst/>
            <a:gdLst>
              <a:gd name="connsiteX0" fmla="*/ 3455470 w 3455470"/>
              <a:gd name="connsiteY0" fmla="*/ 1183907 h 1183907"/>
              <a:gd name="connsiteX1" fmla="*/ 0 w 3455470"/>
              <a:gd name="connsiteY1" fmla="*/ 1183907 h 1183907"/>
              <a:gd name="connsiteX2" fmla="*/ 0 w 3455470"/>
              <a:gd name="connsiteY2" fmla="*/ 0 h 1183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5470" h="1183907">
                <a:moveTo>
                  <a:pt x="3455470" y="1183907"/>
                </a:moveTo>
                <a:lnTo>
                  <a:pt x="0" y="118390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6CAA511-3A08-B74E-AA6A-35C2F67ACB2D}"/>
              </a:ext>
            </a:extLst>
          </p:cNvPr>
          <p:cNvSpPr/>
          <p:nvPr/>
        </p:nvSpPr>
        <p:spPr>
          <a:xfrm>
            <a:off x="8401827" y="3727181"/>
            <a:ext cx="2516671" cy="2022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4000"/>
              </a:lnSpc>
            </a:pPr>
            <a:r>
              <a:rPr lang="id-ID" sz="1600" b="1" dirty="0" err="1"/>
              <a:t>Sharing</a:t>
            </a:r>
            <a:r>
              <a:rPr lang="id-ID" sz="1600" b="1" dirty="0"/>
              <a:t> </a:t>
            </a:r>
            <a:r>
              <a:rPr lang="id-ID" sz="1600" b="1" dirty="0" err="1"/>
              <a:t>session</a:t>
            </a:r>
            <a:r>
              <a:rPr lang="id-ID" sz="1600" b="1" dirty="0"/>
              <a:t>, pertemuan alumni, SOP, desain kurikulum, </a:t>
            </a:r>
            <a:r>
              <a:rPr lang="id-ID" sz="1600" b="1" dirty="0" err="1"/>
              <a:t>e-perpusatakaan</a:t>
            </a:r>
            <a:r>
              <a:rPr lang="id-ID" sz="1600" b="1" dirty="0"/>
              <a:t>, pelayanan dan pengembangan fasilitas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29738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CDC58-430C-9846-82B0-128817EAD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 Corporate University (</a:t>
            </a:r>
            <a:r>
              <a:rPr lang="en-US" dirty="0" err="1"/>
              <a:t>Corpu</a:t>
            </a:r>
            <a:r>
              <a:rPr lang="en-US" dirty="0"/>
              <a:t>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CCA8E5D-2461-7343-8544-0F19FC4DF7B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0531" y="2051916"/>
          <a:ext cx="11310938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0C938-AE95-2E48-918F-E29BEC1CB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34</a:t>
            </a:fld>
            <a:endParaRPr lang="en-US" sz="1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F352A0-C7A8-4F4A-B996-BC1A7C5EC272}"/>
              </a:ext>
            </a:extLst>
          </p:cNvPr>
          <p:cNvGrpSpPr/>
          <p:nvPr/>
        </p:nvGrpSpPr>
        <p:grpSpPr>
          <a:xfrm>
            <a:off x="358218" y="1157369"/>
            <a:ext cx="11720131" cy="1789094"/>
            <a:chOff x="277091" y="925531"/>
            <a:chExt cx="11720131" cy="1789094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C3647BDF-371C-CF44-8999-A167B3E739B7}"/>
                </a:ext>
              </a:extLst>
            </p:cNvPr>
            <p:cNvSpPr/>
            <p:nvPr/>
          </p:nvSpPr>
          <p:spPr>
            <a:xfrm>
              <a:off x="277091" y="925531"/>
              <a:ext cx="11637818" cy="1595996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BEE186-4277-8049-B8DE-13D16B2ADCE9}"/>
                </a:ext>
              </a:extLst>
            </p:cNvPr>
            <p:cNvSpPr txBox="1"/>
            <p:nvPr/>
          </p:nvSpPr>
          <p:spPr>
            <a:xfrm>
              <a:off x="420234" y="960299"/>
              <a:ext cx="11576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Pengembangan</a:t>
              </a:r>
              <a:r>
                <a:rPr lang="en-US" dirty="0"/>
                <a:t> </a:t>
              </a:r>
              <a:r>
                <a:rPr lang="en-US" dirty="0" err="1"/>
                <a:t>kompetensi</a:t>
              </a:r>
              <a:r>
                <a:rPr lang="en-US" dirty="0"/>
                <a:t> </a:t>
              </a:r>
              <a:r>
                <a:rPr lang="en-US" dirty="0" err="1"/>
                <a:t>dilaksanakan</a:t>
              </a:r>
              <a:r>
                <a:rPr lang="en-US" dirty="0"/>
                <a:t> </a:t>
              </a:r>
              <a:r>
                <a:rPr lang="en-US" dirty="0" err="1"/>
                <a:t>melalui</a:t>
              </a:r>
              <a:r>
                <a:rPr lang="en-US" dirty="0"/>
                <a:t> </a:t>
              </a:r>
              <a:r>
                <a:rPr lang="en-US" dirty="0" err="1"/>
                <a:t>pendekatan</a:t>
              </a:r>
              <a:r>
                <a:rPr lang="en-US" dirty="0"/>
                <a:t> </a:t>
              </a:r>
              <a:r>
                <a:rPr lang="en-US" dirty="0" err="1"/>
                <a:t>sistem</a:t>
              </a:r>
              <a:r>
                <a:rPr lang="en-US" dirty="0"/>
                <a:t> </a:t>
              </a:r>
              <a:r>
                <a:rPr lang="en-US" dirty="0" err="1"/>
                <a:t>pembelajaran</a:t>
              </a:r>
              <a:r>
                <a:rPr lang="en-US" dirty="0"/>
                <a:t> </a:t>
              </a:r>
              <a:r>
                <a:rPr lang="en-US" dirty="0" err="1"/>
                <a:t>terintegrasi</a:t>
              </a:r>
              <a:r>
                <a:rPr lang="en-US" dirty="0"/>
                <a:t> (corporate University). </a:t>
              </a:r>
              <a:r>
                <a:rPr lang="en-US" i="1" dirty="0"/>
                <a:t>(</a:t>
              </a:r>
              <a:r>
                <a:rPr lang="en-US" i="1" dirty="0" err="1"/>
                <a:t>Pasal</a:t>
              </a:r>
              <a:r>
                <a:rPr lang="en-US" i="1" dirty="0"/>
                <a:t> 203, 4, PP 17/2020 </a:t>
              </a:r>
              <a:r>
                <a:rPr lang="en-US" i="1" dirty="0" err="1"/>
                <a:t>tentang</a:t>
              </a:r>
              <a:r>
                <a:rPr lang="en-US" i="1" dirty="0"/>
                <a:t> </a:t>
              </a:r>
              <a:r>
                <a:rPr lang="en-US" i="1" dirty="0" err="1"/>
                <a:t>Manajemen</a:t>
              </a:r>
              <a:r>
                <a:rPr lang="en-US" i="1" dirty="0"/>
                <a:t> PNS)</a:t>
              </a:r>
            </a:p>
            <a:p>
              <a:endParaRPr lang="en-US" dirty="0"/>
            </a:p>
            <a:p>
              <a:r>
                <a:rPr lang="en-US" dirty="0" err="1"/>
                <a:t>Pengembangan</a:t>
              </a:r>
              <a:r>
                <a:rPr lang="en-US" dirty="0"/>
                <a:t> </a:t>
              </a:r>
              <a:r>
                <a:rPr lang="en-US" dirty="0" err="1"/>
                <a:t>Kompetensi</a:t>
              </a:r>
              <a:r>
                <a:rPr lang="en-US" dirty="0"/>
                <a:t> </a:t>
              </a:r>
              <a:r>
                <a:rPr lang="en-US" dirty="0" err="1"/>
                <a:t>bagi</a:t>
              </a:r>
              <a:r>
                <a:rPr lang="en-US" dirty="0"/>
                <a:t> </a:t>
              </a:r>
              <a:r>
                <a:rPr lang="en-US" dirty="0" err="1"/>
                <a:t>setiap</a:t>
              </a:r>
              <a:r>
                <a:rPr lang="en-US" dirty="0"/>
                <a:t> PNS </a:t>
              </a:r>
              <a:r>
                <a:rPr lang="en-US" dirty="0" err="1"/>
                <a:t>dilakukan</a:t>
              </a:r>
              <a:r>
                <a:rPr lang="en-US" dirty="0"/>
                <a:t> paling </a:t>
              </a:r>
              <a:r>
                <a:rPr lang="en-US" dirty="0" err="1"/>
                <a:t>sedikit</a:t>
              </a:r>
              <a:r>
                <a:rPr lang="en-US" dirty="0"/>
                <a:t> 20 jam </a:t>
              </a:r>
              <a:r>
                <a:rPr lang="en-US" dirty="0" err="1"/>
                <a:t>pelajaran</a:t>
              </a:r>
              <a:r>
                <a:rPr lang="en-US" dirty="0"/>
                <a:t> dan 1 (</a:t>
              </a:r>
              <a:r>
                <a:rPr lang="en-US" dirty="0" err="1"/>
                <a:t>satu</a:t>
              </a:r>
              <a:r>
                <a:rPr lang="en-US" dirty="0"/>
                <a:t>) </a:t>
              </a:r>
              <a:r>
                <a:rPr lang="en-US" dirty="0" err="1"/>
                <a:t>tahun</a:t>
              </a:r>
              <a:r>
                <a:rPr lang="en-US" i="1" dirty="0"/>
                <a:t>. </a:t>
              </a:r>
            </a:p>
            <a:p>
              <a:r>
                <a:rPr lang="en-US" i="1" dirty="0"/>
                <a:t>(</a:t>
              </a:r>
              <a:r>
                <a:rPr lang="en-US" i="1" dirty="0" err="1"/>
                <a:t>Pasal</a:t>
              </a:r>
              <a:r>
                <a:rPr lang="en-US" i="1" dirty="0"/>
                <a:t> 203, 4a, PP 17/2020 </a:t>
              </a:r>
              <a:r>
                <a:rPr lang="en-US" i="1" dirty="0" err="1"/>
                <a:t>tentang</a:t>
              </a:r>
              <a:r>
                <a:rPr lang="en-US" i="1" dirty="0"/>
                <a:t> </a:t>
              </a:r>
              <a:r>
                <a:rPr lang="en-US" i="1" dirty="0" err="1"/>
                <a:t>Manajemen</a:t>
              </a:r>
              <a:r>
                <a:rPr lang="en-US" i="1" dirty="0"/>
                <a:t> PNS)</a:t>
              </a:r>
            </a:p>
            <a:p>
              <a:endParaRPr lang="en-US" dirty="0"/>
            </a:p>
          </p:txBody>
        </p:sp>
      </p:grpSp>
      <p:pic>
        <p:nvPicPr>
          <p:cNvPr id="1026" name="Picture 2" descr="Target Vector SVG Icon (378) - SVG Repo">
            <a:extLst>
              <a:ext uri="{FF2B5EF4-FFF2-40B4-BE49-F238E27FC236}">
                <a16:creationId xmlns:a16="http://schemas.microsoft.com/office/drawing/2014/main" id="{D3C59DCA-9774-6A45-963C-373B13AED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27" y="2946463"/>
            <a:ext cx="2060699" cy="70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proach Icons — Fiorenza Consulting">
            <a:extLst>
              <a:ext uri="{FF2B5EF4-FFF2-40B4-BE49-F238E27FC236}">
                <a16:creationId xmlns:a16="http://schemas.microsoft.com/office/drawing/2014/main" id="{DD45B85A-86F9-6947-A431-FE83DD0FA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09" y="2981231"/>
            <a:ext cx="2286000" cy="70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ok, learn, reading, student, study icon - Download on Iconfinder">
            <a:extLst>
              <a:ext uri="{FF2B5EF4-FFF2-40B4-BE49-F238E27FC236}">
                <a16:creationId xmlns:a16="http://schemas.microsoft.com/office/drawing/2014/main" id="{5B419FA2-57BC-3A46-9F97-675C3EE09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303" y="2788133"/>
            <a:ext cx="2188261" cy="89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3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F37D55-8B06-44EA-BE54-334420DC6F6C}"/>
              </a:ext>
            </a:extLst>
          </p:cNvPr>
          <p:cNvSpPr/>
          <p:nvPr/>
        </p:nvSpPr>
        <p:spPr>
          <a:xfrm>
            <a:off x="1552647" y="48371"/>
            <a:ext cx="43036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2800" b="1" dirty="0" err="1">
                <a:latin typeface="Century Gothic" pitchFamily="34" charset="0"/>
              </a:rPr>
              <a:t>Rekam</a:t>
            </a:r>
            <a:r>
              <a:rPr kumimoji="1" lang="en-US" altLang="ja-JP" sz="2800" b="1" dirty="0">
                <a:latin typeface="Century Gothic" pitchFamily="34" charset="0"/>
              </a:rPr>
              <a:t> </a:t>
            </a:r>
            <a:r>
              <a:rPr kumimoji="1" lang="en-US" altLang="ja-JP" sz="2800" b="1" dirty="0" err="1">
                <a:latin typeface="Century Gothic" pitchFamily="34" charset="0"/>
              </a:rPr>
              <a:t>Jejak</a:t>
            </a:r>
            <a:r>
              <a:rPr kumimoji="1" lang="en-US" altLang="ja-JP" sz="2800" b="1" dirty="0">
                <a:latin typeface="Century Gothic" pitchFamily="34" charset="0"/>
              </a:rPr>
              <a:t> </a:t>
            </a:r>
            <a:r>
              <a:rPr kumimoji="1" lang="en-US" altLang="ja-JP" sz="2800" b="1" dirty="0" err="1">
                <a:latin typeface="Century Gothic" pitchFamily="34" charset="0"/>
              </a:rPr>
              <a:t>Usulan</a:t>
            </a:r>
            <a:r>
              <a:rPr kumimoji="1" lang="en-US" altLang="ja-JP" sz="2800" b="1" dirty="0">
                <a:latin typeface="Century Gothic" pitchFamily="34" charset="0"/>
              </a:rPr>
              <a:t> </a:t>
            </a:r>
            <a:r>
              <a:rPr kumimoji="1" lang="en-US" altLang="ja-JP" sz="2800" b="1" dirty="0" err="1">
                <a:latin typeface="Century Gothic" pitchFamily="34" charset="0"/>
              </a:rPr>
              <a:t>Manajemen</a:t>
            </a:r>
            <a:r>
              <a:rPr kumimoji="1" lang="en-US" altLang="ja-JP" sz="2800" b="1" dirty="0">
                <a:latin typeface="Century Gothic" pitchFamily="34" charset="0"/>
              </a:rPr>
              <a:t> </a:t>
            </a:r>
            <a:r>
              <a:rPr kumimoji="1" lang="en-US" altLang="ja-JP" sz="2800" b="1" dirty="0" err="1">
                <a:latin typeface="Century Gothic" pitchFamily="34" charset="0"/>
              </a:rPr>
              <a:t>Talenta</a:t>
            </a:r>
            <a:r>
              <a:rPr kumimoji="1" lang="en-US" altLang="ja-JP" sz="2800" b="1" dirty="0">
                <a:latin typeface="Century Gothic" pitchFamily="34" charset="0"/>
              </a:rPr>
              <a:t> </a:t>
            </a:r>
            <a:r>
              <a:rPr kumimoji="1" lang="en-US" altLang="ja-JP" sz="2800" b="1" dirty="0" err="1">
                <a:latin typeface="Century Gothic" pitchFamily="34" charset="0"/>
              </a:rPr>
              <a:t>sd</a:t>
            </a:r>
            <a:r>
              <a:rPr kumimoji="1" lang="en-US" altLang="ja-JP" sz="2800" b="1" dirty="0">
                <a:latin typeface="Century Gothic" pitchFamily="34" charset="0"/>
              </a:rPr>
              <a:t> SMART</a:t>
            </a:r>
            <a:endParaRPr kumimoji="1" lang="id-ID" altLang="ja-JP" sz="2800" b="1" i="1" dirty="0">
              <a:latin typeface="Century Gothic" pitchFamily="34" charset="0"/>
            </a:endParaRPr>
          </a:p>
        </p:txBody>
      </p:sp>
      <p:sp>
        <p:nvSpPr>
          <p:cNvPr id="10" name="Flowchart: Card 9">
            <a:extLst>
              <a:ext uri="{FF2B5EF4-FFF2-40B4-BE49-F238E27FC236}">
                <a16:creationId xmlns:a16="http://schemas.microsoft.com/office/drawing/2014/main" id="{24FC35BD-DA28-4212-B926-181018D66C68}"/>
              </a:ext>
            </a:extLst>
          </p:cNvPr>
          <p:cNvSpPr/>
          <p:nvPr/>
        </p:nvSpPr>
        <p:spPr>
          <a:xfrm>
            <a:off x="7820509" y="2594041"/>
            <a:ext cx="1842555" cy="3919683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Flowchart: Card 11">
            <a:extLst>
              <a:ext uri="{FF2B5EF4-FFF2-40B4-BE49-F238E27FC236}">
                <a16:creationId xmlns:a16="http://schemas.microsoft.com/office/drawing/2014/main" id="{E36B0B67-2465-4802-8BDD-1A8A4FA712AE}"/>
              </a:ext>
            </a:extLst>
          </p:cNvPr>
          <p:cNvSpPr/>
          <p:nvPr/>
        </p:nvSpPr>
        <p:spPr>
          <a:xfrm>
            <a:off x="5915075" y="3279913"/>
            <a:ext cx="1846696" cy="3213118"/>
          </a:xfrm>
          <a:prstGeom prst="flowChartPunchedCar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Flowchart: Card 12">
            <a:extLst>
              <a:ext uri="{FF2B5EF4-FFF2-40B4-BE49-F238E27FC236}">
                <a16:creationId xmlns:a16="http://schemas.microsoft.com/office/drawing/2014/main" id="{990FB16D-3AD4-4CCC-998B-CB84FFCB61E4}"/>
              </a:ext>
            </a:extLst>
          </p:cNvPr>
          <p:cNvSpPr/>
          <p:nvPr/>
        </p:nvSpPr>
        <p:spPr>
          <a:xfrm>
            <a:off x="4009641" y="3945835"/>
            <a:ext cx="1846696" cy="2589231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Flowchart: Card 13">
            <a:extLst>
              <a:ext uri="{FF2B5EF4-FFF2-40B4-BE49-F238E27FC236}">
                <a16:creationId xmlns:a16="http://schemas.microsoft.com/office/drawing/2014/main" id="{6D5EA363-AF50-42CE-A686-C7078824D993}"/>
              </a:ext>
            </a:extLst>
          </p:cNvPr>
          <p:cNvSpPr/>
          <p:nvPr/>
        </p:nvSpPr>
        <p:spPr>
          <a:xfrm>
            <a:off x="2256983" y="4462670"/>
            <a:ext cx="1666876" cy="2085116"/>
          </a:xfrm>
          <a:prstGeom prst="flowChartPunchedCar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Flowchart: Card 14">
            <a:extLst>
              <a:ext uri="{FF2B5EF4-FFF2-40B4-BE49-F238E27FC236}">
                <a16:creationId xmlns:a16="http://schemas.microsoft.com/office/drawing/2014/main" id="{7E6A6E9F-D65A-4E4E-AA57-138E8CD7D4E0}"/>
              </a:ext>
            </a:extLst>
          </p:cNvPr>
          <p:cNvSpPr/>
          <p:nvPr/>
        </p:nvSpPr>
        <p:spPr>
          <a:xfrm>
            <a:off x="540745" y="4969564"/>
            <a:ext cx="1666876" cy="1565501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E896D98F-EB9F-4D4B-BEDF-F735B72AA7F1}"/>
              </a:ext>
            </a:extLst>
          </p:cNvPr>
          <p:cNvSpPr txBox="1"/>
          <p:nvPr/>
        </p:nvSpPr>
        <p:spPr>
          <a:xfrm>
            <a:off x="640602" y="5323295"/>
            <a:ext cx="1454095" cy="55271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spcBef>
                <a:spcPts val="470"/>
              </a:spcBef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Penyelenggaraan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SPIRIT</a:t>
            </a:r>
            <a:endParaRPr sz="1600" dirty="0">
              <a:cs typeface="Arial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0D81B148-BB08-4812-AA2A-E187D12DA041}"/>
              </a:ext>
            </a:extLst>
          </p:cNvPr>
          <p:cNvSpPr txBox="1"/>
          <p:nvPr/>
        </p:nvSpPr>
        <p:spPr>
          <a:xfrm>
            <a:off x="4092905" y="4507207"/>
            <a:ext cx="1741019" cy="2305118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88900" indent="-7620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Audiensi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dengan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Sekretaris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Jendeal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Kemenkeu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dan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tim</a:t>
            </a:r>
            <a:endParaRPr lang="en-US" sz="1600" b="1" dirty="0">
              <a:solidFill>
                <a:schemeClr val="tx2">
                  <a:lumMod val="75000"/>
                </a:schemeClr>
              </a:solidFill>
              <a:latin typeface="Arial Narrow" panose="020B0606020202030204" charset="0"/>
              <a:cs typeface="Arial Narrow" panose="020B0606020202030204" charset="0"/>
            </a:endParaRPr>
          </a:p>
          <a:p>
            <a:pPr marL="88900" indent="-7620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project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HRDBR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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Prioritas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 Pembangunan (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pajak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,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investasi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, </a:t>
            </a:r>
            <a:r>
              <a:rPr lang="en-US" sz="1600" b="1" i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procurement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)</a:t>
            </a:r>
            <a:endParaRPr lang="en-US" sz="1600" b="1" dirty="0">
              <a:solidFill>
                <a:srgbClr val="C00000"/>
              </a:solidFill>
              <a:latin typeface="Arial Narrow" panose="020B0606020202030204" charset="0"/>
              <a:cs typeface="Arial Narrow" panose="020B0606020202030204" charset="0"/>
            </a:endParaRPr>
          </a:p>
          <a:p>
            <a:pPr marL="88900" marR="5080" indent="-76200">
              <a:lnSpc>
                <a:spcPts val="1660"/>
              </a:lnSpc>
              <a:spcBef>
                <a:spcPts val="365"/>
              </a:spcBef>
              <a:buFont typeface="Arial" panose="020B0604020202020204" pitchFamily="34" charset="0"/>
              <a:buChar char="•"/>
            </a:pPr>
            <a:endParaRPr sz="1600" dirty="0">
              <a:cs typeface="Arial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A9E33352-F727-4A75-8EED-62CA23F9D1EE}"/>
              </a:ext>
            </a:extLst>
          </p:cNvPr>
          <p:cNvSpPr txBox="1"/>
          <p:nvPr/>
        </p:nvSpPr>
        <p:spPr>
          <a:xfrm>
            <a:off x="2304475" y="5032500"/>
            <a:ext cx="1429299" cy="704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89"/>
              </a:lnSpc>
              <a:spcBef>
                <a:spcPts val="95"/>
              </a:spcBef>
            </a:pPr>
            <a:r>
              <a:rPr lang="fi-FI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Inisiasi Penjajakan kerja sama SPIRIT II </a:t>
            </a:r>
            <a:endParaRPr sz="1600" spc="-5" dirty="0">
              <a:solidFill>
                <a:srgbClr val="0D0D0D"/>
              </a:solidFill>
              <a:cs typeface="Arial"/>
            </a:endParaRP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9490BA79-056C-46A9-8ED9-879C50267BD4}"/>
              </a:ext>
            </a:extLst>
          </p:cNvPr>
          <p:cNvSpPr txBox="1"/>
          <p:nvPr/>
        </p:nvSpPr>
        <p:spPr>
          <a:xfrm>
            <a:off x="6050278" y="3949656"/>
            <a:ext cx="1711493" cy="228972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984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Penyampaian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dan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audiensi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Kerja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Sama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Bappenas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– LPDP</a:t>
            </a:r>
          </a:p>
          <a:p>
            <a:pPr marL="298450" indent="-285750" algn="l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Project IPACT 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 MTN (ASN &amp;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Naker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) + KSP +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  <a:sym typeface="Wingdings" pitchFamily="2" charset="2"/>
              </a:rPr>
              <a:t>Naker</a:t>
            </a:r>
            <a:endParaRPr lang="en-US" sz="1600" b="1" dirty="0">
              <a:solidFill>
                <a:srgbClr val="C00000"/>
              </a:solidFill>
              <a:latin typeface="Arial Narrow" panose="020B0606020202030204" charset="0"/>
              <a:cs typeface="Arial Narrow" panose="020B0606020202030204" charset="0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6254AED8-F7DB-4E59-B1A9-66FE3E467FD2}"/>
              </a:ext>
            </a:extLst>
          </p:cNvPr>
          <p:cNvSpPr txBox="1"/>
          <p:nvPr/>
        </p:nvSpPr>
        <p:spPr>
          <a:xfrm>
            <a:off x="7937737" y="3429000"/>
            <a:ext cx="1646368" cy="2534026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29845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project SMART</a:t>
            </a:r>
          </a:p>
          <a:p>
            <a:pPr marL="29845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pipeline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Bluebook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2020-2024</a:t>
            </a:r>
          </a:p>
          <a:p>
            <a:pPr marL="29845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Tidak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terkait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dengan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MTN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tapi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fokus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ASN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Perencana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+ ASN PN</a:t>
            </a:r>
          </a:p>
        </p:txBody>
      </p:sp>
      <p:sp>
        <p:nvSpPr>
          <p:cNvPr id="22" name="Flowchart: Card 21">
            <a:extLst>
              <a:ext uri="{FF2B5EF4-FFF2-40B4-BE49-F238E27FC236}">
                <a16:creationId xmlns:a16="http://schemas.microsoft.com/office/drawing/2014/main" id="{6C6E3432-4950-41F0-BB8E-ADF0B3F22200}"/>
              </a:ext>
            </a:extLst>
          </p:cNvPr>
          <p:cNvSpPr/>
          <p:nvPr/>
        </p:nvSpPr>
        <p:spPr>
          <a:xfrm>
            <a:off x="9739776" y="1590261"/>
            <a:ext cx="2008981" cy="4923463"/>
          </a:xfrm>
          <a:prstGeom prst="flowChartPunchedCar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bject 8">
            <a:extLst>
              <a:ext uri="{FF2B5EF4-FFF2-40B4-BE49-F238E27FC236}">
                <a16:creationId xmlns:a16="http://schemas.microsoft.com/office/drawing/2014/main" id="{5CE3C64A-BD03-4E09-A4A0-820EBB453A25}"/>
              </a:ext>
            </a:extLst>
          </p:cNvPr>
          <p:cNvSpPr txBox="1"/>
          <p:nvPr/>
        </p:nvSpPr>
        <p:spPr>
          <a:xfrm>
            <a:off x="9881593" y="2539722"/>
            <a:ext cx="1711493" cy="1797287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9845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Usulan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project SMART untuk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Green Book 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2021</a:t>
            </a:r>
            <a:endParaRPr lang="en-US" sz="1600" b="1" dirty="0">
              <a:solidFill>
                <a:srgbClr val="FF0000"/>
              </a:solidFill>
              <a:latin typeface="Arial Narrow" panose="020B0606020202030204" charset="0"/>
              <a:cs typeface="Arial Narrow" panose="020B0606020202030204" charset="0"/>
            </a:endParaRPr>
          </a:p>
          <a:p>
            <a:pPr marL="29845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ASN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Perencana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+  ASN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Pendukung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 PN (LKPP, LAN,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Menpan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, BKN </a:t>
            </a:r>
            <a:r>
              <a:rPr lang="en-US" sz="1600" b="1" dirty="0" err="1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dll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charset="0"/>
                <a:cs typeface="Arial Narrow" panose="020B0606020202030204" charset="0"/>
              </a:rPr>
              <a:t>)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693C2F6-A355-47AE-ADD6-A7A28DBF0A10}"/>
              </a:ext>
            </a:extLst>
          </p:cNvPr>
          <p:cNvSpPr/>
          <p:nvPr/>
        </p:nvSpPr>
        <p:spPr>
          <a:xfrm>
            <a:off x="547358" y="198783"/>
            <a:ext cx="11201400" cy="4929808"/>
          </a:xfrm>
          <a:custGeom>
            <a:avLst/>
            <a:gdLst>
              <a:gd name="connsiteX0" fmla="*/ 0 w 11589026"/>
              <a:gd name="connsiteY0" fmla="*/ 4929808 h 4929808"/>
              <a:gd name="connsiteX1" fmla="*/ 1997766 w 11589026"/>
              <a:gd name="connsiteY1" fmla="*/ 3995530 h 4929808"/>
              <a:gd name="connsiteX2" fmla="*/ 3806687 w 11589026"/>
              <a:gd name="connsiteY2" fmla="*/ 3717234 h 4929808"/>
              <a:gd name="connsiteX3" fmla="*/ 5724939 w 11589026"/>
              <a:gd name="connsiteY3" fmla="*/ 2802834 h 4929808"/>
              <a:gd name="connsiteX4" fmla="*/ 7673009 w 11589026"/>
              <a:gd name="connsiteY4" fmla="*/ 2216426 h 4929808"/>
              <a:gd name="connsiteX5" fmla="*/ 9402418 w 11589026"/>
              <a:gd name="connsiteY5" fmla="*/ 1202634 h 4929808"/>
              <a:gd name="connsiteX6" fmla="*/ 10157792 w 11589026"/>
              <a:gd name="connsiteY6" fmla="*/ 347869 h 4929808"/>
              <a:gd name="connsiteX7" fmla="*/ 11589026 w 11589026"/>
              <a:gd name="connsiteY7" fmla="*/ 0 h 492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89026" h="4929808">
                <a:moveTo>
                  <a:pt x="0" y="4929808"/>
                </a:moveTo>
                <a:lnTo>
                  <a:pt x="1997766" y="3995530"/>
                </a:lnTo>
                <a:lnTo>
                  <a:pt x="3806687" y="3717234"/>
                </a:lnTo>
                <a:lnTo>
                  <a:pt x="5724939" y="2802834"/>
                </a:lnTo>
                <a:lnTo>
                  <a:pt x="7673009" y="2216426"/>
                </a:lnTo>
                <a:lnTo>
                  <a:pt x="9402418" y="1202634"/>
                </a:lnTo>
                <a:lnTo>
                  <a:pt x="10157792" y="347869"/>
                </a:lnTo>
                <a:lnTo>
                  <a:pt x="11589026" y="0"/>
                </a:lnTo>
              </a:path>
            </a:pathLst>
          </a:cu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6A73682-9FC1-4E7B-A8EA-0BD4E45201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60" y="4673572"/>
            <a:ext cx="381450" cy="4813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26A466F-C284-43FD-AA95-F92C4EC3847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259" y="3774072"/>
            <a:ext cx="389431" cy="49139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F1F049C-ED88-4FA9-8622-FF92023E64B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13" y="1990786"/>
            <a:ext cx="389431" cy="4913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DA47A71-0B0E-4956-8890-D4B341CF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059" y="3464510"/>
            <a:ext cx="381450" cy="4813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1A9AAEE-BC17-45F6-A8F2-82CF20BD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333" y="2538790"/>
            <a:ext cx="381450" cy="48132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B1F3333-9B31-456A-8BC9-55C8E2E06A4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988" y="124462"/>
            <a:ext cx="381450" cy="48132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C5B7A1B-0A90-43A2-846B-8DBA10BDC095}"/>
              </a:ext>
            </a:extLst>
          </p:cNvPr>
          <p:cNvSpPr txBox="1"/>
          <p:nvPr/>
        </p:nvSpPr>
        <p:spPr>
          <a:xfrm>
            <a:off x="975286" y="495707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</a:rPr>
              <a:t>2010</a:t>
            </a:r>
            <a:r>
              <a:rPr lang="fi-FI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–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</a:rPr>
              <a:t>2017</a:t>
            </a:r>
            <a:endParaRPr lang="en-ID" b="1" dirty="0">
              <a:solidFill>
                <a:schemeClr val="accent5">
                  <a:lumMod val="75000"/>
                </a:schemeClr>
              </a:solidFill>
              <a:latin typeface="Arial Narrow" panose="020B060602020203020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254EFD-125E-4676-8D4A-2A9B99CE6177}"/>
              </a:ext>
            </a:extLst>
          </p:cNvPr>
          <p:cNvSpPr txBox="1"/>
          <p:nvPr/>
        </p:nvSpPr>
        <p:spPr>
          <a:xfrm>
            <a:off x="2607895" y="4474752"/>
            <a:ext cx="122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2016–2017</a:t>
            </a:r>
            <a:r>
              <a:rPr lang="id-ID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 </a:t>
            </a:r>
            <a:endParaRPr lang="en-ID" b="1" dirty="0">
              <a:latin typeface="Microsoft GothicNeo" panose="020B0503020000020004" pitchFamily="34" charset="-127"/>
              <a:ea typeface="Microsoft GothicNeo" panose="020B0503020000020004" pitchFamily="34" charset="-127"/>
              <a:cs typeface="Microsoft GothicNeo" panose="020B0503020000020004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954DFED-C7E9-47EB-A7B6-13E2B3369282}"/>
              </a:ext>
            </a:extLst>
          </p:cNvPr>
          <p:cNvSpPr txBox="1"/>
          <p:nvPr/>
        </p:nvSpPr>
        <p:spPr>
          <a:xfrm>
            <a:off x="4795556" y="3966107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en-ID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2018</a:t>
            </a:r>
            <a:endParaRPr lang="en-ID" altLang="zh-CN" b="1" dirty="0">
              <a:solidFill>
                <a:schemeClr val="accent5">
                  <a:lumMod val="75000"/>
                </a:schemeClr>
              </a:solidFill>
              <a:latin typeface="Arial Narrow" panose="020B0606020202030204" charset="0"/>
              <a:ea typeface="Calibri" panose="020F0502020204030204" pitchFamily="34" charset="0"/>
              <a:cs typeface="Arial Narrow" panose="020B060602020203020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005DDD-7B07-41BC-B4D4-394B4EB21CD3}"/>
              </a:ext>
            </a:extLst>
          </p:cNvPr>
          <p:cNvSpPr txBox="1"/>
          <p:nvPr/>
        </p:nvSpPr>
        <p:spPr>
          <a:xfrm>
            <a:off x="6496781" y="334427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algn="l">
              <a:spcBef>
                <a:spcPts val="100"/>
              </a:spcBef>
            </a:pPr>
            <a:r>
              <a:rPr lang="en-ID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  <a:cs typeface="Arial Narrow" panose="020B0606020202030204" charset="0"/>
              </a:rPr>
              <a:t>2019</a:t>
            </a:r>
            <a:endParaRPr lang="en-ID" altLang="zh-CN" b="1" dirty="0">
              <a:solidFill>
                <a:schemeClr val="accent5">
                  <a:lumMod val="75000"/>
                </a:schemeClr>
              </a:solidFill>
              <a:latin typeface="Arial Narrow" panose="020B0606020202030204" charset="0"/>
              <a:ea typeface="Calibri" panose="020F0502020204030204" pitchFamily="34" charset="0"/>
              <a:cs typeface="Arial Narrow" panose="020B060602020203020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917A7E6-AEC2-431C-8C4A-EA05C3476F03}"/>
              </a:ext>
            </a:extLst>
          </p:cNvPr>
          <p:cNvSpPr txBox="1"/>
          <p:nvPr/>
        </p:nvSpPr>
        <p:spPr>
          <a:xfrm>
            <a:off x="8425056" y="2663687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</a:rPr>
              <a:t>2020</a:t>
            </a:r>
            <a:endParaRPr lang="en-ID" b="1" dirty="0">
              <a:solidFill>
                <a:srgbClr val="002060"/>
              </a:solidFill>
              <a:latin typeface="Microsoft GothicNeo" panose="020B0503020000020004" pitchFamily="34" charset="-127"/>
              <a:ea typeface="Microsoft GothicNeo" panose="020B0503020000020004" pitchFamily="34" charset="-127"/>
              <a:cs typeface="Microsoft GothicNeo" panose="020B0503020000020004" pitchFamily="34" charset="-127"/>
            </a:endParaRPr>
          </a:p>
        </p:txBody>
      </p:sp>
      <p:sp>
        <p:nvSpPr>
          <p:cNvPr id="38" name="Left Bracket 37">
            <a:extLst>
              <a:ext uri="{FF2B5EF4-FFF2-40B4-BE49-F238E27FC236}">
                <a16:creationId xmlns:a16="http://schemas.microsoft.com/office/drawing/2014/main" id="{CAEE3C24-49F0-45BD-9103-97D60F1F5D0E}"/>
              </a:ext>
            </a:extLst>
          </p:cNvPr>
          <p:cNvSpPr/>
          <p:nvPr/>
        </p:nvSpPr>
        <p:spPr>
          <a:xfrm rot="5400000">
            <a:off x="5083968" y="156996"/>
            <a:ext cx="132548" cy="3909188"/>
          </a:xfrm>
          <a:prstGeom prst="leftBracket">
            <a:avLst/>
          </a:prstGeom>
          <a:ln w="381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7DAD100B-DAF6-4266-B42F-4F7AF4D7DCA4}"/>
              </a:ext>
            </a:extLst>
          </p:cNvPr>
          <p:cNvSpPr txBox="1"/>
          <p:nvPr/>
        </p:nvSpPr>
        <p:spPr>
          <a:xfrm>
            <a:off x="3590118" y="1559994"/>
            <a:ext cx="3106899" cy="306494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 algn="ctr">
              <a:spcBef>
                <a:spcPts val="470"/>
              </a:spcBef>
            </a:pP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Pendekatan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 </a:t>
            </a: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Manajemen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 </a:t>
            </a: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Talenta</a:t>
            </a:r>
            <a:endParaRPr sz="1600" b="1" dirty="0">
              <a:solidFill>
                <a:srgbClr val="002060"/>
              </a:solidFill>
              <a:cs typeface="Arial"/>
            </a:endParaRPr>
          </a:p>
        </p:txBody>
      </p:sp>
      <p:sp>
        <p:nvSpPr>
          <p:cNvPr id="40" name="Left Bracket 39">
            <a:extLst>
              <a:ext uri="{FF2B5EF4-FFF2-40B4-BE49-F238E27FC236}">
                <a16:creationId xmlns:a16="http://schemas.microsoft.com/office/drawing/2014/main" id="{49B24E33-2826-4D2B-AB5F-CE9BE40EB10F}"/>
              </a:ext>
            </a:extLst>
          </p:cNvPr>
          <p:cNvSpPr/>
          <p:nvPr/>
        </p:nvSpPr>
        <p:spPr>
          <a:xfrm rot="5400000">
            <a:off x="9883918" y="-313611"/>
            <a:ext cx="311442" cy="3106898"/>
          </a:xfrm>
          <a:prstGeom prst="leftBracket">
            <a:avLst/>
          </a:prstGeom>
          <a:ln w="381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bject 5">
            <a:extLst>
              <a:ext uri="{FF2B5EF4-FFF2-40B4-BE49-F238E27FC236}">
                <a16:creationId xmlns:a16="http://schemas.microsoft.com/office/drawing/2014/main" id="{9D6BBB1C-53C3-45F6-A65B-A4846FCE94D1}"/>
              </a:ext>
            </a:extLst>
          </p:cNvPr>
          <p:cNvSpPr txBox="1"/>
          <p:nvPr/>
        </p:nvSpPr>
        <p:spPr>
          <a:xfrm>
            <a:off x="6314854" y="207626"/>
            <a:ext cx="4208457" cy="55271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 algn="ctr">
              <a:spcBef>
                <a:spcPts val="470"/>
              </a:spcBef>
            </a:pP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Pendekatan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 </a:t>
            </a: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Pemenuhan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 SDM </a:t>
            </a: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Perencana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/</a:t>
            </a:r>
            <a:r>
              <a:rPr lang="en-ID" sz="1600" b="1" spc="-15" dirty="0" err="1">
                <a:solidFill>
                  <a:srgbClr val="002060"/>
                </a:solidFill>
                <a:cs typeface="Arial"/>
              </a:rPr>
              <a:t>Penggerak</a:t>
            </a:r>
            <a:r>
              <a:rPr lang="en-ID" sz="1600" b="1" spc="-15" dirty="0">
                <a:solidFill>
                  <a:srgbClr val="002060"/>
                </a:solidFill>
                <a:cs typeface="Arial"/>
              </a:rPr>
              <a:t> Pembangunan</a:t>
            </a:r>
            <a:endParaRPr sz="1600" b="1" dirty="0">
              <a:solidFill>
                <a:srgbClr val="002060"/>
              </a:solidFill>
              <a:cs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9F5C8A-8E10-4A92-94FD-E8FE0BD58FBB}"/>
              </a:ext>
            </a:extLst>
          </p:cNvPr>
          <p:cNvSpPr txBox="1"/>
          <p:nvPr/>
        </p:nvSpPr>
        <p:spPr>
          <a:xfrm>
            <a:off x="10472356" y="1742258"/>
            <a:ext cx="15688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charset="0"/>
              </a:rPr>
              <a:t>2021</a:t>
            </a:r>
            <a:endParaRPr lang="en-ID" b="1" dirty="0">
              <a:solidFill>
                <a:srgbClr val="002060"/>
              </a:solidFill>
              <a:latin typeface="Microsoft GothicNeo" panose="020B0503020000020004" pitchFamily="34" charset="-127"/>
              <a:ea typeface="Microsoft GothicNeo" panose="020B0503020000020004" pitchFamily="34" charset="-127"/>
              <a:cs typeface="Microsoft GothicNeo" panose="020B0503020000020004" pitchFamily="34" charset="-12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443B3F-E7D8-4291-88AB-857EEEB06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84" y="1708271"/>
            <a:ext cx="3668863" cy="20658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B81A7B5-4957-467F-A97A-52E3CA5113C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339" y="988938"/>
            <a:ext cx="381450" cy="4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0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6CB047B0-F076-4778-B0FA-F0DCE7793919}"/>
              </a:ext>
            </a:extLst>
          </p:cNvPr>
          <p:cNvSpPr/>
          <p:nvPr/>
        </p:nvSpPr>
        <p:spPr>
          <a:xfrm>
            <a:off x="0" y="1830166"/>
            <a:ext cx="12121597" cy="2682009"/>
          </a:xfrm>
          <a:prstGeom prst="rightArrow">
            <a:avLst>
              <a:gd name="adj1" fmla="val 76840"/>
              <a:gd name="adj2" fmla="val 2932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91DD782-F92D-4947-A50E-2F9593720563}"/>
              </a:ext>
            </a:extLst>
          </p:cNvPr>
          <p:cNvCxnSpPr>
            <a:cxnSpLocks/>
          </p:cNvCxnSpPr>
          <p:nvPr/>
        </p:nvCxnSpPr>
        <p:spPr>
          <a:xfrm>
            <a:off x="3381971" y="4051526"/>
            <a:ext cx="0" cy="219044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1" name="TextBox 54">
            <a:extLst>
              <a:ext uri="{FF2B5EF4-FFF2-40B4-BE49-F238E27FC236}">
                <a16:creationId xmlns:a16="http://schemas.microsoft.com/office/drawing/2014/main" id="{909C6098-8096-417D-BFBB-2279D4B4E61D}"/>
              </a:ext>
            </a:extLst>
          </p:cNvPr>
          <p:cNvSpPr txBox="1"/>
          <p:nvPr/>
        </p:nvSpPr>
        <p:spPr>
          <a:xfrm>
            <a:off x="790039" y="4397974"/>
            <a:ext cx="5180547" cy="1631216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RAKORNAS DAN WORKSHOP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PENGEMBANGAN SDM ASN PEMBANGUNAN TAHUN 2018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  <a:p>
            <a:pPr marL="358775" indent="-185738">
              <a:buFont typeface="Wingdings" panose="05000000000000000000" pitchFamily="2" charset="2"/>
              <a:buChar char="§"/>
            </a:pPr>
            <a:r>
              <a:rPr lang="en-US" sz="1200" dirty="0" err="1"/>
              <a:t>Dilaksanakan</a:t>
            </a:r>
            <a:r>
              <a:rPr lang="en-US" sz="1200" dirty="0"/>
              <a:t> di Jakarta dan Bali</a:t>
            </a:r>
          </a:p>
          <a:p>
            <a:pPr marL="358775" indent="-185738">
              <a:buFont typeface="Wingdings" panose="05000000000000000000" pitchFamily="2" charset="2"/>
              <a:buChar char="§"/>
            </a:pPr>
            <a:r>
              <a:rPr lang="en-US" sz="1200" dirty="0" err="1"/>
              <a:t>Melibatkan</a:t>
            </a:r>
            <a:r>
              <a:rPr lang="en-US" sz="1200" dirty="0"/>
              <a:t> Kementerian PAN &amp; RB, BKN dan LAN </a:t>
            </a:r>
            <a:r>
              <a:rPr lang="en-US" sz="1200" dirty="0" err="1"/>
              <a:t>sebagai</a:t>
            </a:r>
            <a:r>
              <a:rPr lang="en-US" sz="1200" dirty="0"/>
              <a:t> </a:t>
            </a:r>
            <a:r>
              <a:rPr lang="en-US" sz="1200" dirty="0" err="1"/>
              <a:t>narasumber</a:t>
            </a:r>
            <a:r>
              <a:rPr lang="en-US" sz="1200" dirty="0"/>
              <a:t> acara</a:t>
            </a:r>
          </a:p>
          <a:p>
            <a:pPr marL="358775" indent="-185738">
              <a:buFont typeface="Wingdings" panose="05000000000000000000" pitchFamily="2" charset="2"/>
              <a:buChar char="§"/>
            </a:pPr>
            <a:r>
              <a:rPr lang="en-US" sz="1200" dirty="0" err="1"/>
              <a:t>Dihadiri</a:t>
            </a:r>
            <a:r>
              <a:rPr lang="en-US" sz="1200" dirty="0"/>
              <a:t> oleh </a:t>
            </a:r>
            <a:r>
              <a:rPr lang="en-US" sz="1200" dirty="0" err="1"/>
              <a:t>Bappeda</a:t>
            </a:r>
            <a:r>
              <a:rPr lang="en-US" sz="1200" dirty="0"/>
              <a:t>, Biro </a:t>
            </a:r>
            <a:r>
              <a:rPr lang="en-US" sz="1200" dirty="0" err="1"/>
              <a:t>Organisasi</a:t>
            </a:r>
            <a:r>
              <a:rPr lang="en-US" sz="1200" dirty="0"/>
              <a:t> dan </a:t>
            </a:r>
            <a:r>
              <a:rPr lang="en-US" sz="1200" dirty="0" err="1"/>
              <a:t>Perencanaan</a:t>
            </a:r>
            <a:r>
              <a:rPr lang="en-US" sz="1200" dirty="0"/>
              <a:t>, </a:t>
            </a:r>
            <a:r>
              <a:rPr lang="en-US" sz="1200" dirty="0" err="1"/>
              <a:t>serta</a:t>
            </a:r>
            <a:r>
              <a:rPr lang="en-US" sz="1200" dirty="0"/>
              <a:t> Unit </a:t>
            </a:r>
            <a:r>
              <a:rPr lang="en-US" sz="1200" dirty="0" err="1"/>
              <a:t>Kerja</a:t>
            </a:r>
            <a:r>
              <a:rPr lang="en-US" sz="1200" dirty="0"/>
              <a:t> </a:t>
            </a:r>
            <a:r>
              <a:rPr lang="en-US" sz="1200" dirty="0" err="1"/>
              <a:t>Pengelola</a:t>
            </a:r>
            <a:r>
              <a:rPr lang="en-US" sz="1200" dirty="0"/>
              <a:t> </a:t>
            </a:r>
            <a:r>
              <a:rPr lang="en-US" sz="1200" dirty="0" err="1"/>
              <a:t>Kepegawaian</a:t>
            </a:r>
            <a:endParaRPr lang="en-US" sz="1200" dirty="0"/>
          </a:p>
          <a:p>
            <a:pPr marL="358775" indent="-185738">
              <a:buFont typeface="Wingdings" panose="05000000000000000000" pitchFamily="2" charset="2"/>
              <a:buChar char="§"/>
            </a:pPr>
            <a:r>
              <a:rPr lang="en-US" sz="1200" dirty="0" err="1"/>
              <a:t>Penyusunan</a:t>
            </a:r>
            <a:r>
              <a:rPr lang="en-US" sz="1200" dirty="0"/>
              <a:t> Panduan </a:t>
            </a:r>
            <a:r>
              <a:rPr lang="en-US" sz="1200" dirty="0" err="1"/>
              <a:t>Penyusunan</a:t>
            </a:r>
            <a:r>
              <a:rPr lang="en-US" sz="1200" dirty="0"/>
              <a:t> HCDP dan </a:t>
            </a:r>
            <a:r>
              <a:rPr lang="en-US" sz="1200" dirty="0" err="1"/>
              <a:t>pengembangan</a:t>
            </a:r>
            <a:r>
              <a:rPr lang="en-US" sz="1200" dirty="0"/>
              <a:t> </a:t>
            </a:r>
            <a:r>
              <a:rPr lang="en-US" sz="1200" dirty="0" err="1"/>
              <a:t>aplikasi</a:t>
            </a:r>
            <a:r>
              <a:rPr lang="en-US" sz="1200" dirty="0"/>
              <a:t> </a:t>
            </a:r>
            <a:r>
              <a:rPr lang="en-US" sz="1200" dirty="0" err="1"/>
              <a:t>sederhana</a:t>
            </a:r>
            <a:endParaRPr lang="en-US" sz="1200" dirty="0"/>
          </a:p>
        </p:txBody>
      </p:sp>
      <p:sp>
        <p:nvSpPr>
          <p:cNvPr id="95" name="TextBox 56">
            <a:extLst>
              <a:ext uri="{FF2B5EF4-FFF2-40B4-BE49-F238E27FC236}">
                <a16:creationId xmlns:a16="http://schemas.microsoft.com/office/drawing/2014/main" id="{E11C9265-E798-4317-9CE3-EA40E31DA5AF}"/>
              </a:ext>
            </a:extLst>
          </p:cNvPr>
          <p:cNvSpPr txBox="1"/>
          <p:nvPr/>
        </p:nvSpPr>
        <p:spPr>
          <a:xfrm>
            <a:off x="6221415" y="4348747"/>
            <a:ext cx="4439643" cy="1854354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400" b="1" dirty="0">
                <a:solidFill>
                  <a:schemeClr val="accent1">
                    <a:lumMod val="50000"/>
                  </a:schemeClr>
                </a:solidFill>
              </a:rPr>
              <a:t>FASILITASI PENYUSUNAN HCDP TAHUN 2020</a:t>
            </a:r>
            <a:endParaRPr lang="en-ID" sz="1400" dirty="0">
              <a:solidFill>
                <a:schemeClr val="accent1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Bersinergi</a:t>
            </a:r>
            <a:r>
              <a:rPr lang="en-ID" sz="1200" dirty="0"/>
              <a:t> </a:t>
            </a:r>
            <a:r>
              <a:rPr lang="en-ID" sz="1200" dirty="0" err="1"/>
              <a:t>dengan</a:t>
            </a:r>
            <a:r>
              <a:rPr lang="en-ID" sz="1200" dirty="0"/>
              <a:t> program desk </a:t>
            </a:r>
            <a:r>
              <a:rPr lang="en-ID" sz="1200" dirty="0" err="1"/>
              <a:t>percepatan</a:t>
            </a:r>
            <a:r>
              <a:rPr lang="en-ID" sz="1200" dirty="0"/>
              <a:t> </a:t>
            </a:r>
            <a:r>
              <a:rPr lang="en-ID" sz="1200" dirty="0" err="1"/>
              <a:t>pembangunan</a:t>
            </a:r>
            <a:r>
              <a:rPr lang="en-ID" sz="1200" dirty="0"/>
              <a:t> Papua dan Papua Barat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ID" sz="1200" dirty="0" err="1"/>
              <a:t>ToT</a:t>
            </a:r>
            <a:r>
              <a:rPr lang="en-ID" sz="1200" dirty="0"/>
              <a:t> </a:t>
            </a:r>
            <a:r>
              <a:rPr lang="en-ID" sz="1200" dirty="0" err="1"/>
              <a:t>Penyusunan</a:t>
            </a:r>
            <a:r>
              <a:rPr lang="en-ID" sz="1200" dirty="0"/>
              <a:t> HCDP internal </a:t>
            </a:r>
            <a:r>
              <a:rPr lang="en-ID" sz="1200" dirty="0" err="1"/>
              <a:t>Pusbindiklatren</a:t>
            </a:r>
            <a:r>
              <a:rPr lang="en-ID" sz="1200" dirty="0"/>
              <a:t> dan </a:t>
            </a:r>
            <a:r>
              <a:rPr lang="en-ID" sz="1200" dirty="0" err="1"/>
              <a:t>Direktorat</a:t>
            </a:r>
            <a:r>
              <a:rPr lang="en-ID" sz="1200" dirty="0"/>
              <a:t> </a:t>
            </a:r>
            <a:r>
              <a:rPr lang="en-ID" sz="1200" dirty="0" err="1"/>
              <a:t>terkait</a:t>
            </a:r>
            <a:endParaRPr lang="en-ID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Dilaksanakan</a:t>
            </a:r>
            <a:r>
              <a:rPr lang="en-ID" sz="1200" dirty="0"/>
              <a:t> 3</a:t>
            </a:r>
            <a:r>
              <a:rPr lang="id-ID" sz="1200" dirty="0"/>
              <a:t> kali</a:t>
            </a:r>
            <a:r>
              <a:rPr lang="en-ID" sz="1200" dirty="0"/>
              <a:t> </a:t>
            </a:r>
            <a:r>
              <a:rPr lang="en-ID" sz="1200" dirty="0" err="1"/>
              <a:t>secara</a:t>
            </a:r>
            <a:r>
              <a:rPr lang="en-ID" sz="1200" dirty="0"/>
              <a:t> daring</a:t>
            </a:r>
          </a:p>
          <a:p>
            <a:pPr marL="438150" lvl="1" indent="-250825">
              <a:buFont typeface="+mj-lt"/>
              <a:buAutoNum type="alphaLcPeriod"/>
            </a:pPr>
            <a:r>
              <a:rPr lang="en-ID" sz="1200" dirty="0"/>
              <a:t>Regional </a:t>
            </a:r>
            <a:r>
              <a:rPr lang="id-ID" sz="1200" dirty="0"/>
              <a:t>1</a:t>
            </a:r>
            <a:r>
              <a:rPr lang="en-ID" sz="1200" dirty="0"/>
              <a:t>: Sumatera (10 </a:t>
            </a:r>
            <a:r>
              <a:rPr lang="en-ID" sz="1200" dirty="0" err="1"/>
              <a:t>Pemprov</a:t>
            </a:r>
            <a:r>
              <a:rPr lang="en-ID" sz="1200" dirty="0"/>
              <a:t>)</a:t>
            </a:r>
          </a:p>
          <a:p>
            <a:pPr marL="438150" lvl="1" indent="-250825">
              <a:buFont typeface="+mj-lt"/>
              <a:buAutoNum type="alphaLcPeriod"/>
            </a:pPr>
            <a:r>
              <a:rPr lang="en-ID" sz="1200" dirty="0"/>
              <a:t>Regional 2: </a:t>
            </a:r>
            <a:r>
              <a:rPr lang="en-ID" sz="1200" dirty="0" err="1"/>
              <a:t>Jawa</a:t>
            </a:r>
            <a:r>
              <a:rPr lang="en-ID" sz="1200" dirty="0"/>
              <a:t>, Bali, Nusa Tenggara (</a:t>
            </a:r>
            <a:r>
              <a:rPr lang="id-ID" sz="1200" dirty="0"/>
              <a:t>11</a:t>
            </a:r>
            <a:r>
              <a:rPr lang="en-ID" sz="1200" dirty="0"/>
              <a:t> </a:t>
            </a:r>
            <a:r>
              <a:rPr lang="en-ID" sz="1200" dirty="0" err="1"/>
              <a:t>Pemprov</a:t>
            </a:r>
            <a:r>
              <a:rPr lang="en-ID" sz="1200" dirty="0"/>
              <a:t>)</a:t>
            </a:r>
          </a:p>
          <a:p>
            <a:pPr marL="438150" lvl="1" indent="-250825">
              <a:buFont typeface="+mj-lt"/>
              <a:buAutoNum type="alphaLcPeriod"/>
            </a:pPr>
            <a:r>
              <a:rPr lang="en-ID" sz="1200" dirty="0"/>
              <a:t>Regional 3: Sulawesi dan Kalimantan (1</a:t>
            </a:r>
            <a:r>
              <a:rPr lang="id-ID" sz="1200" dirty="0"/>
              <a:t>3</a:t>
            </a:r>
            <a:r>
              <a:rPr lang="en-ID" sz="1200" dirty="0"/>
              <a:t> </a:t>
            </a:r>
            <a:r>
              <a:rPr lang="en-ID" sz="1200" dirty="0" err="1"/>
              <a:t>Pemprov</a:t>
            </a:r>
            <a:r>
              <a:rPr lang="en-ID" sz="1200" dirty="0"/>
              <a:t>) </a:t>
            </a:r>
            <a:endParaRPr lang="en-ID" sz="1400" dirty="0"/>
          </a:p>
          <a:p>
            <a:endParaRPr lang="en-US" sz="1400" dirty="0"/>
          </a:p>
        </p:txBody>
      </p:sp>
      <p:sp>
        <p:nvSpPr>
          <p:cNvPr id="97" name="TextBox 57">
            <a:extLst>
              <a:ext uri="{FF2B5EF4-FFF2-40B4-BE49-F238E27FC236}">
                <a16:creationId xmlns:a16="http://schemas.microsoft.com/office/drawing/2014/main" id="{A383F4FD-7A3A-4709-B612-1596A0D2E0EE}"/>
              </a:ext>
            </a:extLst>
          </p:cNvPr>
          <p:cNvSpPr txBox="1"/>
          <p:nvPr/>
        </p:nvSpPr>
        <p:spPr>
          <a:xfrm>
            <a:off x="8441236" y="831135"/>
            <a:ext cx="3527263" cy="141577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400" b="1" dirty="0">
                <a:solidFill>
                  <a:schemeClr val="accent1">
                    <a:lumMod val="50000"/>
                  </a:schemeClr>
                </a:solidFill>
              </a:rPr>
              <a:t>TARGET </a:t>
            </a:r>
            <a:r>
              <a:rPr lang="en-ID" sz="1400" b="1" i="1" dirty="0">
                <a:solidFill>
                  <a:schemeClr val="accent1">
                    <a:lumMod val="50000"/>
                  </a:schemeClr>
                </a:solidFill>
              </a:rPr>
              <a:t>OUTPUT</a:t>
            </a:r>
            <a:r>
              <a:rPr lang="en-ID" sz="1400" b="1" dirty="0">
                <a:solidFill>
                  <a:schemeClr val="accent1">
                    <a:lumMod val="50000"/>
                  </a:schemeClr>
                </a:solidFill>
              </a:rPr>
              <a:t> YANG DIHARAPKAN</a:t>
            </a:r>
            <a:endParaRPr lang="en-ID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Meningkatkan</a:t>
            </a:r>
            <a:r>
              <a:rPr lang="en-ID" sz="1200" dirty="0"/>
              <a:t> </a:t>
            </a:r>
            <a:r>
              <a:rPr lang="en-ID" sz="1200" dirty="0" err="1"/>
              <a:t>pemahaman</a:t>
            </a:r>
            <a:r>
              <a:rPr lang="en-ID" sz="1200" dirty="0"/>
              <a:t> </a:t>
            </a:r>
            <a:r>
              <a:rPr lang="en-ID" sz="1200" dirty="0" err="1"/>
              <a:t>mengenai</a:t>
            </a:r>
            <a:r>
              <a:rPr lang="en-ID" sz="1200" dirty="0"/>
              <a:t> </a:t>
            </a:r>
            <a:r>
              <a:rPr lang="en-ID" sz="1200" dirty="0" err="1"/>
              <a:t>urgensi</a:t>
            </a:r>
            <a:r>
              <a:rPr lang="en-ID" sz="1200" dirty="0"/>
              <a:t> HCDP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Tersampaikannya</a:t>
            </a:r>
            <a:r>
              <a:rPr lang="en-ID" sz="1200" dirty="0"/>
              <a:t> </a:t>
            </a:r>
            <a:r>
              <a:rPr lang="en-ID" sz="1200" dirty="0" err="1"/>
              <a:t>wawasan</a:t>
            </a:r>
            <a:r>
              <a:rPr lang="en-ID" sz="1200" dirty="0"/>
              <a:t>, </a:t>
            </a:r>
            <a:r>
              <a:rPr lang="en-ID" sz="1200" dirty="0" err="1"/>
              <a:t>informasi</a:t>
            </a:r>
            <a:r>
              <a:rPr lang="en-ID" sz="1200" dirty="0"/>
              <a:t> dan tata </a:t>
            </a:r>
            <a:r>
              <a:rPr lang="en-ID" sz="1200" dirty="0" err="1"/>
              <a:t>cara</a:t>
            </a:r>
            <a:r>
              <a:rPr lang="en-ID" sz="1200" dirty="0"/>
              <a:t> </a:t>
            </a:r>
            <a:r>
              <a:rPr lang="en-ID" sz="1200" dirty="0" err="1"/>
              <a:t>penyusunan</a:t>
            </a:r>
            <a:r>
              <a:rPr lang="en-ID" sz="1200" dirty="0"/>
              <a:t> </a:t>
            </a:r>
            <a:r>
              <a:rPr lang="en-ID" sz="1200" dirty="0" err="1"/>
              <a:t>dokumen</a:t>
            </a:r>
            <a:r>
              <a:rPr lang="en-ID" sz="1200" dirty="0"/>
              <a:t> HCDP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Meningkatknya</a:t>
            </a:r>
            <a:r>
              <a:rPr lang="en-ID" sz="1200" dirty="0"/>
              <a:t> </a:t>
            </a:r>
            <a:r>
              <a:rPr lang="en-ID" sz="1200" dirty="0" err="1"/>
              <a:t>jumlah</a:t>
            </a:r>
            <a:r>
              <a:rPr lang="en-ID" sz="1200" dirty="0"/>
              <a:t> </a:t>
            </a:r>
            <a:r>
              <a:rPr lang="en-ID" sz="1200" dirty="0" err="1"/>
              <a:t>instansi</a:t>
            </a:r>
            <a:r>
              <a:rPr lang="en-ID" sz="1200" dirty="0"/>
              <a:t> </a:t>
            </a:r>
            <a:r>
              <a:rPr lang="en-ID" sz="1200" dirty="0" err="1"/>
              <a:t>pemerintah</a:t>
            </a:r>
            <a:r>
              <a:rPr lang="en-ID" sz="1200" dirty="0"/>
              <a:t> yang </a:t>
            </a:r>
            <a:r>
              <a:rPr lang="en-ID" sz="1200" dirty="0" err="1"/>
              <a:t>memiliki</a:t>
            </a:r>
            <a:r>
              <a:rPr lang="en-ID" sz="1200" dirty="0"/>
              <a:t> HCDP</a:t>
            </a:r>
          </a:p>
          <a:p>
            <a:endParaRPr lang="en-US" sz="12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35BFE8-0F34-490A-871C-616C70E67D3C}"/>
              </a:ext>
            </a:extLst>
          </p:cNvPr>
          <p:cNvGrpSpPr/>
          <p:nvPr/>
        </p:nvGrpSpPr>
        <p:grpSpPr>
          <a:xfrm>
            <a:off x="2413581" y="2290817"/>
            <a:ext cx="9232556" cy="1760709"/>
            <a:chOff x="1018094" y="2445609"/>
            <a:chExt cx="10155812" cy="2130458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3D0AB50-0A5E-472E-8980-3F6FE0763DD3}"/>
                </a:ext>
              </a:extLst>
            </p:cNvPr>
            <p:cNvSpPr/>
            <p:nvPr/>
          </p:nvSpPr>
          <p:spPr>
            <a:xfrm>
              <a:off x="1018094" y="2445609"/>
              <a:ext cx="2130458" cy="1127878"/>
            </a:xfrm>
            <a:custGeom>
              <a:avLst/>
              <a:gdLst>
                <a:gd name="connsiteX0" fmla="*/ 1065229 w 2130458"/>
                <a:gd name="connsiteY0" fmla="*/ 0 h 1127878"/>
                <a:gd name="connsiteX1" fmla="*/ 2130458 w 2130458"/>
                <a:gd name="connsiteY1" fmla="*/ 1065229 h 1127878"/>
                <a:gd name="connsiteX2" fmla="*/ 2124143 w 2130458"/>
                <a:gd name="connsiteY2" fmla="*/ 1127878 h 1127878"/>
                <a:gd name="connsiteX3" fmla="*/ 1816931 w 2130458"/>
                <a:gd name="connsiteY3" fmla="*/ 1127878 h 1127878"/>
                <a:gd name="connsiteX4" fmla="*/ 1820094 w 2130458"/>
                <a:gd name="connsiteY4" fmla="*/ 1065229 h 1127878"/>
                <a:gd name="connsiteX5" fmla="*/ 1065229 w 2130458"/>
                <a:gd name="connsiteY5" fmla="*/ 310364 h 1127878"/>
                <a:gd name="connsiteX6" fmla="*/ 310364 w 2130458"/>
                <a:gd name="connsiteY6" fmla="*/ 1065229 h 1127878"/>
                <a:gd name="connsiteX7" fmla="*/ 313528 w 2130458"/>
                <a:gd name="connsiteY7" fmla="*/ 1127878 h 1127878"/>
                <a:gd name="connsiteX8" fmla="*/ 6316 w 2130458"/>
                <a:gd name="connsiteY8" fmla="*/ 1127878 h 1127878"/>
                <a:gd name="connsiteX9" fmla="*/ 0 w 2130458"/>
                <a:gd name="connsiteY9" fmla="*/ 1065229 h 1127878"/>
                <a:gd name="connsiteX10" fmla="*/ 1065229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1065229" y="0"/>
                  </a:moveTo>
                  <a:cubicBezTo>
                    <a:pt x="1653539" y="0"/>
                    <a:pt x="2130458" y="476919"/>
                    <a:pt x="2130458" y="1065229"/>
                  </a:cubicBezTo>
                  <a:lnTo>
                    <a:pt x="2124143" y="1127878"/>
                  </a:lnTo>
                  <a:lnTo>
                    <a:pt x="1816931" y="1127878"/>
                  </a:lnTo>
                  <a:lnTo>
                    <a:pt x="1820094" y="1065229"/>
                  </a:lnTo>
                  <a:cubicBezTo>
                    <a:pt x="1820094" y="648329"/>
                    <a:pt x="1482129" y="310364"/>
                    <a:pt x="1065229" y="310364"/>
                  </a:cubicBezTo>
                  <a:cubicBezTo>
                    <a:pt x="648329" y="310364"/>
                    <a:pt x="310364" y="648329"/>
                    <a:pt x="310364" y="1065229"/>
                  </a:cubicBezTo>
                  <a:lnTo>
                    <a:pt x="313528" y="1127878"/>
                  </a:lnTo>
                  <a:lnTo>
                    <a:pt x="6316" y="1127878"/>
                  </a:lnTo>
                  <a:lnTo>
                    <a:pt x="0" y="1065229"/>
                  </a:lnTo>
                  <a:cubicBezTo>
                    <a:pt x="0" y="476919"/>
                    <a:pt x="476919" y="0"/>
                    <a:pt x="10652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B48930B-04CF-411D-8694-0D61EA1C28F6}"/>
                </a:ext>
              </a:extLst>
            </p:cNvPr>
            <p:cNvSpPr/>
            <p:nvPr/>
          </p:nvSpPr>
          <p:spPr>
            <a:xfrm>
              <a:off x="1037042" y="3698785"/>
              <a:ext cx="2092565" cy="877282"/>
            </a:xfrm>
            <a:custGeom>
              <a:avLst/>
              <a:gdLst>
                <a:gd name="connsiteX0" fmla="*/ 0 w 2092565"/>
                <a:gd name="connsiteY0" fmla="*/ 0 h 877282"/>
                <a:gd name="connsiteX1" fmla="*/ 317871 w 2092565"/>
                <a:gd name="connsiteY1" fmla="*/ 0 h 877282"/>
                <a:gd name="connsiteX2" fmla="*/ 350738 w 2092565"/>
                <a:gd name="connsiteY2" fmla="*/ 105880 h 877282"/>
                <a:gd name="connsiteX3" fmla="*/ 1046282 w 2092565"/>
                <a:gd name="connsiteY3" fmla="*/ 566918 h 877282"/>
                <a:gd name="connsiteX4" fmla="*/ 1741826 w 2092565"/>
                <a:gd name="connsiteY4" fmla="*/ 105880 h 877282"/>
                <a:gd name="connsiteX5" fmla="*/ 1774693 w 2092565"/>
                <a:gd name="connsiteY5" fmla="*/ 0 h 877282"/>
                <a:gd name="connsiteX6" fmla="*/ 2092565 w 2092565"/>
                <a:gd name="connsiteY6" fmla="*/ 0 h 877282"/>
                <a:gd name="connsiteX7" fmla="*/ 2089870 w 2092565"/>
                <a:gd name="connsiteY7" fmla="*/ 26734 h 877282"/>
                <a:gd name="connsiteX8" fmla="*/ 1046282 w 2092565"/>
                <a:gd name="connsiteY8" fmla="*/ 877282 h 877282"/>
                <a:gd name="connsiteX9" fmla="*/ 2695 w 2092565"/>
                <a:gd name="connsiteY9" fmla="*/ 26734 h 877282"/>
                <a:gd name="connsiteX10" fmla="*/ 0 w 2092565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5" h="877282">
                  <a:moveTo>
                    <a:pt x="0" y="0"/>
                  </a:moveTo>
                  <a:lnTo>
                    <a:pt x="317871" y="0"/>
                  </a:lnTo>
                  <a:lnTo>
                    <a:pt x="350738" y="105880"/>
                  </a:lnTo>
                  <a:cubicBezTo>
                    <a:pt x="465333" y="376813"/>
                    <a:pt x="733607" y="566918"/>
                    <a:pt x="1046282" y="566918"/>
                  </a:cubicBezTo>
                  <a:cubicBezTo>
                    <a:pt x="1358957" y="566918"/>
                    <a:pt x="1627231" y="376813"/>
                    <a:pt x="1741826" y="105880"/>
                  </a:cubicBezTo>
                  <a:lnTo>
                    <a:pt x="1774693" y="0"/>
                  </a:lnTo>
                  <a:lnTo>
                    <a:pt x="2092565" y="0"/>
                  </a:lnTo>
                  <a:lnTo>
                    <a:pt x="2089870" y="26734"/>
                  </a:lnTo>
                  <a:cubicBezTo>
                    <a:pt x="1990541" y="512141"/>
                    <a:pt x="1561054" y="877282"/>
                    <a:pt x="1046282" y="877282"/>
                  </a:cubicBezTo>
                  <a:cubicBezTo>
                    <a:pt x="531511" y="877282"/>
                    <a:pt x="102024" y="512141"/>
                    <a:pt x="2695" y="267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3217CB7-E2B4-4C72-BA1C-323F6EC1995B}"/>
                </a:ext>
              </a:extLst>
            </p:cNvPr>
            <p:cNvSpPr/>
            <p:nvPr/>
          </p:nvSpPr>
          <p:spPr>
            <a:xfrm>
              <a:off x="3712160" y="2445609"/>
              <a:ext cx="2092565" cy="877282"/>
            </a:xfrm>
            <a:custGeom>
              <a:avLst/>
              <a:gdLst>
                <a:gd name="connsiteX0" fmla="*/ 1046282 w 2092565"/>
                <a:gd name="connsiteY0" fmla="*/ 0 h 877282"/>
                <a:gd name="connsiteX1" fmla="*/ 2089870 w 2092565"/>
                <a:gd name="connsiteY1" fmla="*/ 850548 h 877282"/>
                <a:gd name="connsiteX2" fmla="*/ 2092565 w 2092565"/>
                <a:gd name="connsiteY2" fmla="*/ 877282 h 877282"/>
                <a:gd name="connsiteX3" fmla="*/ 1774694 w 2092565"/>
                <a:gd name="connsiteY3" fmla="*/ 877282 h 877282"/>
                <a:gd name="connsiteX4" fmla="*/ 1741826 w 2092565"/>
                <a:gd name="connsiteY4" fmla="*/ 771401 h 877282"/>
                <a:gd name="connsiteX5" fmla="*/ 1046282 w 2092565"/>
                <a:gd name="connsiteY5" fmla="*/ 310363 h 877282"/>
                <a:gd name="connsiteX6" fmla="*/ 350738 w 2092565"/>
                <a:gd name="connsiteY6" fmla="*/ 771401 h 877282"/>
                <a:gd name="connsiteX7" fmla="*/ 317871 w 2092565"/>
                <a:gd name="connsiteY7" fmla="*/ 877282 h 877282"/>
                <a:gd name="connsiteX8" fmla="*/ 0 w 2092565"/>
                <a:gd name="connsiteY8" fmla="*/ 877282 h 877282"/>
                <a:gd name="connsiteX9" fmla="*/ 2695 w 2092565"/>
                <a:gd name="connsiteY9" fmla="*/ 850548 h 877282"/>
                <a:gd name="connsiteX10" fmla="*/ 1046282 w 2092565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5" h="877282">
                  <a:moveTo>
                    <a:pt x="1046282" y="0"/>
                  </a:moveTo>
                  <a:cubicBezTo>
                    <a:pt x="1561054" y="0"/>
                    <a:pt x="1990541" y="365141"/>
                    <a:pt x="2089870" y="850548"/>
                  </a:cubicBezTo>
                  <a:lnTo>
                    <a:pt x="2092565" y="877282"/>
                  </a:lnTo>
                  <a:lnTo>
                    <a:pt x="1774694" y="877282"/>
                  </a:lnTo>
                  <a:lnTo>
                    <a:pt x="1741826" y="771401"/>
                  </a:lnTo>
                  <a:cubicBezTo>
                    <a:pt x="1627231" y="500468"/>
                    <a:pt x="1358957" y="310363"/>
                    <a:pt x="1046282" y="310363"/>
                  </a:cubicBezTo>
                  <a:cubicBezTo>
                    <a:pt x="733607" y="310363"/>
                    <a:pt x="465333" y="500468"/>
                    <a:pt x="350738" y="771401"/>
                  </a:cubicBezTo>
                  <a:lnTo>
                    <a:pt x="317871" y="877282"/>
                  </a:lnTo>
                  <a:lnTo>
                    <a:pt x="0" y="877282"/>
                  </a:lnTo>
                  <a:lnTo>
                    <a:pt x="2695" y="850548"/>
                  </a:lnTo>
                  <a:cubicBezTo>
                    <a:pt x="102023" y="365141"/>
                    <a:pt x="531511" y="0"/>
                    <a:pt x="10462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E268324-D2DE-4AC3-A2FE-77B2EC37F30F}"/>
                </a:ext>
              </a:extLst>
            </p:cNvPr>
            <p:cNvSpPr/>
            <p:nvPr/>
          </p:nvSpPr>
          <p:spPr>
            <a:xfrm>
              <a:off x="3693212" y="3448189"/>
              <a:ext cx="2130458" cy="1127878"/>
            </a:xfrm>
            <a:custGeom>
              <a:avLst/>
              <a:gdLst>
                <a:gd name="connsiteX0" fmla="*/ 6316 w 2130458"/>
                <a:gd name="connsiteY0" fmla="*/ 0 h 1127878"/>
                <a:gd name="connsiteX1" fmla="*/ 313528 w 2130458"/>
                <a:gd name="connsiteY1" fmla="*/ 0 h 1127878"/>
                <a:gd name="connsiteX2" fmla="*/ 310364 w 2130458"/>
                <a:gd name="connsiteY2" fmla="*/ 62648 h 1127878"/>
                <a:gd name="connsiteX3" fmla="*/ 1065229 w 2130458"/>
                <a:gd name="connsiteY3" fmla="*/ 817513 h 1127878"/>
                <a:gd name="connsiteX4" fmla="*/ 1820094 w 2130458"/>
                <a:gd name="connsiteY4" fmla="*/ 62648 h 1127878"/>
                <a:gd name="connsiteX5" fmla="*/ 1816931 w 2130458"/>
                <a:gd name="connsiteY5" fmla="*/ 0 h 1127878"/>
                <a:gd name="connsiteX6" fmla="*/ 2124143 w 2130458"/>
                <a:gd name="connsiteY6" fmla="*/ 0 h 1127878"/>
                <a:gd name="connsiteX7" fmla="*/ 2130458 w 2130458"/>
                <a:gd name="connsiteY7" fmla="*/ 62649 h 1127878"/>
                <a:gd name="connsiteX8" fmla="*/ 1065229 w 2130458"/>
                <a:gd name="connsiteY8" fmla="*/ 1127878 h 1127878"/>
                <a:gd name="connsiteX9" fmla="*/ 0 w 2130458"/>
                <a:gd name="connsiteY9" fmla="*/ 62649 h 1127878"/>
                <a:gd name="connsiteX10" fmla="*/ 6316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6316" y="0"/>
                  </a:moveTo>
                  <a:lnTo>
                    <a:pt x="313528" y="0"/>
                  </a:lnTo>
                  <a:lnTo>
                    <a:pt x="310364" y="62648"/>
                  </a:lnTo>
                  <a:cubicBezTo>
                    <a:pt x="310364" y="479548"/>
                    <a:pt x="648329" y="817513"/>
                    <a:pt x="1065229" y="817513"/>
                  </a:cubicBezTo>
                  <a:cubicBezTo>
                    <a:pt x="1482129" y="817513"/>
                    <a:pt x="1820094" y="479548"/>
                    <a:pt x="1820094" y="62648"/>
                  </a:cubicBezTo>
                  <a:lnTo>
                    <a:pt x="1816931" y="0"/>
                  </a:lnTo>
                  <a:lnTo>
                    <a:pt x="2124143" y="0"/>
                  </a:lnTo>
                  <a:lnTo>
                    <a:pt x="2130458" y="62649"/>
                  </a:lnTo>
                  <a:cubicBezTo>
                    <a:pt x="2130458" y="650959"/>
                    <a:pt x="1653539" y="1127878"/>
                    <a:pt x="1065229" y="1127878"/>
                  </a:cubicBezTo>
                  <a:cubicBezTo>
                    <a:pt x="476919" y="1127878"/>
                    <a:pt x="0" y="650959"/>
                    <a:pt x="0" y="62649"/>
                  </a:cubicBezTo>
                  <a:lnTo>
                    <a:pt x="63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29E964-BEF5-4AD8-944A-DE44ECC9ABF8}"/>
                </a:ext>
              </a:extLst>
            </p:cNvPr>
            <p:cNvSpPr/>
            <p:nvPr/>
          </p:nvSpPr>
          <p:spPr>
            <a:xfrm>
              <a:off x="6368330" y="2445609"/>
              <a:ext cx="2130458" cy="1127878"/>
            </a:xfrm>
            <a:custGeom>
              <a:avLst/>
              <a:gdLst>
                <a:gd name="connsiteX0" fmla="*/ 1065229 w 2130458"/>
                <a:gd name="connsiteY0" fmla="*/ 0 h 1127878"/>
                <a:gd name="connsiteX1" fmla="*/ 2130458 w 2130458"/>
                <a:gd name="connsiteY1" fmla="*/ 1065229 h 1127878"/>
                <a:gd name="connsiteX2" fmla="*/ 2124142 w 2130458"/>
                <a:gd name="connsiteY2" fmla="*/ 1127878 h 1127878"/>
                <a:gd name="connsiteX3" fmla="*/ 1816931 w 2130458"/>
                <a:gd name="connsiteY3" fmla="*/ 1127878 h 1127878"/>
                <a:gd name="connsiteX4" fmla="*/ 1820094 w 2130458"/>
                <a:gd name="connsiteY4" fmla="*/ 1065228 h 1127878"/>
                <a:gd name="connsiteX5" fmla="*/ 1065229 w 2130458"/>
                <a:gd name="connsiteY5" fmla="*/ 310363 h 1127878"/>
                <a:gd name="connsiteX6" fmla="*/ 310364 w 2130458"/>
                <a:gd name="connsiteY6" fmla="*/ 1065228 h 1127878"/>
                <a:gd name="connsiteX7" fmla="*/ 313528 w 2130458"/>
                <a:gd name="connsiteY7" fmla="*/ 1127878 h 1127878"/>
                <a:gd name="connsiteX8" fmla="*/ 6316 w 2130458"/>
                <a:gd name="connsiteY8" fmla="*/ 1127878 h 1127878"/>
                <a:gd name="connsiteX9" fmla="*/ 0 w 2130458"/>
                <a:gd name="connsiteY9" fmla="*/ 1065229 h 1127878"/>
                <a:gd name="connsiteX10" fmla="*/ 1065229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1065229" y="0"/>
                  </a:moveTo>
                  <a:cubicBezTo>
                    <a:pt x="1653539" y="0"/>
                    <a:pt x="2130458" y="476919"/>
                    <a:pt x="2130458" y="1065229"/>
                  </a:cubicBezTo>
                  <a:lnTo>
                    <a:pt x="2124142" y="1127878"/>
                  </a:lnTo>
                  <a:lnTo>
                    <a:pt x="1816931" y="1127878"/>
                  </a:lnTo>
                  <a:lnTo>
                    <a:pt x="1820094" y="1065228"/>
                  </a:lnTo>
                  <a:cubicBezTo>
                    <a:pt x="1820094" y="648328"/>
                    <a:pt x="1482129" y="310363"/>
                    <a:pt x="1065229" y="310363"/>
                  </a:cubicBezTo>
                  <a:cubicBezTo>
                    <a:pt x="648329" y="310363"/>
                    <a:pt x="310364" y="648328"/>
                    <a:pt x="310364" y="1065228"/>
                  </a:cubicBezTo>
                  <a:lnTo>
                    <a:pt x="313528" y="1127878"/>
                  </a:lnTo>
                  <a:lnTo>
                    <a:pt x="6316" y="1127878"/>
                  </a:lnTo>
                  <a:lnTo>
                    <a:pt x="0" y="1065229"/>
                  </a:lnTo>
                  <a:cubicBezTo>
                    <a:pt x="0" y="476919"/>
                    <a:pt x="476919" y="0"/>
                    <a:pt x="10652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ECCCB64-E746-4C90-979C-E74ED9FAE4CF}"/>
                </a:ext>
              </a:extLst>
            </p:cNvPr>
            <p:cNvSpPr/>
            <p:nvPr/>
          </p:nvSpPr>
          <p:spPr>
            <a:xfrm>
              <a:off x="6387277" y="3698785"/>
              <a:ext cx="2092564" cy="877282"/>
            </a:xfrm>
            <a:custGeom>
              <a:avLst/>
              <a:gdLst>
                <a:gd name="connsiteX0" fmla="*/ 0 w 2092564"/>
                <a:gd name="connsiteY0" fmla="*/ 0 h 877282"/>
                <a:gd name="connsiteX1" fmla="*/ 317872 w 2092564"/>
                <a:gd name="connsiteY1" fmla="*/ 0 h 877282"/>
                <a:gd name="connsiteX2" fmla="*/ 350738 w 2092564"/>
                <a:gd name="connsiteY2" fmla="*/ 105879 h 877282"/>
                <a:gd name="connsiteX3" fmla="*/ 1046282 w 2092564"/>
                <a:gd name="connsiteY3" fmla="*/ 566917 h 877282"/>
                <a:gd name="connsiteX4" fmla="*/ 1741826 w 2092564"/>
                <a:gd name="connsiteY4" fmla="*/ 105879 h 877282"/>
                <a:gd name="connsiteX5" fmla="*/ 1774693 w 2092564"/>
                <a:gd name="connsiteY5" fmla="*/ 0 h 877282"/>
                <a:gd name="connsiteX6" fmla="*/ 2092564 w 2092564"/>
                <a:gd name="connsiteY6" fmla="*/ 0 h 877282"/>
                <a:gd name="connsiteX7" fmla="*/ 2089869 w 2092564"/>
                <a:gd name="connsiteY7" fmla="*/ 26734 h 877282"/>
                <a:gd name="connsiteX8" fmla="*/ 1046282 w 2092564"/>
                <a:gd name="connsiteY8" fmla="*/ 877282 h 877282"/>
                <a:gd name="connsiteX9" fmla="*/ 2695 w 2092564"/>
                <a:gd name="connsiteY9" fmla="*/ 26734 h 877282"/>
                <a:gd name="connsiteX10" fmla="*/ 0 w 2092564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4" h="877282">
                  <a:moveTo>
                    <a:pt x="0" y="0"/>
                  </a:moveTo>
                  <a:lnTo>
                    <a:pt x="317872" y="0"/>
                  </a:lnTo>
                  <a:lnTo>
                    <a:pt x="350738" y="105879"/>
                  </a:lnTo>
                  <a:cubicBezTo>
                    <a:pt x="465333" y="376812"/>
                    <a:pt x="733607" y="566917"/>
                    <a:pt x="1046282" y="566917"/>
                  </a:cubicBezTo>
                  <a:cubicBezTo>
                    <a:pt x="1358957" y="566917"/>
                    <a:pt x="1627231" y="376812"/>
                    <a:pt x="1741826" y="105879"/>
                  </a:cubicBezTo>
                  <a:lnTo>
                    <a:pt x="1774693" y="0"/>
                  </a:lnTo>
                  <a:lnTo>
                    <a:pt x="2092564" y="0"/>
                  </a:lnTo>
                  <a:lnTo>
                    <a:pt x="2089869" y="26734"/>
                  </a:lnTo>
                  <a:cubicBezTo>
                    <a:pt x="1990541" y="512141"/>
                    <a:pt x="1561053" y="877282"/>
                    <a:pt x="1046282" y="877282"/>
                  </a:cubicBezTo>
                  <a:cubicBezTo>
                    <a:pt x="531511" y="877282"/>
                    <a:pt x="102024" y="512141"/>
                    <a:pt x="2695" y="267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CCA5804-B36F-4FB6-8FC6-02C34C616D9A}"/>
                </a:ext>
              </a:extLst>
            </p:cNvPr>
            <p:cNvSpPr/>
            <p:nvPr/>
          </p:nvSpPr>
          <p:spPr>
            <a:xfrm>
              <a:off x="9062395" y="2445609"/>
              <a:ext cx="2092564" cy="877282"/>
            </a:xfrm>
            <a:custGeom>
              <a:avLst/>
              <a:gdLst>
                <a:gd name="connsiteX0" fmla="*/ 1046282 w 2092564"/>
                <a:gd name="connsiteY0" fmla="*/ 0 h 877282"/>
                <a:gd name="connsiteX1" fmla="*/ 2089869 w 2092564"/>
                <a:gd name="connsiteY1" fmla="*/ 850548 h 877282"/>
                <a:gd name="connsiteX2" fmla="*/ 2092564 w 2092564"/>
                <a:gd name="connsiteY2" fmla="*/ 877282 h 877282"/>
                <a:gd name="connsiteX3" fmla="*/ 1774694 w 2092564"/>
                <a:gd name="connsiteY3" fmla="*/ 877282 h 877282"/>
                <a:gd name="connsiteX4" fmla="*/ 1741827 w 2092564"/>
                <a:gd name="connsiteY4" fmla="*/ 771401 h 877282"/>
                <a:gd name="connsiteX5" fmla="*/ 1046283 w 2092564"/>
                <a:gd name="connsiteY5" fmla="*/ 310363 h 877282"/>
                <a:gd name="connsiteX6" fmla="*/ 350739 w 2092564"/>
                <a:gd name="connsiteY6" fmla="*/ 771401 h 877282"/>
                <a:gd name="connsiteX7" fmla="*/ 317872 w 2092564"/>
                <a:gd name="connsiteY7" fmla="*/ 877282 h 877282"/>
                <a:gd name="connsiteX8" fmla="*/ 0 w 2092564"/>
                <a:gd name="connsiteY8" fmla="*/ 877282 h 877282"/>
                <a:gd name="connsiteX9" fmla="*/ 2695 w 2092564"/>
                <a:gd name="connsiteY9" fmla="*/ 850548 h 877282"/>
                <a:gd name="connsiteX10" fmla="*/ 1046282 w 2092564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4" h="877282">
                  <a:moveTo>
                    <a:pt x="1046282" y="0"/>
                  </a:moveTo>
                  <a:cubicBezTo>
                    <a:pt x="1561053" y="0"/>
                    <a:pt x="1990541" y="365141"/>
                    <a:pt x="2089869" y="850548"/>
                  </a:cubicBezTo>
                  <a:lnTo>
                    <a:pt x="2092564" y="877282"/>
                  </a:lnTo>
                  <a:lnTo>
                    <a:pt x="1774694" y="877282"/>
                  </a:lnTo>
                  <a:lnTo>
                    <a:pt x="1741827" y="771401"/>
                  </a:lnTo>
                  <a:cubicBezTo>
                    <a:pt x="1627232" y="500468"/>
                    <a:pt x="1358958" y="310363"/>
                    <a:pt x="1046283" y="310363"/>
                  </a:cubicBezTo>
                  <a:cubicBezTo>
                    <a:pt x="733608" y="310363"/>
                    <a:pt x="465334" y="500468"/>
                    <a:pt x="350739" y="771401"/>
                  </a:cubicBezTo>
                  <a:lnTo>
                    <a:pt x="317872" y="877282"/>
                  </a:lnTo>
                  <a:lnTo>
                    <a:pt x="0" y="877282"/>
                  </a:lnTo>
                  <a:lnTo>
                    <a:pt x="2695" y="850548"/>
                  </a:lnTo>
                  <a:cubicBezTo>
                    <a:pt x="102023" y="365141"/>
                    <a:pt x="531511" y="0"/>
                    <a:pt x="10462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990CBC6-A8A4-47B8-9F9D-B192935AF770}"/>
                </a:ext>
              </a:extLst>
            </p:cNvPr>
            <p:cNvSpPr/>
            <p:nvPr/>
          </p:nvSpPr>
          <p:spPr>
            <a:xfrm>
              <a:off x="9043448" y="3448189"/>
              <a:ext cx="2130458" cy="1127878"/>
            </a:xfrm>
            <a:custGeom>
              <a:avLst/>
              <a:gdLst>
                <a:gd name="connsiteX0" fmla="*/ 6316 w 2130458"/>
                <a:gd name="connsiteY0" fmla="*/ 0 h 1127878"/>
                <a:gd name="connsiteX1" fmla="*/ 313529 w 2130458"/>
                <a:gd name="connsiteY1" fmla="*/ 0 h 1127878"/>
                <a:gd name="connsiteX2" fmla="*/ 310365 w 2130458"/>
                <a:gd name="connsiteY2" fmla="*/ 62648 h 1127878"/>
                <a:gd name="connsiteX3" fmla="*/ 1065230 w 2130458"/>
                <a:gd name="connsiteY3" fmla="*/ 817513 h 1127878"/>
                <a:gd name="connsiteX4" fmla="*/ 1820095 w 2130458"/>
                <a:gd name="connsiteY4" fmla="*/ 62648 h 1127878"/>
                <a:gd name="connsiteX5" fmla="*/ 1816932 w 2130458"/>
                <a:gd name="connsiteY5" fmla="*/ 0 h 1127878"/>
                <a:gd name="connsiteX6" fmla="*/ 2124142 w 2130458"/>
                <a:gd name="connsiteY6" fmla="*/ 0 h 1127878"/>
                <a:gd name="connsiteX7" fmla="*/ 2130458 w 2130458"/>
                <a:gd name="connsiteY7" fmla="*/ 62649 h 1127878"/>
                <a:gd name="connsiteX8" fmla="*/ 1065229 w 2130458"/>
                <a:gd name="connsiteY8" fmla="*/ 1127878 h 1127878"/>
                <a:gd name="connsiteX9" fmla="*/ 0 w 2130458"/>
                <a:gd name="connsiteY9" fmla="*/ 62649 h 1127878"/>
                <a:gd name="connsiteX10" fmla="*/ 6316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6316" y="0"/>
                  </a:moveTo>
                  <a:lnTo>
                    <a:pt x="313529" y="0"/>
                  </a:lnTo>
                  <a:lnTo>
                    <a:pt x="310365" y="62648"/>
                  </a:lnTo>
                  <a:cubicBezTo>
                    <a:pt x="310365" y="479548"/>
                    <a:pt x="648330" y="817513"/>
                    <a:pt x="1065230" y="817513"/>
                  </a:cubicBezTo>
                  <a:cubicBezTo>
                    <a:pt x="1482130" y="817513"/>
                    <a:pt x="1820095" y="479548"/>
                    <a:pt x="1820095" y="62648"/>
                  </a:cubicBezTo>
                  <a:lnTo>
                    <a:pt x="1816932" y="0"/>
                  </a:lnTo>
                  <a:lnTo>
                    <a:pt x="2124142" y="0"/>
                  </a:lnTo>
                  <a:lnTo>
                    <a:pt x="2130458" y="62649"/>
                  </a:lnTo>
                  <a:cubicBezTo>
                    <a:pt x="2130458" y="650959"/>
                    <a:pt x="1653539" y="1127878"/>
                    <a:pt x="1065229" y="1127878"/>
                  </a:cubicBezTo>
                  <a:cubicBezTo>
                    <a:pt x="476919" y="1127878"/>
                    <a:pt x="0" y="650959"/>
                    <a:pt x="0" y="62649"/>
                  </a:cubicBezTo>
                  <a:lnTo>
                    <a:pt x="63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CF32D50-3AD7-4E79-AC35-A1330A3EAF86}"/>
                </a:ext>
              </a:extLst>
            </p:cNvPr>
            <p:cNvSpPr/>
            <p:nvPr/>
          </p:nvSpPr>
          <p:spPr>
            <a:xfrm>
              <a:off x="3100842" y="3448189"/>
              <a:ext cx="640080" cy="12529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8229123-6E55-44E9-B6DA-CEC72D30F541}"/>
                </a:ext>
              </a:extLst>
            </p:cNvPr>
            <p:cNvSpPr/>
            <p:nvPr/>
          </p:nvSpPr>
          <p:spPr>
            <a:xfrm>
              <a:off x="5775960" y="3448189"/>
              <a:ext cx="640080" cy="12529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AA9166F-CFCF-4948-B129-82231323900D}"/>
                </a:ext>
              </a:extLst>
            </p:cNvPr>
            <p:cNvSpPr/>
            <p:nvPr/>
          </p:nvSpPr>
          <p:spPr>
            <a:xfrm>
              <a:off x="8451078" y="3448189"/>
              <a:ext cx="640080" cy="12529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4" name="Graphic 29" descr="Users">
              <a:extLst>
                <a:ext uri="{FF2B5EF4-FFF2-40B4-BE49-F238E27FC236}">
                  <a16:creationId xmlns:a16="http://schemas.microsoft.com/office/drawing/2014/main" id="{D8C08448-106E-4F52-8DEA-52E89143502F}"/>
                </a:ext>
              </a:extLst>
            </p:cNvPr>
            <p:cNvGrpSpPr/>
            <p:nvPr/>
          </p:nvGrpSpPr>
          <p:grpSpPr>
            <a:xfrm>
              <a:off x="9708627" y="3261281"/>
              <a:ext cx="800099" cy="499109"/>
              <a:chOff x="9708627" y="3179443"/>
              <a:chExt cx="800099" cy="499109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04538C5-90FB-4289-8F93-0D14DE724086}"/>
                  </a:ext>
                </a:extLst>
              </p:cNvPr>
              <p:cNvSpPr/>
              <p:nvPr/>
            </p:nvSpPr>
            <p:spPr>
              <a:xfrm>
                <a:off x="9794352" y="3179443"/>
                <a:ext cx="171450" cy="171449"/>
              </a:xfrm>
              <a:custGeom>
                <a:avLst/>
                <a:gdLst>
                  <a:gd name="connsiteX0" fmla="*/ 171450 w 171450"/>
                  <a:gd name="connsiteY0" fmla="*/ 85725 h 171449"/>
                  <a:gd name="connsiteX1" fmla="*/ 85725 w 171450"/>
                  <a:gd name="connsiteY1" fmla="*/ 171450 h 171449"/>
                  <a:gd name="connsiteX2" fmla="*/ 0 w 171450"/>
                  <a:gd name="connsiteY2" fmla="*/ 85725 h 171449"/>
                  <a:gd name="connsiteX3" fmla="*/ 85725 w 171450"/>
                  <a:gd name="connsiteY3" fmla="*/ 0 h 171449"/>
                  <a:gd name="connsiteX4" fmla="*/ 171450 w 171450"/>
                  <a:gd name="connsiteY4" fmla="*/ 85725 h 17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49">
                    <a:moveTo>
                      <a:pt x="171450" y="85725"/>
                    </a:moveTo>
                    <a:cubicBezTo>
                      <a:pt x="171450" y="133070"/>
                      <a:pt x="133070" y="171450"/>
                      <a:pt x="85725" y="171450"/>
                    </a:cubicBezTo>
                    <a:cubicBezTo>
                      <a:pt x="38380" y="171450"/>
                      <a:pt x="0" y="133070"/>
                      <a:pt x="0" y="85725"/>
                    </a:cubicBezTo>
                    <a:cubicBezTo>
                      <a:pt x="0" y="38380"/>
                      <a:pt x="38380" y="0"/>
                      <a:pt x="85725" y="0"/>
                    </a:cubicBezTo>
                    <a:cubicBezTo>
                      <a:pt x="133070" y="0"/>
                      <a:pt x="171450" y="38380"/>
                      <a:pt x="171450" y="857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703725C-84FE-40C6-BEA9-E08DE86A11CD}"/>
                  </a:ext>
                </a:extLst>
              </p:cNvPr>
              <p:cNvSpPr/>
              <p:nvPr/>
            </p:nvSpPr>
            <p:spPr>
              <a:xfrm>
                <a:off x="10251552" y="3179443"/>
                <a:ext cx="171450" cy="171449"/>
              </a:xfrm>
              <a:custGeom>
                <a:avLst/>
                <a:gdLst>
                  <a:gd name="connsiteX0" fmla="*/ 171450 w 171450"/>
                  <a:gd name="connsiteY0" fmla="*/ 85725 h 171449"/>
                  <a:gd name="connsiteX1" fmla="*/ 85725 w 171450"/>
                  <a:gd name="connsiteY1" fmla="*/ 171450 h 171449"/>
                  <a:gd name="connsiteX2" fmla="*/ 0 w 171450"/>
                  <a:gd name="connsiteY2" fmla="*/ 85725 h 171449"/>
                  <a:gd name="connsiteX3" fmla="*/ 85725 w 171450"/>
                  <a:gd name="connsiteY3" fmla="*/ 0 h 171449"/>
                  <a:gd name="connsiteX4" fmla="*/ 171450 w 171450"/>
                  <a:gd name="connsiteY4" fmla="*/ 85725 h 17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49">
                    <a:moveTo>
                      <a:pt x="171450" y="85725"/>
                    </a:moveTo>
                    <a:cubicBezTo>
                      <a:pt x="171450" y="133070"/>
                      <a:pt x="133070" y="171450"/>
                      <a:pt x="85725" y="171450"/>
                    </a:cubicBezTo>
                    <a:cubicBezTo>
                      <a:pt x="38380" y="171450"/>
                      <a:pt x="0" y="133070"/>
                      <a:pt x="0" y="85725"/>
                    </a:cubicBezTo>
                    <a:cubicBezTo>
                      <a:pt x="0" y="38380"/>
                      <a:pt x="38380" y="0"/>
                      <a:pt x="85725" y="0"/>
                    </a:cubicBezTo>
                    <a:cubicBezTo>
                      <a:pt x="133070" y="0"/>
                      <a:pt x="171450" y="38380"/>
                      <a:pt x="171450" y="857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E62CB792-44DC-4269-AB5B-7530C578DB37}"/>
                  </a:ext>
                </a:extLst>
              </p:cNvPr>
              <p:cNvSpPr/>
              <p:nvPr/>
            </p:nvSpPr>
            <p:spPr>
              <a:xfrm>
                <a:off x="9937227" y="3507103"/>
                <a:ext cx="342900" cy="171449"/>
              </a:xfrm>
              <a:custGeom>
                <a:avLst/>
                <a:gdLst>
                  <a:gd name="connsiteX0" fmla="*/ 342900 w 342900"/>
                  <a:gd name="connsiteY0" fmla="*/ 171450 h 171449"/>
                  <a:gd name="connsiteX1" fmla="*/ 342900 w 342900"/>
                  <a:gd name="connsiteY1" fmla="*/ 85725 h 171449"/>
                  <a:gd name="connsiteX2" fmla="*/ 325755 w 342900"/>
                  <a:gd name="connsiteY2" fmla="*/ 51435 h 171449"/>
                  <a:gd name="connsiteX3" fmla="*/ 241935 w 342900"/>
                  <a:gd name="connsiteY3" fmla="*/ 11430 h 171449"/>
                  <a:gd name="connsiteX4" fmla="*/ 171450 w 342900"/>
                  <a:gd name="connsiteY4" fmla="*/ 0 h 171449"/>
                  <a:gd name="connsiteX5" fmla="*/ 100965 w 342900"/>
                  <a:gd name="connsiteY5" fmla="*/ 11430 h 171449"/>
                  <a:gd name="connsiteX6" fmla="*/ 17145 w 342900"/>
                  <a:gd name="connsiteY6" fmla="*/ 51435 h 171449"/>
                  <a:gd name="connsiteX7" fmla="*/ 0 w 342900"/>
                  <a:gd name="connsiteY7" fmla="*/ 85725 h 171449"/>
                  <a:gd name="connsiteX8" fmla="*/ 0 w 342900"/>
                  <a:gd name="connsiteY8" fmla="*/ 171450 h 171449"/>
                  <a:gd name="connsiteX9" fmla="*/ 342900 w 342900"/>
                  <a:gd name="connsiteY9" fmla="*/ 171450 h 17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900" h="171449">
                    <a:moveTo>
                      <a:pt x="342900" y="171450"/>
                    </a:moveTo>
                    <a:lnTo>
                      <a:pt x="342900" y="85725"/>
                    </a:lnTo>
                    <a:cubicBezTo>
                      <a:pt x="342900" y="72390"/>
                      <a:pt x="337185" y="59055"/>
                      <a:pt x="325755" y="51435"/>
                    </a:cubicBezTo>
                    <a:cubicBezTo>
                      <a:pt x="302895" y="32385"/>
                      <a:pt x="272415" y="19050"/>
                      <a:pt x="241935" y="11430"/>
                    </a:cubicBezTo>
                    <a:cubicBezTo>
                      <a:pt x="220980" y="5715"/>
                      <a:pt x="196215" y="0"/>
                      <a:pt x="171450" y="0"/>
                    </a:cubicBezTo>
                    <a:cubicBezTo>
                      <a:pt x="148590" y="0"/>
                      <a:pt x="123825" y="3810"/>
                      <a:pt x="100965" y="11430"/>
                    </a:cubicBezTo>
                    <a:cubicBezTo>
                      <a:pt x="70485" y="19050"/>
                      <a:pt x="41910" y="34290"/>
                      <a:pt x="17145" y="51435"/>
                    </a:cubicBezTo>
                    <a:cubicBezTo>
                      <a:pt x="5715" y="60960"/>
                      <a:pt x="0" y="72390"/>
                      <a:pt x="0" y="85725"/>
                    </a:cubicBezTo>
                    <a:lnTo>
                      <a:pt x="0" y="171450"/>
                    </a:lnTo>
                    <a:lnTo>
                      <a:pt x="342900" y="171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3D7ACF2-C0EB-4AC3-BE8E-46DF3DDC3C2A}"/>
                  </a:ext>
                </a:extLst>
              </p:cNvPr>
              <p:cNvSpPr/>
              <p:nvPr/>
            </p:nvSpPr>
            <p:spPr>
              <a:xfrm>
                <a:off x="10022952" y="3312793"/>
                <a:ext cx="171450" cy="171450"/>
              </a:xfrm>
              <a:custGeom>
                <a:avLst/>
                <a:gdLst>
                  <a:gd name="connsiteX0" fmla="*/ 171450 w 171450"/>
                  <a:gd name="connsiteY0" fmla="*/ 85725 h 171450"/>
                  <a:gd name="connsiteX1" fmla="*/ 85725 w 171450"/>
                  <a:gd name="connsiteY1" fmla="*/ 171450 h 171450"/>
                  <a:gd name="connsiteX2" fmla="*/ 0 w 171450"/>
                  <a:gd name="connsiteY2" fmla="*/ 85725 h 171450"/>
                  <a:gd name="connsiteX3" fmla="*/ 85725 w 171450"/>
                  <a:gd name="connsiteY3" fmla="*/ 0 h 171450"/>
                  <a:gd name="connsiteX4" fmla="*/ 171450 w 171450"/>
                  <a:gd name="connsiteY4" fmla="*/ 8572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171450">
                    <a:moveTo>
                      <a:pt x="171450" y="85725"/>
                    </a:moveTo>
                    <a:cubicBezTo>
                      <a:pt x="171450" y="133070"/>
                      <a:pt x="133070" y="171450"/>
                      <a:pt x="85725" y="171450"/>
                    </a:cubicBezTo>
                    <a:cubicBezTo>
                      <a:pt x="38380" y="171450"/>
                      <a:pt x="0" y="133070"/>
                      <a:pt x="0" y="85725"/>
                    </a:cubicBezTo>
                    <a:cubicBezTo>
                      <a:pt x="0" y="38380"/>
                      <a:pt x="38380" y="0"/>
                      <a:pt x="85725" y="0"/>
                    </a:cubicBezTo>
                    <a:cubicBezTo>
                      <a:pt x="133070" y="0"/>
                      <a:pt x="171450" y="38380"/>
                      <a:pt x="171450" y="857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98A47BA-E8B5-418C-A932-8EDA62326BB5}"/>
                  </a:ext>
                </a:extLst>
              </p:cNvPr>
              <p:cNvSpPr/>
              <p:nvPr/>
            </p:nvSpPr>
            <p:spPr>
              <a:xfrm>
                <a:off x="10198212" y="3373753"/>
                <a:ext cx="310514" cy="171450"/>
              </a:xfrm>
              <a:custGeom>
                <a:avLst/>
                <a:gdLst>
                  <a:gd name="connsiteX0" fmla="*/ 293370 w 310514"/>
                  <a:gd name="connsiteY0" fmla="*/ 51435 h 171450"/>
                  <a:gd name="connsiteX1" fmla="*/ 209550 w 310514"/>
                  <a:gd name="connsiteY1" fmla="*/ 11430 h 171450"/>
                  <a:gd name="connsiteX2" fmla="*/ 139065 w 310514"/>
                  <a:gd name="connsiteY2" fmla="*/ 0 h 171450"/>
                  <a:gd name="connsiteX3" fmla="*/ 68580 w 310514"/>
                  <a:gd name="connsiteY3" fmla="*/ 11430 h 171450"/>
                  <a:gd name="connsiteX4" fmla="*/ 34290 w 310514"/>
                  <a:gd name="connsiteY4" fmla="*/ 24765 h 171450"/>
                  <a:gd name="connsiteX5" fmla="*/ 34290 w 310514"/>
                  <a:gd name="connsiteY5" fmla="*/ 26670 h 171450"/>
                  <a:gd name="connsiteX6" fmla="*/ 0 w 310514"/>
                  <a:gd name="connsiteY6" fmla="*/ 110490 h 171450"/>
                  <a:gd name="connsiteX7" fmla="*/ 87630 w 310514"/>
                  <a:gd name="connsiteY7" fmla="*/ 154305 h 171450"/>
                  <a:gd name="connsiteX8" fmla="*/ 102870 w 310514"/>
                  <a:gd name="connsiteY8" fmla="*/ 171450 h 171450"/>
                  <a:gd name="connsiteX9" fmla="*/ 310515 w 310514"/>
                  <a:gd name="connsiteY9" fmla="*/ 171450 h 171450"/>
                  <a:gd name="connsiteX10" fmla="*/ 310515 w 310514"/>
                  <a:gd name="connsiteY10" fmla="*/ 85725 h 171450"/>
                  <a:gd name="connsiteX11" fmla="*/ 293370 w 310514"/>
                  <a:gd name="connsiteY11" fmla="*/ 5143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0514" h="171450">
                    <a:moveTo>
                      <a:pt x="293370" y="51435"/>
                    </a:moveTo>
                    <a:cubicBezTo>
                      <a:pt x="270510" y="32385"/>
                      <a:pt x="240030" y="19050"/>
                      <a:pt x="209550" y="11430"/>
                    </a:cubicBezTo>
                    <a:cubicBezTo>
                      <a:pt x="188595" y="5715"/>
                      <a:pt x="163830" y="0"/>
                      <a:pt x="139065" y="0"/>
                    </a:cubicBezTo>
                    <a:cubicBezTo>
                      <a:pt x="116205" y="0"/>
                      <a:pt x="91440" y="3810"/>
                      <a:pt x="68580" y="11430"/>
                    </a:cubicBezTo>
                    <a:cubicBezTo>
                      <a:pt x="57150" y="15240"/>
                      <a:pt x="45720" y="19050"/>
                      <a:pt x="34290" y="24765"/>
                    </a:cubicBezTo>
                    <a:lnTo>
                      <a:pt x="34290" y="26670"/>
                    </a:lnTo>
                    <a:cubicBezTo>
                      <a:pt x="34290" y="59055"/>
                      <a:pt x="20955" y="89535"/>
                      <a:pt x="0" y="110490"/>
                    </a:cubicBezTo>
                    <a:cubicBezTo>
                      <a:pt x="36195" y="121920"/>
                      <a:pt x="64770" y="137160"/>
                      <a:pt x="87630" y="154305"/>
                    </a:cubicBezTo>
                    <a:cubicBezTo>
                      <a:pt x="93345" y="160020"/>
                      <a:pt x="99060" y="163830"/>
                      <a:pt x="102870" y="171450"/>
                    </a:cubicBezTo>
                    <a:lnTo>
                      <a:pt x="310515" y="171450"/>
                    </a:lnTo>
                    <a:lnTo>
                      <a:pt x="310515" y="85725"/>
                    </a:lnTo>
                    <a:cubicBezTo>
                      <a:pt x="310515" y="72390"/>
                      <a:pt x="304800" y="59055"/>
                      <a:pt x="293370" y="514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B1AE42C-7304-401B-B65C-0166F2F6E697}"/>
                  </a:ext>
                </a:extLst>
              </p:cNvPr>
              <p:cNvSpPr/>
              <p:nvPr/>
            </p:nvSpPr>
            <p:spPr>
              <a:xfrm>
                <a:off x="9708627" y="3373753"/>
                <a:ext cx="310514" cy="171450"/>
              </a:xfrm>
              <a:custGeom>
                <a:avLst/>
                <a:gdLst>
                  <a:gd name="connsiteX0" fmla="*/ 222885 w 310514"/>
                  <a:gd name="connsiteY0" fmla="*/ 154305 h 171450"/>
                  <a:gd name="connsiteX1" fmla="*/ 222885 w 310514"/>
                  <a:gd name="connsiteY1" fmla="*/ 154305 h 171450"/>
                  <a:gd name="connsiteX2" fmla="*/ 310515 w 310514"/>
                  <a:gd name="connsiteY2" fmla="*/ 110490 h 171450"/>
                  <a:gd name="connsiteX3" fmla="*/ 276225 w 310514"/>
                  <a:gd name="connsiteY3" fmla="*/ 26670 h 171450"/>
                  <a:gd name="connsiteX4" fmla="*/ 276225 w 310514"/>
                  <a:gd name="connsiteY4" fmla="*/ 22860 h 171450"/>
                  <a:gd name="connsiteX5" fmla="*/ 241935 w 310514"/>
                  <a:gd name="connsiteY5" fmla="*/ 11430 h 171450"/>
                  <a:gd name="connsiteX6" fmla="*/ 171450 w 310514"/>
                  <a:gd name="connsiteY6" fmla="*/ 0 h 171450"/>
                  <a:gd name="connsiteX7" fmla="*/ 100965 w 310514"/>
                  <a:gd name="connsiteY7" fmla="*/ 11430 h 171450"/>
                  <a:gd name="connsiteX8" fmla="*/ 17145 w 310514"/>
                  <a:gd name="connsiteY8" fmla="*/ 51435 h 171450"/>
                  <a:gd name="connsiteX9" fmla="*/ 0 w 310514"/>
                  <a:gd name="connsiteY9" fmla="*/ 85725 h 171450"/>
                  <a:gd name="connsiteX10" fmla="*/ 0 w 310514"/>
                  <a:gd name="connsiteY10" fmla="*/ 171450 h 171450"/>
                  <a:gd name="connsiteX11" fmla="*/ 205740 w 310514"/>
                  <a:gd name="connsiteY11" fmla="*/ 171450 h 171450"/>
                  <a:gd name="connsiteX12" fmla="*/ 222885 w 310514"/>
                  <a:gd name="connsiteY12" fmla="*/ 15430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0514" h="171450">
                    <a:moveTo>
                      <a:pt x="222885" y="154305"/>
                    </a:moveTo>
                    <a:lnTo>
                      <a:pt x="222885" y="154305"/>
                    </a:lnTo>
                    <a:cubicBezTo>
                      <a:pt x="249555" y="135255"/>
                      <a:pt x="280035" y="120015"/>
                      <a:pt x="310515" y="110490"/>
                    </a:cubicBezTo>
                    <a:cubicBezTo>
                      <a:pt x="289560" y="87630"/>
                      <a:pt x="276225" y="59055"/>
                      <a:pt x="276225" y="26670"/>
                    </a:cubicBezTo>
                    <a:cubicBezTo>
                      <a:pt x="276225" y="24765"/>
                      <a:pt x="276225" y="24765"/>
                      <a:pt x="276225" y="22860"/>
                    </a:cubicBezTo>
                    <a:cubicBezTo>
                      <a:pt x="264795" y="19050"/>
                      <a:pt x="253365" y="13335"/>
                      <a:pt x="241935" y="11430"/>
                    </a:cubicBezTo>
                    <a:cubicBezTo>
                      <a:pt x="220980" y="5715"/>
                      <a:pt x="196215" y="0"/>
                      <a:pt x="171450" y="0"/>
                    </a:cubicBezTo>
                    <a:cubicBezTo>
                      <a:pt x="148590" y="0"/>
                      <a:pt x="123825" y="3810"/>
                      <a:pt x="100965" y="11430"/>
                    </a:cubicBezTo>
                    <a:cubicBezTo>
                      <a:pt x="70485" y="20955"/>
                      <a:pt x="41910" y="34290"/>
                      <a:pt x="17145" y="51435"/>
                    </a:cubicBezTo>
                    <a:cubicBezTo>
                      <a:pt x="5715" y="59055"/>
                      <a:pt x="0" y="72390"/>
                      <a:pt x="0" y="85725"/>
                    </a:cubicBezTo>
                    <a:lnTo>
                      <a:pt x="0" y="171450"/>
                    </a:lnTo>
                    <a:lnTo>
                      <a:pt x="205740" y="171450"/>
                    </a:lnTo>
                    <a:cubicBezTo>
                      <a:pt x="211455" y="163830"/>
                      <a:pt x="215265" y="160020"/>
                      <a:pt x="222885" y="1543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B3787421-53FB-4041-9CA5-9A3BC2E143E6}"/>
                </a:ext>
              </a:extLst>
            </p:cNvPr>
            <p:cNvSpPr txBox="1"/>
            <p:nvPr/>
          </p:nvSpPr>
          <p:spPr>
            <a:xfrm>
              <a:off x="1256397" y="2742841"/>
              <a:ext cx="1723802" cy="1340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b="1" dirty="0"/>
                <a:t>2018</a:t>
              </a:r>
            </a:p>
            <a:p>
              <a:pPr algn="ctr"/>
              <a:r>
                <a:rPr lang="en-US" sz="1200" b="1" dirty="0" err="1"/>
                <a:t>Rakornas</a:t>
              </a:r>
              <a:r>
                <a:rPr lang="en-US" sz="1200" b="1" dirty="0"/>
                <a:t> dan Workshop </a:t>
              </a:r>
            </a:p>
            <a:p>
              <a:pPr algn="ctr"/>
              <a:r>
                <a:rPr lang="en-US" sz="1200" b="1" dirty="0" err="1"/>
                <a:t>Pengembangan</a:t>
              </a:r>
              <a:r>
                <a:rPr lang="en-US" sz="1200" b="1" dirty="0"/>
                <a:t> SDM ASN Pembangunan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BC3BB0B5-B665-41D5-8ED2-5C0A8AACBB51}"/>
                </a:ext>
              </a:extLst>
            </p:cNvPr>
            <p:cNvSpPr txBox="1"/>
            <p:nvPr/>
          </p:nvSpPr>
          <p:spPr>
            <a:xfrm>
              <a:off x="4139200" y="2864941"/>
              <a:ext cx="1225433" cy="12289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b="1" dirty="0"/>
                <a:t>2019</a:t>
              </a:r>
            </a:p>
            <a:p>
              <a:pPr lvl="0" algn="ctr"/>
              <a:r>
                <a:rPr lang="en-ID" sz="1400" b="1" dirty="0" err="1"/>
                <a:t>Fasilitasi</a:t>
              </a:r>
              <a:r>
                <a:rPr lang="en-ID" sz="1400" b="1" dirty="0"/>
                <a:t> </a:t>
              </a:r>
              <a:r>
                <a:rPr lang="en-ID" sz="1400" b="1" dirty="0" err="1"/>
                <a:t>Penyusunan</a:t>
              </a:r>
              <a:r>
                <a:rPr lang="en-ID" sz="1400" b="1" dirty="0"/>
                <a:t> HCDP</a:t>
              </a:r>
              <a:endParaRPr lang="en-US" sz="1400" b="1" dirty="0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4E6E02C9-D177-4664-9E3C-53726F32AF07}"/>
                </a:ext>
              </a:extLst>
            </p:cNvPr>
            <p:cNvSpPr txBox="1"/>
            <p:nvPr/>
          </p:nvSpPr>
          <p:spPr>
            <a:xfrm>
              <a:off x="6782694" y="2901923"/>
              <a:ext cx="1359650" cy="12289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b="1" dirty="0"/>
                <a:t>2020</a:t>
              </a:r>
            </a:p>
            <a:p>
              <a:pPr algn="ctr"/>
              <a:r>
                <a:rPr lang="en-ID" sz="1400" b="1" dirty="0" err="1"/>
                <a:t>Fasilitasi</a:t>
              </a:r>
              <a:r>
                <a:rPr lang="en-ID" sz="1400" b="1" dirty="0"/>
                <a:t> </a:t>
              </a:r>
              <a:r>
                <a:rPr lang="en-ID" sz="1400" b="1" dirty="0" err="1"/>
                <a:t>Penyusunan</a:t>
              </a:r>
              <a:r>
                <a:rPr lang="en-ID" sz="1400" b="1" dirty="0"/>
                <a:t> HCDP</a:t>
              </a:r>
              <a:endParaRPr lang="en-US" sz="1400" b="1" dirty="0"/>
            </a:p>
          </p:txBody>
        </p:sp>
      </p:grpSp>
      <p:sp>
        <p:nvSpPr>
          <p:cNvPr id="118" name="TextBox 57">
            <a:extLst>
              <a:ext uri="{FF2B5EF4-FFF2-40B4-BE49-F238E27FC236}">
                <a16:creationId xmlns:a16="http://schemas.microsoft.com/office/drawing/2014/main" id="{B881636B-D732-4398-9C88-1791DD8D8AEE}"/>
              </a:ext>
            </a:extLst>
          </p:cNvPr>
          <p:cNvSpPr txBox="1"/>
          <p:nvPr/>
        </p:nvSpPr>
        <p:spPr>
          <a:xfrm>
            <a:off x="4274881" y="833308"/>
            <a:ext cx="3487646" cy="141577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1400" b="1" dirty="0">
                <a:solidFill>
                  <a:schemeClr val="accent1">
                    <a:lumMod val="50000"/>
                  </a:schemeClr>
                </a:solidFill>
              </a:rPr>
              <a:t>FASILITASI PENYUSUNAN HCDP TAHUN 2019</a:t>
            </a:r>
            <a:endParaRPr lang="en-ID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Dilaksanakan</a:t>
            </a:r>
            <a:r>
              <a:rPr lang="en-ID" sz="1200" dirty="0"/>
              <a:t> di 5 </a:t>
            </a:r>
            <a:r>
              <a:rPr lang="en-ID" sz="1200" dirty="0" err="1"/>
              <a:t>lokasi</a:t>
            </a:r>
            <a:r>
              <a:rPr lang="en-ID" sz="1200" dirty="0"/>
              <a:t>: Jakarta; Sumatera Selatan; </a:t>
            </a:r>
            <a:r>
              <a:rPr lang="en-ID" sz="1200" dirty="0" err="1"/>
              <a:t>Jawa</a:t>
            </a:r>
            <a:r>
              <a:rPr lang="en-ID" sz="1200" dirty="0"/>
              <a:t> Barat; Papua; Papua Barat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Pendampingan</a:t>
            </a:r>
            <a:r>
              <a:rPr lang="en-ID" sz="1200" dirty="0"/>
              <a:t> 6 </a:t>
            </a:r>
            <a:r>
              <a:rPr lang="en-ID" sz="1200" dirty="0" err="1"/>
              <a:t>provinsi</a:t>
            </a:r>
            <a:r>
              <a:rPr lang="en-ID" sz="1200" dirty="0"/>
              <a:t> target program </a:t>
            </a:r>
            <a:r>
              <a:rPr lang="en-ID" sz="1200" dirty="0" err="1"/>
              <a:t>afirmasi</a:t>
            </a:r>
            <a:endParaRPr lang="en-ID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D" sz="1200" dirty="0" err="1"/>
              <a:t>Penyempurnaan</a:t>
            </a:r>
            <a:r>
              <a:rPr lang="en-ID" sz="1200" dirty="0"/>
              <a:t> Panduan HCDP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ID" sz="1200" dirty="0"/>
          </a:p>
          <a:p>
            <a:endParaRPr lang="en-US" sz="12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64FC2DF-AF1C-4E48-8018-787EF1FECA83}"/>
              </a:ext>
            </a:extLst>
          </p:cNvPr>
          <p:cNvCxnSpPr>
            <a:cxnSpLocks/>
          </p:cNvCxnSpPr>
          <p:nvPr/>
        </p:nvCxnSpPr>
        <p:spPr>
          <a:xfrm flipV="1">
            <a:off x="5883073" y="2105941"/>
            <a:ext cx="0" cy="190877"/>
          </a:xfrm>
          <a:prstGeom prst="straightConnector1">
            <a:avLst/>
          </a:prstGeom>
          <a:ln w="31750"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DF52D34-E8C8-4C2C-BBA9-97A4EFE788E1}"/>
              </a:ext>
            </a:extLst>
          </p:cNvPr>
          <p:cNvCxnSpPr>
            <a:cxnSpLocks/>
          </p:cNvCxnSpPr>
          <p:nvPr/>
        </p:nvCxnSpPr>
        <p:spPr>
          <a:xfrm flipV="1">
            <a:off x="10661058" y="2099940"/>
            <a:ext cx="0" cy="190877"/>
          </a:xfrm>
          <a:prstGeom prst="straightConnector1">
            <a:avLst/>
          </a:prstGeom>
          <a:ln w="31750">
            <a:solidFill>
              <a:schemeClr val="accent6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57ABAAB-E27E-450E-96CF-9646C7D6EF71}"/>
              </a:ext>
            </a:extLst>
          </p:cNvPr>
          <p:cNvCxnSpPr>
            <a:cxnSpLocks/>
          </p:cNvCxnSpPr>
          <p:nvPr/>
        </p:nvCxnSpPr>
        <p:spPr>
          <a:xfrm>
            <a:off x="8245821" y="4051526"/>
            <a:ext cx="0" cy="219044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oval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itle 13">
            <a:extLst>
              <a:ext uri="{FF2B5EF4-FFF2-40B4-BE49-F238E27FC236}">
                <a16:creationId xmlns:a16="http://schemas.microsoft.com/office/drawing/2014/main" id="{AC710BEE-AA51-4D33-9169-6F3641414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48236"/>
            <a:ext cx="11310257" cy="562324"/>
          </a:xfrm>
        </p:spPr>
        <p:txBody>
          <a:bodyPr>
            <a:noAutofit/>
          </a:bodyPr>
          <a:lstStyle/>
          <a:p>
            <a:pPr marR="0" rtl="0"/>
            <a:r>
              <a:rPr lang="es-ES" sz="2800" i="1" u="none" strike="noStrike" baseline="30000" dirty="0" err="1">
                <a:solidFill>
                  <a:srgbClr val="000000"/>
                </a:solidFill>
              </a:rPr>
              <a:t>Milestone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Inisiasi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Fasilitasi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Penyusunan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HCDP (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Rencana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Pengembangan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SDM) </a:t>
            </a:r>
            <a:br>
              <a:rPr lang="id-ID" sz="2800" u="none" strike="noStrike" baseline="30000" dirty="0">
                <a:solidFill>
                  <a:srgbClr val="000000"/>
                </a:solidFill>
              </a:rPr>
            </a:br>
            <a:r>
              <a:rPr lang="es-ES" sz="2800" u="none" strike="noStrike" baseline="30000" dirty="0">
                <a:solidFill>
                  <a:srgbClr val="000000"/>
                </a:solidFill>
              </a:rPr>
              <a:t>ASN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Pembangunan</a:t>
            </a:r>
            <a:r>
              <a:rPr lang="es-ES" sz="2800" u="none" strike="noStrike" baseline="30000" dirty="0">
                <a:solidFill>
                  <a:srgbClr val="000000"/>
                </a:solidFill>
              </a:rPr>
              <a:t> </a:t>
            </a:r>
            <a:r>
              <a:rPr lang="es-ES" sz="2800" u="none" strike="noStrike" baseline="30000" dirty="0" err="1">
                <a:solidFill>
                  <a:srgbClr val="000000"/>
                </a:solidFill>
              </a:rPr>
              <a:t>Pusbindiklatren</a:t>
            </a:r>
            <a:endParaRPr lang="en-US" sz="2800" u="none" strike="noStrike" baseline="30000" dirty="0">
              <a:solidFill>
                <a:srgbClr val="000000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2B2D2C7-FCF4-4A91-A0A0-515D04183C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9C4C26-E239-FB4C-9EDB-A8744AE15CEE}"/>
              </a:ext>
            </a:extLst>
          </p:cNvPr>
          <p:cNvSpPr txBox="1"/>
          <p:nvPr/>
        </p:nvSpPr>
        <p:spPr>
          <a:xfrm>
            <a:off x="193003" y="2175273"/>
            <a:ext cx="20029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2011-2018: </a:t>
            </a:r>
            <a:br>
              <a:rPr lang="id-ID" sz="1200" b="1" dirty="0"/>
            </a:br>
            <a:r>
              <a:rPr lang="en-US" sz="1200" dirty="0" err="1"/>
              <a:t>Dalam</a:t>
            </a:r>
            <a:r>
              <a:rPr lang="en-US" sz="1200" dirty="0"/>
              <a:t> program SPIRIT </a:t>
            </a:r>
            <a:br>
              <a:rPr lang="id-ID" sz="1200" dirty="0"/>
            </a:br>
            <a:r>
              <a:rPr lang="en-US" sz="1200" dirty="0"/>
              <a:t>11 K/L </a:t>
            </a:r>
            <a:r>
              <a:rPr lang="en-US" sz="1200" dirty="0" err="1"/>
              <a:t>sasaran</a:t>
            </a:r>
            <a:r>
              <a:rPr lang="en-US" sz="1200" dirty="0"/>
              <a:t> </a:t>
            </a:r>
            <a:r>
              <a:rPr lang="en-US" sz="1200" dirty="0" err="1"/>
              <a:t>wajib</a:t>
            </a:r>
            <a:r>
              <a:rPr lang="en-US" sz="1200" dirty="0"/>
              <a:t> Menyusun HCDP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59AC5D-B3FD-2E46-A608-AE0C8DB2B981}"/>
              </a:ext>
            </a:extLst>
          </p:cNvPr>
          <p:cNvSpPr txBox="1"/>
          <p:nvPr/>
        </p:nvSpPr>
        <p:spPr>
          <a:xfrm>
            <a:off x="186079" y="3071274"/>
            <a:ext cx="219277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2016-2017:</a:t>
            </a:r>
            <a:r>
              <a:rPr lang="en-US" sz="1400" dirty="0"/>
              <a:t> </a:t>
            </a:r>
            <a:r>
              <a:rPr lang="en-US" sz="1200" dirty="0" err="1"/>
              <a:t>Dalam</a:t>
            </a:r>
            <a:r>
              <a:rPr lang="en-US" sz="1200" dirty="0"/>
              <a:t> </a:t>
            </a:r>
            <a:r>
              <a:rPr lang="en-US" sz="1200" dirty="0" err="1"/>
              <a:t>rangka</a:t>
            </a:r>
            <a:r>
              <a:rPr lang="en-US" sz="1200" dirty="0"/>
              <a:t> Menyusun </a:t>
            </a:r>
            <a:r>
              <a:rPr lang="en-US" sz="1200" dirty="0" err="1"/>
              <a:t>desain</a:t>
            </a:r>
            <a:r>
              <a:rPr lang="en-US" sz="1200" dirty="0"/>
              <a:t> SPIRIT-2 </a:t>
            </a:r>
            <a:r>
              <a:rPr lang="en-US" sz="1200" dirty="0" err="1"/>
              <a:t>dokumen</a:t>
            </a:r>
            <a:r>
              <a:rPr lang="en-US" sz="1200" dirty="0"/>
              <a:t> HCDP </a:t>
            </a:r>
            <a:r>
              <a:rPr lang="en-US" sz="1200" dirty="0" err="1"/>
              <a:t>dijadikan</a:t>
            </a:r>
            <a:r>
              <a:rPr lang="en-US" sz="1200" dirty="0"/>
              <a:t> </a:t>
            </a:r>
            <a:r>
              <a:rPr lang="en-US" sz="1200" dirty="0" err="1"/>
              <a:t>sebagai</a:t>
            </a:r>
            <a:r>
              <a:rPr lang="en-US" sz="1200" dirty="0"/>
              <a:t> </a:t>
            </a:r>
            <a:r>
              <a:rPr lang="en-US" sz="1200" dirty="0" err="1"/>
              <a:t>syarat</a:t>
            </a:r>
            <a:r>
              <a:rPr lang="en-US" sz="1200" dirty="0"/>
              <a:t> untuk </a:t>
            </a:r>
            <a:r>
              <a:rPr lang="en-US" sz="1200" dirty="0" err="1"/>
              <a:t>pengembangan</a:t>
            </a:r>
            <a:r>
              <a:rPr lang="en-US" sz="1200" dirty="0"/>
              <a:t> SDM</a:t>
            </a:r>
          </a:p>
        </p:txBody>
      </p:sp>
    </p:spTree>
    <p:extLst>
      <p:ext uri="{BB962C8B-B14F-4D97-AF65-F5344CB8AC3E}">
        <p14:creationId xmlns:p14="http://schemas.microsoft.com/office/powerpoint/2010/main" val="2148483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6A9DA-A5AF-428C-98EC-AD999061A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806" y="299419"/>
            <a:ext cx="11310257" cy="679904"/>
          </a:xfrm>
        </p:spPr>
        <p:txBody>
          <a:bodyPr/>
          <a:lstStyle/>
          <a:p>
            <a:r>
              <a:rPr lang="en-US" sz="2800" dirty="0"/>
              <a:t>Strengthening Management of Apparatus Talents (SMART)</a:t>
            </a:r>
            <a:r>
              <a:rPr lang="en-US" dirty="0"/>
              <a:t> Overview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BD285-C0AF-43CA-BC31-29A79E789E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37</a:t>
            </a:fld>
            <a:endParaRPr lang="en-US" sz="1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69802D-88EB-479F-B6F8-C9F4602F2F1C}"/>
              </a:ext>
            </a:extLst>
          </p:cNvPr>
          <p:cNvSpPr/>
          <p:nvPr/>
        </p:nvSpPr>
        <p:spPr>
          <a:xfrm>
            <a:off x="262558" y="1602919"/>
            <a:ext cx="11449272" cy="9361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F759B-FE5C-4DF1-809F-34513F79AD9F}"/>
              </a:ext>
            </a:extLst>
          </p:cNvPr>
          <p:cNvSpPr/>
          <p:nvPr/>
        </p:nvSpPr>
        <p:spPr>
          <a:xfrm>
            <a:off x="0" y="1151420"/>
            <a:ext cx="12190413" cy="11326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82A3D8A-36FF-4700-8597-D930A888C42A}"/>
              </a:ext>
            </a:extLst>
          </p:cNvPr>
          <p:cNvSpPr txBox="1">
            <a:spLocks/>
          </p:cNvSpPr>
          <p:nvPr/>
        </p:nvSpPr>
        <p:spPr>
          <a:xfrm>
            <a:off x="11135767" y="5823709"/>
            <a:ext cx="574675" cy="28885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98A7A4C-2D1D-40E3-BDAA-38FD18B20656}" type="slidenum">
              <a:rPr lang="id-ID" smtClean="0"/>
              <a:pPr/>
              <a:t>37</a:t>
            </a:fld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E2F9C2-A0EC-4E24-9B2E-4B7CE3AE5E79}"/>
              </a:ext>
            </a:extLst>
          </p:cNvPr>
          <p:cNvSpPr/>
          <p:nvPr/>
        </p:nvSpPr>
        <p:spPr>
          <a:xfrm>
            <a:off x="57200" y="1201886"/>
            <a:ext cx="11881320" cy="891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-180340" algn="ctr">
              <a:lnSpc>
                <a:spcPct val="110000"/>
              </a:lnSpc>
              <a:tabLst>
                <a:tab pos="180340" algn="l"/>
                <a:tab pos="457200" algn="l"/>
              </a:tabLst>
            </a:pPr>
            <a:r>
              <a:rPr lang="en-US" sz="1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OBJECTIVE: 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increase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capacity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Indonesia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Public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Institutions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performance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through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formulation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planners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apparatus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management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policies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and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data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base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system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development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;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implementation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capacity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building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planners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aparatus;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and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c).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establishment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big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data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analytics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learning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center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enhance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achievement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national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development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id-ID" sz="16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priorities</a:t>
            </a:r>
            <a:r>
              <a:rPr lang="id-ID" sz="1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ID" sz="1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Arial Unicode MS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523429-19DB-4539-99BF-C4C9A6D8550E}"/>
              </a:ext>
            </a:extLst>
          </p:cNvPr>
          <p:cNvSpPr txBox="1"/>
          <p:nvPr/>
        </p:nvSpPr>
        <p:spPr>
          <a:xfrm>
            <a:off x="749806" y="5044808"/>
            <a:ext cx="31502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PROJECT DURATION:</a:t>
            </a:r>
          </a:p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84 months </a:t>
            </a:r>
          </a:p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(7 years)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67E8D9-A945-4D2B-ADE9-DB6C0E75BFB2}"/>
              </a:ext>
            </a:extLst>
          </p:cNvPr>
          <p:cNvSpPr txBox="1"/>
          <p:nvPr/>
        </p:nvSpPr>
        <p:spPr>
          <a:xfrm>
            <a:off x="4484536" y="4993508"/>
            <a:ext cx="31406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LOCATION:</a:t>
            </a:r>
          </a:p>
          <a:p>
            <a:pPr marL="361950" lvl="1" indent="-285750" algn="ctr">
              <a:buFontTx/>
              <a:buChar char="-"/>
            </a:pPr>
            <a:r>
              <a:rPr lang="en-US" dirty="0">
                <a:ea typeface="Times New Roman" panose="02020603050405020304" pitchFamily="18" charset="0"/>
              </a:rPr>
              <a:t>Indonesia</a:t>
            </a:r>
          </a:p>
          <a:p>
            <a:pPr marL="361950" lvl="1" indent="-285750" algn="ctr">
              <a:buFontTx/>
              <a:buChar char="-"/>
            </a:pPr>
            <a:r>
              <a:rPr lang="en-US" u="none" strike="noStrike" dirty="0">
                <a:effectLst/>
                <a:ea typeface="Times New Roman" panose="02020603050405020304" pitchFamily="18" charset="0"/>
              </a:rPr>
              <a:t>Japan</a:t>
            </a:r>
            <a:r>
              <a:rPr lang="en-US" dirty="0">
                <a:ea typeface="Times New Roman" panose="02020603050405020304" pitchFamily="18" charset="0"/>
              </a:rPr>
              <a:t> &amp; other countries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D7E73F-4C44-4602-8342-3861F5391CC3}"/>
              </a:ext>
            </a:extLst>
          </p:cNvPr>
          <p:cNvSpPr txBox="1"/>
          <p:nvPr/>
        </p:nvSpPr>
        <p:spPr>
          <a:xfrm>
            <a:off x="8078792" y="4767809"/>
            <a:ext cx="3306384" cy="1220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PROJECT FUND:</a:t>
            </a:r>
          </a:p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Prospective Lender: JICA</a:t>
            </a:r>
          </a:p>
          <a:p>
            <a:pPr marL="76200" lvl="1" algn="ctr"/>
            <a:r>
              <a:rPr lang="en-ID" u="none" strike="noStrike" dirty="0">
                <a:effectLst/>
                <a:ea typeface="Times New Roman" panose="02020603050405020304" pitchFamily="18" charset="0"/>
              </a:rPr>
              <a:t>Loan amount: USD50.000.000</a:t>
            </a:r>
          </a:p>
          <a:p>
            <a:pPr marL="76200" lvl="1" algn="ctr"/>
            <a:r>
              <a:rPr lang="en-ID" dirty="0">
                <a:ea typeface="Times New Roman" panose="02020603050405020304" pitchFamily="18" charset="0"/>
              </a:rPr>
              <a:t>GOI Portion: USD1.250.000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03CB0B-11F9-43FC-8049-CB6B750C8F29}"/>
              </a:ext>
            </a:extLst>
          </p:cNvPr>
          <p:cNvSpPr/>
          <p:nvPr/>
        </p:nvSpPr>
        <p:spPr>
          <a:xfrm>
            <a:off x="749807" y="2671118"/>
            <a:ext cx="3150271" cy="3441449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5246FC-5F4E-4DAF-815E-8D5B3074DDE2}"/>
              </a:ext>
            </a:extLst>
          </p:cNvPr>
          <p:cNvSpPr/>
          <p:nvPr/>
        </p:nvSpPr>
        <p:spPr>
          <a:xfrm>
            <a:off x="4497145" y="2671117"/>
            <a:ext cx="3150272" cy="3441449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459564-E841-4A42-A3CD-D377B824E4EA}"/>
              </a:ext>
            </a:extLst>
          </p:cNvPr>
          <p:cNvSpPr/>
          <p:nvPr/>
        </p:nvSpPr>
        <p:spPr>
          <a:xfrm>
            <a:off x="8254135" y="2698786"/>
            <a:ext cx="3150273" cy="3441449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8A79D2C-F2CB-4DF7-8D51-4FE9BA010A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26" t="41598" r="15392"/>
          <a:stretch/>
        </p:blipFill>
        <p:spPr>
          <a:xfrm>
            <a:off x="8690806" y="2918164"/>
            <a:ext cx="2276930" cy="1594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94F136-A78E-4179-88A6-D7B2D6EDC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170" y="2903125"/>
            <a:ext cx="2186013" cy="1457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6C06A97-531F-4C76-B63E-7F7C4316D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131" y="2916076"/>
            <a:ext cx="272415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04529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1C5F776-E075-4732-A105-946F373941AF}"/>
              </a:ext>
            </a:extLst>
          </p:cNvPr>
          <p:cNvCxnSpPr>
            <a:cxnSpLocks/>
          </p:cNvCxnSpPr>
          <p:nvPr/>
        </p:nvCxnSpPr>
        <p:spPr>
          <a:xfrm>
            <a:off x="6165323" y="1241586"/>
            <a:ext cx="0" cy="1295582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410512B-4C0C-4D60-A21B-2D1FAB23A5BE}"/>
              </a:ext>
            </a:extLst>
          </p:cNvPr>
          <p:cNvCxnSpPr/>
          <p:nvPr/>
        </p:nvCxnSpPr>
        <p:spPr>
          <a:xfrm>
            <a:off x="4068299" y="1234440"/>
            <a:ext cx="4794922" cy="0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22CDAB-B36E-432F-8488-D155FB996E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38</a:t>
            </a:fld>
            <a:endParaRPr lang="en-US" sz="1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CDBB46-D41B-42EB-A082-E9F6A1635515}"/>
              </a:ext>
            </a:extLst>
          </p:cNvPr>
          <p:cNvSpPr/>
          <p:nvPr/>
        </p:nvSpPr>
        <p:spPr>
          <a:xfrm>
            <a:off x="152400" y="990600"/>
            <a:ext cx="666750" cy="1371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B5E74A-49F5-4810-B810-0D137C354D24}"/>
              </a:ext>
            </a:extLst>
          </p:cNvPr>
          <p:cNvSpPr/>
          <p:nvPr/>
        </p:nvSpPr>
        <p:spPr>
          <a:xfrm>
            <a:off x="152400" y="2362200"/>
            <a:ext cx="666750" cy="1371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D9F15C-4B25-495C-8E70-581D28848ABF}"/>
              </a:ext>
            </a:extLst>
          </p:cNvPr>
          <p:cNvSpPr/>
          <p:nvPr/>
        </p:nvSpPr>
        <p:spPr>
          <a:xfrm>
            <a:off x="152400" y="3733800"/>
            <a:ext cx="666750" cy="1371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ECA49E-CD22-40F0-B093-E2CD0D651919}"/>
              </a:ext>
            </a:extLst>
          </p:cNvPr>
          <p:cNvSpPr/>
          <p:nvPr/>
        </p:nvSpPr>
        <p:spPr>
          <a:xfrm>
            <a:off x="152400" y="5105400"/>
            <a:ext cx="666750" cy="137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93A55D-3B6B-4133-8F63-B3A16D046B64}"/>
              </a:ext>
            </a:extLst>
          </p:cNvPr>
          <p:cNvSpPr txBox="1"/>
          <p:nvPr/>
        </p:nvSpPr>
        <p:spPr>
          <a:xfrm rot="16200000">
            <a:off x="-304800" y="5517148"/>
            <a:ext cx="1581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u="none" strike="noStrike" dirty="0">
                <a:effectLst/>
                <a:ea typeface="Times New Roman" panose="02020603050405020304" pitchFamily="18" charset="0"/>
              </a:rPr>
              <a:t>Key Activities</a:t>
            </a:r>
            <a:endParaRPr lang="en-ID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C8902E-D9E1-44FF-BD76-2C7A021EC1E2}"/>
              </a:ext>
            </a:extLst>
          </p:cNvPr>
          <p:cNvSpPr txBox="1"/>
          <p:nvPr/>
        </p:nvSpPr>
        <p:spPr>
          <a:xfrm rot="16200000">
            <a:off x="-304800" y="4193173"/>
            <a:ext cx="1581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u="none" strike="noStrike" dirty="0">
                <a:effectLst/>
                <a:ea typeface="Times New Roman" panose="02020603050405020304" pitchFamily="18" charset="0"/>
              </a:rPr>
              <a:t>Project Outputs</a:t>
            </a:r>
            <a:endParaRPr lang="en-ID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577D96-1E9C-4E1F-A743-D33EE24241A2}"/>
              </a:ext>
            </a:extLst>
          </p:cNvPr>
          <p:cNvSpPr txBox="1"/>
          <p:nvPr/>
        </p:nvSpPr>
        <p:spPr>
          <a:xfrm rot="16200000">
            <a:off x="-236249" y="2841336"/>
            <a:ext cx="13620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u="none" strike="noStrike" dirty="0">
                <a:effectLst/>
                <a:ea typeface="Times New Roman" panose="02020603050405020304" pitchFamily="18" charset="0"/>
              </a:rPr>
              <a:t>Project Outcomes</a:t>
            </a:r>
            <a:endParaRPr lang="en-ID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F23148-06B0-44C9-BDAB-299408E1D9AE}"/>
              </a:ext>
            </a:extLst>
          </p:cNvPr>
          <p:cNvSpPr txBox="1"/>
          <p:nvPr/>
        </p:nvSpPr>
        <p:spPr>
          <a:xfrm rot="16200000">
            <a:off x="-612487" y="1414789"/>
            <a:ext cx="2114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u="none" strike="noStrike" dirty="0">
                <a:effectLst/>
                <a:ea typeface="Times New Roman" panose="02020603050405020304" pitchFamily="18" charset="0"/>
              </a:rPr>
              <a:t>Long-term</a:t>
            </a:r>
          </a:p>
          <a:p>
            <a:pPr algn="ctr"/>
            <a:r>
              <a:rPr lang="en-US" sz="1400" u="none" strike="noStrike" dirty="0">
                <a:effectLst/>
                <a:ea typeface="Times New Roman" panose="02020603050405020304" pitchFamily="18" charset="0"/>
              </a:rPr>
              <a:t>Project Outcomes</a:t>
            </a:r>
            <a:endParaRPr lang="en-ID" sz="1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194F6A-1137-402E-A9E3-9EE2FFBEDCC6}"/>
              </a:ext>
            </a:extLst>
          </p:cNvPr>
          <p:cNvSpPr/>
          <p:nvPr/>
        </p:nvSpPr>
        <p:spPr>
          <a:xfrm>
            <a:off x="969195" y="3733800"/>
            <a:ext cx="3534880" cy="1371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45B4D3-4148-4C99-B7C5-D152BD96D259}"/>
              </a:ext>
            </a:extLst>
          </p:cNvPr>
          <p:cNvSpPr/>
          <p:nvPr/>
        </p:nvSpPr>
        <p:spPr>
          <a:xfrm>
            <a:off x="4690509" y="3733800"/>
            <a:ext cx="3534880" cy="1371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3388B6-C48E-478B-A0AD-D9BADB1E0285}"/>
              </a:ext>
            </a:extLst>
          </p:cNvPr>
          <p:cNvSpPr/>
          <p:nvPr/>
        </p:nvSpPr>
        <p:spPr>
          <a:xfrm>
            <a:off x="8417745" y="3733800"/>
            <a:ext cx="3534880" cy="1371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F2978DF-1AA0-4C74-B054-010386EF2076}"/>
              </a:ext>
            </a:extLst>
          </p:cNvPr>
          <p:cNvSpPr/>
          <p:nvPr/>
        </p:nvSpPr>
        <p:spPr>
          <a:xfrm>
            <a:off x="968339" y="5129742"/>
            <a:ext cx="3553930" cy="137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109538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Apparatus Competencies Assessment</a:t>
            </a:r>
          </a:p>
          <a:p>
            <a:pPr marL="285750" indent="-109538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Apparatus Integrated competencies development system</a:t>
            </a:r>
          </a:p>
          <a:p>
            <a:pPr marL="285750" indent="-109538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Apparatus big data analytics  learning center development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D61086-41D0-49C0-93BB-761CF642538A}"/>
              </a:ext>
            </a:extLst>
          </p:cNvPr>
          <p:cNvSpPr/>
          <p:nvPr/>
        </p:nvSpPr>
        <p:spPr>
          <a:xfrm>
            <a:off x="4671459" y="5124450"/>
            <a:ext cx="3550038" cy="137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67E406-0039-4515-97B2-30B92BB06C5D}"/>
              </a:ext>
            </a:extLst>
          </p:cNvPr>
          <p:cNvSpPr/>
          <p:nvPr/>
        </p:nvSpPr>
        <p:spPr>
          <a:xfrm>
            <a:off x="8407931" y="5124450"/>
            <a:ext cx="3560976" cy="137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E1435A4-3FCD-4757-9618-0B71345C493D}"/>
              </a:ext>
            </a:extLst>
          </p:cNvPr>
          <p:cNvSpPr/>
          <p:nvPr/>
        </p:nvSpPr>
        <p:spPr>
          <a:xfrm>
            <a:off x="986359" y="2424546"/>
            <a:ext cx="10947216" cy="124690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ED217E-73F6-4E1D-915B-CA3A99F574E6}"/>
              </a:ext>
            </a:extLst>
          </p:cNvPr>
          <p:cNvSpPr txBox="1"/>
          <p:nvPr/>
        </p:nvSpPr>
        <p:spPr>
          <a:xfrm>
            <a:off x="1011505" y="2537168"/>
            <a:ext cx="10863997" cy="975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4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Strengthen institutional capacity and human resource competitiveness that focusing on national development priorities achievement</a:t>
            </a:r>
            <a:endParaRPr lang="id-ID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44B69F-5AFA-4C3F-99E0-E16B217BD58E}"/>
              </a:ext>
            </a:extLst>
          </p:cNvPr>
          <p:cNvSpPr txBox="1"/>
          <p:nvPr/>
        </p:nvSpPr>
        <p:spPr>
          <a:xfrm>
            <a:off x="1153452" y="4000174"/>
            <a:ext cx="3166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Apparatus Competencies Development Reform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A0316B-7338-4D0E-9B5A-8DA552CDF078}"/>
              </a:ext>
            </a:extLst>
          </p:cNvPr>
          <p:cNvSpPr txBox="1"/>
          <p:nvPr/>
        </p:nvSpPr>
        <p:spPr>
          <a:xfrm>
            <a:off x="4690509" y="4010170"/>
            <a:ext cx="3515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ea typeface="Times New Roman" panose="02020603050405020304" pitchFamily="18" charset="0"/>
              </a:rPr>
              <a:t>Capacity Development of Planners Apparatus Professionalism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4FDEF3-3A2F-4E6B-8462-C5C46009EFB8}"/>
              </a:ext>
            </a:extLst>
          </p:cNvPr>
          <p:cNvSpPr txBox="1"/>
          <p:nvPr/>
        </p:nvSpPr>
        <p:spPr>
          <a:xfrm>
            <a:off x="8522154" y="4000175"/>
            <a:ext cx="31935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Project Support and Management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26E0505-301B-4E31-80B7-2B430A506088}"/>
              </a:ext>
            </a:extLst>
          </p:cNvPr>
          <p:cNvCxnSpPr/>
          <p:nvPr/>
        </p:nvCxnSpPr>
        <p:spPr>
          <a:xfrm>
            <a:off x="819150" y="2362200"/>
            <a:ext cx="1130617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5CB7FC01-43D4-4AE3-8C55-54ECA0BCBEFD}"/>
              </a:ext>
            </a:extLst>
          </p:cNvPr>
          <p:cNvSpPr/>
          <p:nvPr/>
        </p:nvSpPr>
        <p:spPr>
          <a:xfrm>
            <a:off x="5172602" y="1665775"/>
            <a:ext cx="2164080" cy="6027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85A4FF1-C917-4DEF-9FA5-5C2142DD99DA}"/>
              </a:ext>
            </a:extLst>
          </p:cNvPr>
          <p:cNvSpPr txBox="1"/>
          <p:nvPr/>
        </p:nvSpPr>
        <p:spPr>
          <a:xfrm>
            <a:off x="5055508" y="1643611"/>
            <a:ext cx="2164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Effective HR development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80D2096-F868-45EE-8D95-90A3C452AB4A}"/>
              </a:ext>
            </a:extLst>
          </p:cNvPr>
          <p:cNvSpPr/>
          <p:nvPr/>
        </p:nvSpPr>
        <p:spPr>
          <a:xfrm>
            <a:off x="2660272" y="990600"/>
            <a:ext cx="2164080" cy="6027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A4FAE4F-6261-49DE-BCB6-ABEDBC54493F}"/>
              </a:ext>
            </a:extLst>
          </p:cNvPr>
          <p:cNvSpPr/>
          <p:nvPr/>
        </p:nvSpPr>
        <p:spPr>
          <a:xfrm>
            <a:off x="5172602" y="979975"/>
            <a:ext cx="2164080" cy="6027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1D77AF-68E3-41B3-9E69-974441F4DEC3}"/>
              </a:ext>
            </a:extLst>
          </p:cNvPr>
          <p:cNvSpPr/>
          <p:nvPr/>
        </p:nvSpPr>
        <p:spPr>
          <a:xfrm>
            <a:off x="7684932" y="978485"/>
            <a:ext cx="2164080" cy="6027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39BCD563-794F-4159-89BE-E80EF78BFBFB}"/>
              </a:ext>
            </a:extLst>
          </p:cNvPr>
          <p:cNvSpPr txBox="1">
            <a:spLocks/>
          </p:cNvSpPr>
          <p:nvPr/>
        </p:nvSpPr>
        <p:spPr>
          <a:xfrm>
            <a:off x="440077" y="136544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SMART Scope of Activity</a:t>
            </a:r>
          </a:p>
          <a:p>
            <a:r>
              <a:rPr lang="en-US" sz="2000" dirty="0"/>
              <a:t>(to be discussed)</a:t>
            </a:r>
            <a:endParaRPr lang="en-ID" sz="2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E271CCB-A66D-4C66-95A5-9D32DC835833}"/>
              </a:ext>
            </a:extLst>
          </p:cNvPr>
          <p:cNvSpPr txBox="1"/>
          <p:nvPr/>
        </p:nvSpPr>
        <p:spPr>
          <a:xfrm>
            <a:off x="2140841" y="973938"/>
            <a:ext cx="3166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1600" dirty="0">
                <a:ea typeface="Times New Roman" panose="02020603050405020304" pitchFamily="18" charset="0"/>
              </a:rPr>
              <a:t>Higher productivity &amp; competitiveness</a:t>
            </a:r>
            <a:endParaRPr lang="en-ID" sz="1600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7CF0AF3-93A8-47BE-9254-D9D2B8BF8803}"/>
              </a:ext>
            </a:extLst>
          </p:cNvPr>
          <p:cNvSpPr txBox="1"/>
          <p:nvPr/>
        </p:nvSpPr>
        <p:spPr>
          <a:xfrm>
            <a:off x="4414466" y="4883778"/>
            <a:ext cx="37918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7" algn="just"/>
            <a:endParaRPr lang="en-US" sz="1400" dirty="0"/>
          </a:p>
          <a:p>
            <a:pPr marL="268287" algn="just"/>
            <a:endParaRPr lang="en-US" sz="1400" dirty="0"/>
          </a:p>
          <a:p>
            <a:pPr marL="554037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Sustainable capacity enhancement (short term trainings; major project trainings; certification, internship)</a:t>
            </a:r>
          </a:p>
          <a:p>
            <a:pPr marL="554037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Affirmative program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3F73008-42FE-4091-808C-54ED6B683A45}"/>
              </a:ext>
            </a:extLst>
          </p:cNvPr>
          <p:cNvSpPr txBox="1"/>
          <p:nvPr/>
        </p:nvSpPr>
        <p:spPr>
          <a:xfrm>
            <a:off x="8390022" y="5314146"/>
            <a:ext cx="341036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Consulting services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1400" dirty="0"/>
              <a:t>Coordination, monitoring and evaluation</a:t>
            </a:r>
            <a:endParaRPr lang="en-US" sz="1400" dirty="0">
              <a:solidFill>
                <a:schemeClr val="tx1"/>
              </a:solidFill>
            </a:endParaRPr>
          </a:p>
          <a:p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76F280-1818-4B4F-85C7-773E300060BD}"/>
              </a:ext>
            </a:extLst>
          </p:cNvPr>
          <p:cNvSpPr txBox="1"/>
          <p:nvPr/>
        </p:nvSpPr>
        <p:spPr>
          <a:xfrm>
            <a:off x="5239904" y="1068790"/>
            <a:ext cx="2029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Increased capacity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A675709-C857-45D5-AC7C-0F64AFA9FCC8}"/>
              </a:ext>
            </a:extLst>
          </p:cNvPr>
          <p:cNvSpPr txBox="1"/>
          <p:nvPr/>
        </p:nvSpPr>
        <p:spPr>
          <a:xfrm>
            <a:off x="7699826" y="962340"/>
            <a:ext cx="2029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dirty="0">
                <a:ea typeface="Times New Roman" panose="02020603050405020304" pitchFamily="18" charset="0"/>
              </a:rPr>
              <a:t>Reduced regional inequality</a:t>
            </a:r>
            <a:endParaRPr lang="en-ID" u="none" strike="noStrike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3419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6918-28EA-5844-A501-31AC733CC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311" y="-464227"/>
            <a:ext cx="9950103" cy="1507376"/>
          </a:xfrm>
        </p:spPr>
        <p:txBody>
          <a:bodyPr/>
          <a:lstStyle/>
          <a:p>
            <a:r>
              <a:rPr lang="en-US" dirty="0"/>
              <a:t>Desain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i="1" dirty="0"/>
              <a:t>On The Job Training </a:t>
            </a:r>
            <a:r>
              <a:rPr lang="en-US" dirty="0"/>
              <a:t>(OJT) (1/2)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CEB5A44-34FC-BB49-A535-24E97557555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3023" y="848412"/>
          <a:ext cx="12005954" cy="5701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872">
                  <a:extLst>
                    <a:ext uri="{9D8B030D-6E8A-4147-A177-3AD203B41FA5}">
                      <a16:colId xmlns:a16="http://schemas.microsoft.com/office/drawing/2014/main" val="3132200504"/>
                    </a:ext>
                  </a:extLst>
                </a:gridCol>
                <a:gridCol w="3337002">
                  <a:extLst>
                    <a:ext uri="{9D8B030D-6E8A-4147-A177-3AD203B41FA5}">
                      <a16:colId xmlns:a16="http://schemas.microsoft.com/office/drawing/2014/main" val="2846667653"/>
                    </a:ext>
                  </a:extLst>
                </a:gridCol>
                <a:gridCol w="2824598">
                  <a:extLst>
                    <a:ext uri="{9D8B030D-6E8A-4147-A177-3AD203B41FA5}">
                      <a16:colId xmlns:a16="http://schemas.microsoft.com/office/drawing/2014/main" val="2502148912"/>
                    </a:ext>
                  </a:extLst>
                </a:gridCol>
                <a:gridCol w="3859482">
                  <a:extLst>
                    <a:ext uri="{9D8B030D-6E8A-4147-A177-3AD203B41FA5}">
                      <a16:colId xmlns:a16="http://schemas.microsoft.com/office/drawing/2014/main" val="723992348"/>
                    </a:ext>
                  </a:extLst>
                </a:gridCol>
              </a:tblGrid>
              <a:tr h="45886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Program/</a:t>
                      </a:r>
                      <a:r>
                        <a:rPr lang="en-US" sz="1600" dirty="0" err="1"/>
                        <a:t>Kegiatan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Reguler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Kolaboratif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Penelitian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Kebijakan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162992"/>
                  </a:ext>
                </a:extLst>
              </a:tr>
              <a:tr h="1021147">
                <a:tc>
                  <a:txBody>
                    <a:bodyPr/>
                    <a:lstStyle/>
                    <a:p>
                      <a:r>
                        <a:rPr lang="en-US" sz="1600" dirty="0" err="1"/>
                        <a:t>Tujuan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Meningkatkan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pengetahuan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ketrampilan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bidang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pembangunan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melalui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pengalaman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kerja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langsung</a:t>
                      </a:r>
                      <a:r>
                        <a:rPr lang="en-US" sz="16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Meningkatkan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pengetahuan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pengalaman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terkait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isu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pembangunan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membuat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proyek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inovasi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tempat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lokasi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Meningkatkan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pengetahuan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498236"/>
                  </a:ext>
                </a:extLst>
              </a:tr>
              <a:tr h="2021917">
                <a:tc>
                  <a:txBody>
                    <a:bodyPr/>
                    <a:lstStyle/>
                    <a:p>
                      <a:r>
                        <a:rPr lang="en-US" sz="1600" dirty="0" err="1"/>
                        <a:t>Ouput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Laporan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rencana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kerja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Laporan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kegiatan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hasil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proyek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inovasi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sz="1600" dirty="0" err="1"/>
                        <a:t>Konsep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Buku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layak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siap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diterbitkan</a:t>
                      </a:r>
                      <a:r>
                        <a:rPr lang="en-US" sz="1600" dirty="0"/>
                        <a:t>: KDT dan ISBN Nasional)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600" dirty="0"/>
                        <a:t>Research/policy paper (minimal </a:t>
                      </a:r>
                      <a:r>
                        <a:rPr lang="en-US" sz="1600" dirty="0" err="1"/>
                        <a:t>sudah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disubmit</a:t>
                      </a:r>
                      <a:r>
                        <a:rPr lang="en-US" sz="1600" dirty="0"/>
                        <a:t> di journal International </a:t>
                      </a:r>
                      <a:r>
                        <a:rPr lang="en-US" sz="1600" dirty="0" err="1"/>
                        <a:t>bagi</a:t>
                      </a:r>
                      <a:r>
                        <a:rPr lang="en-US" sz="1600" dirty="0"/>
                        <a:t> On the job training di LN dan </a:t>
                      </a:r>
                      <a:r>
                        <a:rPr lang="en-US" sz="1600" dirty="0" err="1"/>
                        <a:t>terakreditasi</a:t>
                      </a:r>
                      <a:r>
                        <a:rPr lang="en-US" sz="1600" dirty="0"/>
                        <a:t> SINTA 4 </a:t>
                      </a:r>
                      <a:r>
                        <a:rPr lang="en-US" sz="1600" dirty="0" err="1"/>
                        <a:t>bagi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magang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Dalam</a:t>
                      </a:r>
                      <a:r>
                        <a:rPr lang="en-US" sz="1600" dirty="0"/>
                        <a:t> Negeri),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600" dirty="0" err="1"/>
                        <a:t>Sistem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aplikasi</a:t>
                      </a: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sistem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Inovasi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sudah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diujicoba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327879"/>
                  </a:ext>
                </a:extLst>
              </a:tr>
              <a:tr h="1297648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Peserta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sz="1600" dirty="0"/>
                        <a:t>JF </a:t>
                      </a:r>
                      <a:r>
                        <a:rPr lang="en-US" sz="1600" dirty="0" err="1"/>
                        <a:t>Perencana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Pertama</a:t>
                      </a:r>
                      <a:r>
                        <a:rPr lang="en-US" sz="1600" dirty="0"/>
                        <a:t>, Muda dan Madya) di Pusat dan Daerah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600" dirty="0"/>
                        <a:t>JFP </a:t>
                      </a:r>
                      <a:r>
                        <a:rPr lang="en-US" sz="1600" dirty="0" err="1"/>
                        <a:t>terkait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perencanaan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Pertama</a:t>
                      </a:r>
                      <a:r>
                        <a:rPr lang="en-US" sz="1600" dirty="0"/>
                        <a:t>, Muda dan Madya) di Pusat dan Daerah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JF </a:t>
                      </a:r>
                      <a:r>
                        <a:rPr lang="en-US" sz="1600" dirty="0" err="1"/>
                        <a:t>Perencana</a:t>
                      </a:r>
                      <a:r>
                        <a:rPr lang="en-US" sz="1600" dirty="0"/>
                        <a:t> (minimal Madya) di Pusat dan Daerah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Perencana</a:t>
                      </a:r>
                      <a:r>
                        <a:rPr lang="en-US" sz="1600" dirty="0"/>
                        <a:t> di Pusat dan Daerah</a:t>
                      </a: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41018"/>
                  </a:ext>
                </a:extLst>
              </a:tr>
              <a:tr h="573380">
                <a:tc>
                  <a:txBody>
                    <a:bodyPr/>
                    <a:lstStyle/>
                    <a:p>
                      <a:r>
                        <a:rPr lang="en-US" sz="1600" dirty="0" err="1"/>
                        <a:t>Kriteria</a:t>
                      </a: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Persyaratan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Menyampaikan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rencana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kerja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Menyampaikan</a:t>
                      </a:r>
                      <a:r>
                        <a:rPr lang="en-US" sz="1600" dirty="0"/>
                        <a:t> proposal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Menyampaikan</a:t>
                      </a:r>
                      <a:r>
                        <a:rPr lang="en-US" sz="1600" dirty="0"/>
                        <a:t> proposal</a:t>
                      </a: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811340"/>
                  </a:ext>
                </a:extLst>
              </a:tr>
            </a:tbl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24C580D-3017-4638-ADC0-FB15D645FB8D}"/>
              </a:ext>
            </a:extLst>
          </p:cNvPr>
          <p:cNvSpPr txBox="1">
            <a:spLocks/>
          </p:cNvSpPr>
          <p:nvPr/>
        </p:nvSpPr>
        <p:spPr>
          <a:xfrm>
            <a:off x="11607862" y="6475161"/>
            <a:ext cx="55517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BD89A83-8F04-4E59-AFD6-207A428C3846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62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338819-79A1-4015-BEB7-91C71307713D}"/>
              </a:ext>
            </a:extLst>
          </p:cNvPr>
          <p:cNvSpPr/>
          <p:nvPr/>
        </p:nvSpPr>
        <p:spPr>
          <a:xfrm>
            <a:off x="151861" y="3587134"/>
            <a:ext cx="12192000" cy="3293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DD199-C713-4D0C-A39A-004BF3489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906"/>
            <a:ext cx="10515600" cy="64609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+mn-lt"/>
              </a:rPr>
              <a:t>Overview </a:t>
            </a:r>
            <a:r>
              <a:rPr lang="en-US" sz="3600" b="1" dirty="0" err="1">
                <a:latin typeface="+mn-lt"/>
              </a:rPr>
              <a:t>Pusbindiklatren</a:t>
            </a:r>
            <a:r>
              <a:rPr lang="en-US" sz="3600" b="1" dirty="0">
                <a:latin typeface="+mn-lt"/>
              </a:rPr>
              <a:t> </a:t>
            </a:r>
            <a:r>
              <a:rPr lang="en-US" sz="3600" b="1" dirty="0" err="1">
                <a:latin typeface="+mn-lt"/>
              </a:rPr>
              <a:t>Bappenas</a:t>
            </a:r>
            <a:endParaRPr lang="en-ID" sz="3600" b="1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EE63A-8DA7-4520-BAEF-655E5152AF50}"/>
              </a:ext>
            </a:extLst>
          </p:cNvPr>
          <p:cNvSpPr txBox="1"/>
          <p:nvPr/>
        </p:nvSpPr>
        <p:spPr>
          <a:xfrm>
            <a:off x="9365680" y="3679098"/>
            <a:ext cx="2771923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sz="2400" b="1" u="sng" noProof="1">
                <a:solidFill>
                  <a:schemeClr val="accent2">
                    <a:lumMod val="75000"/>
                  </a:schemeClr>
                </a:solidFill>
              </a:rPr>
              <a:t>4. Kerja sama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C88BA9-81D2-48A7-AAFF-521573D6DD24}"/>
              </a:ext>
            </a:extLst>
          </p:cNvPr>
          <p:cNvSpPr txBox="1"/>
          <p:nvPr/>
        </p:nvSpPr>
        <p:spPr>
          <a:xfrm>
            <a:off x="368073" y="3681008"/>
            <a:ext cx="2204370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sz="2400" b="1" u="sng" noProof="1">
                <a:solidFill>
                  <a:schemeClr val="accent4">
                    <a:lumMod val="75000"/>
                  </a:schemeClr>
                </a:solidFill>
              </a:rPr>
              <a:t>1. Jumlah SDM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843BD-3B6D-4FCA-9BA6-A71BC7ACF00D}"/>
              </a:ext>
            </a:extLst>
          </p:cNvPr>
          <p:cNvSpPr txBox="1"/>
          <p:nvPr/>
        </p:nvSpPr>
        <p:spPr>
          <a:xfrm>
            <a:off x="6281833" y="5033106"/>
            <a:ext cx="2921423" cy="738664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en-US" sz="2400" b="1" u="sng" noProof="1">
                <a:solidFill>
                  <a:schemeClr val="accent6">
                    <a:lumMod val="75000"/>
                  </a:schemeClr>
                </a:solidFill>
              </a:rPr>
              <a:t>3. Jumlah Alumni</a:t>
            </a:r>
          </a:p>
          <a:p>
            <a:r>
              <a:rPr lang="en-US" b="1" noProof="1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b="1" noProof="1"/>
              <a:t>(Per-Des 2021)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F50B88-3D20-42CF-A56A-8FFD6F796A0B}"/>
              </a:ext>
            </a:extLst>
          </p:cNvPr>
          <p:cNvSpPr txBox="1"/>
          <p:nvPr/>
        </p:nvSpPr>
        <p:spPr>
          <a:xfrm>
            <a:off x="2886922" y="5144599"/>
            <a:ext cx="2571368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en-US" sz="2400" b="1" u="sng" noProof="1">
                <a:solidFill>
                  <a:schemeClr val="accent3">
                    <a:lumMod val="50000"/>
                  </a:schemeClr>
                </a:solidFill>
              </a:rPr>
              <a:t>2. Fasilitas Kantor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EB1721-0FED-4300-8010-E24DB7F0425F}"/>
              </a:ext>
            </a:extLst>
          </p:cNvPr>
          <p:cNvGrpSpPr/>
          <p:nvPr/>
        </p:nvGrpSpPr>
        <p:grpSpPr>
          <a:xfrm>
            <a:off x="3340448" y="3756325"/>
            <a:ext cx="5393809" cy="1396906"/>
            <a:chOff x="2835792" y="1252201"/>
            <a:chExt cx="6520416" cy="3219450"/>
          </a:xfrm>
        </p:grpSpPr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B2CCC4B4-3311-4B6D-AA9E-1606EEBC3F00}"/>
                </a:ext>
              </a:extLst>
            </p:cNvPr>
            <p:cNvSpPr/>
            <p:nvPr/>
          </p:nvSpPr>
          <p:spPr>
            <a:xfrm>
              <a:off x="7291375" y="1604313"/>
              <a:ext cx="2064833" cy="2826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4" h="20569" extrusionOk="0">
                  <a:moveTo>
                    <a:pt x="18377" y="2144"/>
                  </a:moveTo>
                  <a:cubicBezTo>
                    <a:pt x="18061" y="1908"/>
                    <a:pt x="17706" y="1750"/>
                    <a:pt x="17325" y="1662"/>
                  </a:cubicBezTo>
                  <a:lnTo>
                    <a:pt x="10712" y="85"/>
                  </a:lnTo>
                  <a:cubicBezTo>
                    <a:pt x="10725" y="85"/>
                    <a:pt x="10725" y="85"/>
                    <a:pt x="10738" y="95"/>
                  </a:cubicBezTo>
                  <a:cubicBezTo>
                    <a:pt x="8254" y="-526"/>
                    <a:pt x="4704" y="1957"/>
                    <a:pt x="2285" y="6244"/>
                  </a:cubicBezTo>
                  <a:cubicBezTo>
                    <a:pt x="-502" y="11161"/>
                    <a:pt x="-778" y="16620"/>
                    <a:pt x="1667" y="18413"/>
                  </a:cubicBezTo>
                  <a:cubicBezTo>
                    <a:pt x="1996" y="18650"/>
                    <a:pt x="2351" y="18817"/>
                    <a:pt x="2745" y="18906"/>
                  </a:cubicBezTo>
                  <a:cubicBezTo>
                    <a:pt x="2732" y="18906"/>
                    <a:pt x="2732" y="18906"/>
                    <a:pt x="2719" y="18906"/>
                  </a:cubicBezTo>
                  <a:lnTo>
                    <a:pt x="9332" y="20483"/>
                  </a:lnTo>
                  <a:cubicBezTo>
                    <a:pt x="11816" y="21074"/>
                    <a:pt x="15340" y="18601"/>
                    <a:pt x="17759" y="14324"/>
                  </a:cubicBezTo>
                  <a:cubicBezTo>
                    <a:pt x="20546" y="9397"/>
                    <a:pt x="20822" y="3938"/>
                    <a:pt x="18377" y="2144"/>
                  </a:cubicBezTo>
                  <a:close/>
                  <a:moveTo>
                    <a:pt x="10502" y="12265"/>
                  </a:moveTo>
                  <a:cubicBezTo>
                    <a:pt x="9660" y="13743"/>
                    <a:pt x="8674" y="14974"/>
                    <a:pt x="7649" y="15871"/>
                  </a:cubicBezTo>
                  <a:cubicBezTo>
                    <a:pt x="7399" y="13762"/>
                    <a:pt x="8057" y="10934"/>
                    <a:pt x="9555" y="8293"/>
                  </a:cubicBezTo>
                  <a:cubicBezTo>
                    <a:pt x="10397" y="6815"/>
                    <a:pt x="11383" y="5583"/>
                    <a:pt x="12408" y="4687"/>
                  </a:cubicBezTo>
                  <a:cubicBezTo>
                    <a:pt x="12645" y="6796"/>
                    <a:pt x="12001" y="9624"/>
                    <a:pt x="10502" y="12265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 dirty="0"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EC874F43-6516-4CAD-99BD-65DBAB6278D6}"/>
                </a:ext>
              </a:extLst>
            </p:cNvPr>
            <p:cNvSpPr/>
            <p:nvPr/>
          </p:nvSpPr>
          <p:spPr>
            <a:xfrm>
              <a:off x="7291376" y="1604314"/>
              <a:ext cx="1383641" cy="2608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8" h="19147" extrusionOk="0">
                  <a:moveTo>
                    <a:pt x="3294" y="6301"/>
                  </a:moveTo>
                  <a:cubicBezTo>
                    <a:pt x="7311" y="1341"/>
                    <a:pt x="13431" y="-1224"/>
                    <a:pt x="16955" y="575"/>
                  </a:cubicBezTo>
                  <a:cubicBezTo>
                    <a:pt x="20479" y="2384"/>
                    <a:pt x="20081" y="7891"/>
                    <a:pt x="16064" y="12851"/>
                  </a:cubicBezTo>
                  <a:cubicBezTo>
                    <a:pt x="12047" y="17811"/>
                    <a:pt x="5927" y="20376"/>
                    <a:pt x="2403" y="18567"/>
                  </a:cubicBezTo>
                  <a:cubicBezTo>
                    <a:pt x="-1121" y="16768"/>
                    <a:pt x="-723" y="11261"/>
                    <a:pt x="3294" y="6301"/>
                  </a:cubicBezTo>
                  <a:close/>
                  <a:moveTo>
                    <a:pt x="15136" y="12384"/>
                  </a:moveTo>
                  <a:cubicBezTo>
                    <a:pt x="18565" y="8150"/>
                    <a:pt x="18906" y="3448"/>
                    <a:pt x="15894" y="1897"/>
                  </a:cubicBezTo>
                  <a:cubicBezTo>
                    <a:pt x="12881" y="356"/>
                    <a:pt x="7652" y="2543"/>
                    <a:pt x="4222" y="6788"/>
                  </a:cubicBezTo>
                  <a:cubicBezTo>
                    <a:pt x="793" y="11022"/>
                    <a:pt x="452" y="15724"/>
                    <a:pt x="3464" y="17275"/>
                  </a:cubicBezTo>
                  <a:cubicBezTo>
                    <a:pt x="6477" y="18825"/>
                    <a:pt x="11706" y="16619"/>
                    <a:pt x="15136" y="12384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AC99A7D-2351-4C12-B799-0EA8AF0712B5}"/>
                </a:ext>
              </a:extLst>
            </p:cNvPr>
            <p:cNvSpPr/>
            <p:nvPr/>
          </p:nvSpPr>
          <p:spPr>
            <a:xfrm>
              <a:off x="2835792" y="1644941"/>
              <a:ext cx="2016826" cy="2826710"/>
            </a:xfrm>
            <a:custGeom>
              <a:avLst/>
              <a:gdLst>
                <a:gd name="connsiteX0" fmla="*/ 788193 w 2016826"/>
                <a:gd name="connsiteY0" fmla="*/ 655773 h 2826710"/>
                <a:gd name="connsiteX1" fmla="*/ 881616 w 2016826"/>
                <a:gd name="connsiteY1" fmla="*/ 1449398 h 2826710"/>
                <a:gd name="connsiteX2" fmla="*/ 1224266 w 2016826"/>
                <a:gd name="connsiteY2" fmla="*/ 2169861 h 2826710"/>
                <a:gd name="connsiteX3" fmla="*/ 1227000 w 2016826"/>
                <a:gd name="connsiteY3" fmla="*/ 2138659 h 2826710"/>
                <a:gd name="connsiteX4" fmla="*/ 1228367 w 2016826"/>
                <a:gd name="connsiteY4" fmla="*/ 2122521 h 2826710"/>
                <a:gd name="connsiteX5" fmla="*/ 1229733 w 2016826"/>
                <a:gd name="connsiteY5" fmla="*/ 2077736 h 2826710"/>
                <a:gd name="connsiteX6" fmla="*/ 1229733 w 2016826"/>
                <a:gd name="connsiteY6" fmla="*/ 2071011 h 2826710"/>
                <a:gd name="connsiteX7" fmla="*/ 1229733 w 2016826"/>
                <a:gd name="connsiteY7" fmla="*/ 2018157 h 2826710"/>
                <a:gd name="connsiteX8" fmla="*/ 1229733 w 2016826"/>
                <a:gd name="connsiteY8" fmla="*/ 2001883 h 2826710"/>
                <a:gd name="connsiteX9" fmla="*/ 1228367 w 2016826"/>
                <a:gd name="connsiteY9" fmla="*/ 1963957 h 2826710"/>
                <a:gd name="connsiteX10" fmla="*/ 1227000 w 2016826"/>
                <a:gd name="connsiteY10" fmla="*/ 1943649 h 2826710"/>
                <a:gd name="connsiteX11" fmla="*/ 1225633 w 2016826"/>
                <a:gd name="connsiteY11" fmla="*/ 1908547 h 2826710"/>
                <a:gd name="connsiteX12" fmla="*/ 1224266 w 2016826"/>
                <a:gd name="connsiteY12" fmla="*/ 1886760 h 2826710"/>
                <a:gd name="connsiteX13" fmla="*/ 1221533 w 2016826"/>
                <a:gd name="connsiteY13" fmla="*/ 1850313 h 2826710"/>
                <a:gd name="connsiteX14" fmla="*/ 1220166 w 2016826"/>
                <a:gd name="connsiteY14" fmla="*/ 1830005 h 2826710"/>
                <a:gd name="connsiteX15" fmla="*/ 1216164 w 2016826"/>
                <a:gd name="connsiteY15" fmla="*/ 1786565 h 2826710"/>
                <a:gd name="connsiteX16" fmla="*/ 1214797 w 2016826"/>
                <a:gd name="connsiteY16" fmla="*/ 1771771 h 2826710"/>
                <a:gd name="connsiteX17" fmla="*/ 1206695 w 2016826"/>
                <a:gd name="connsiteY17" fmla="*/ 1712057 h 2826710"/>
                <a:gd name="connsiteX18" fmla="*/ 1203961 w 2016826"/>
                <a:gd name="connsiteY18" fmla="*/ 1698608 h 2826710"/>
                <a:gd name="connsiteX19" fmla="*/ 1195859 w 2016826"/>
                <a:gd name="connsiteY19" fmla="*/ 1651133 h 2826710"/>
                <a:gd name="connsiteX20" fmla="*/ 1191759 w 2016826"/>
                <a:gd name="connsiteY20" fmla="*/ 1629481 h 2826710"/>
                <a:gd name="connsiteX21" fmla="*/ 1183656 w 2016826"/>
                <a:gd name="connsiteY21" fmla="*/ 1588865 h 2826710"/>
                <a:gd name="connsiteX22" fmla="*/ 1178189 w 2016826"/>
                <a:gd name="connsiteY22" fmla="*/ 1565867 h 2826710"/>
                <a:gd name="connsiteX23" fmla="*/ 1170087 w 2016826"/>
                <a:gd name="connsiteY23" fmla="*/ 1526596 h 2826710"/>
                <a:gd name="connsiteX24" fmla="*/ 1164718 w 2016826"/>
                <a:gd name="connsiteY24" fmla="*/ 1503598 h 2826710"/>
                <a:gd name="connsiteX25" fmla="*/ 1153882 w 2016826"/>
                <a:gd name="connsiteY25" fmla="*/ 1460158 h 2826710"/>
                <a:gd name="connsiteX26" fmla="*/ 1148415 w 2016826"/>
                <a:gd name="connsiteY26" fmla="*/ 1439850 h 2826710"/>
                <a:gd name="connsiteX27" fmla="*/ 1130843 w 2016826"/>
                <a:gd name="connsiteY27" fmla="*/ 1376236 h 2826710"/>
                <a:gd name="connsiteX28" fmla="*/ 788193 w 2016826"/>
                <a:gd name="connsiteY28" fmla="*/ 655773 h 2826710"/>
                <a:gd name="connsiteX29" fmla="*/ 1034533 w 2016826"/>
                <a:gd name="connsiteY29" fmla="*/ 267 h 2826710"/>
                <a:gd name="connsiteX30" fmla="*/ 1901366 w 2016826"/>
                <a:gd name="connsiteY30" fmla="*/ 1155538 h 2826710"/>
                <a:gd name="connsiteX31" fmla="*/ 1726722 w 2016826"/>
                <a:gd name="connsiteY31" fmla="*/ 2619461 h 2826710"/>
                <a:gd name="connsiteX32" fmla="*/ 1037420 w 2016826"/>
                <a:gd name="connsiteY32" fmla="*/ 2817296 h 2826710"/>
                <a:gd name="connsiteX33" fmla="*/ 964204 w 2016826"/>
                <a:gd name="connsiteY33" fmla="*/ 2826710 h 2826710"/>
                <a:gd name="connsiteX34" fmla="*/ 949365 w 2016826"/>
                <a:gd name="connsiteY34" fmla="*/ 2826710 h 2826710"/>
                <a:gd name="connsiteX35" fmla="*/ 777357 w 2016826"/>
                <a:gd name="connsiteY35" fmla="*/ 2767131 h 2826710"/>
                <a:gd name="connsiteX36" fmla="*/ 761054 w 2016826"/>
                <a:gd name="connsiteY36" fmla="*/ 2757582 h 2826710"/>
                <a:gd name="connsiteX37" fmla="*/ 713708 w 2016826"/>
                <a:gd name="connsiteY37" fmla="*/ 2723825 h 2826710"/>
                <a:gd name="connsiteX38" fmla="*/ 681200 w 2016826"/>
                <a:gd name="connsiteY38" fmla="*/ 2698003 h 2826710"/>
                <a:gd name="connsiteX39" fmla="*/ 648692 w 2016826"/>
                <a:gd name="connsiteY39" fmla="*/ 2669626 h 2826710"/>
                <a:gd name="connsiteX40" fmla="*/ 111093 w 2016826"/>
                <a:gd name="connsiteY40" fmla="*/ 1672786 h 2826710"/>
                <a:gd name="connsiteX41" fmla="*/ 90690 w 2016826"/>
                <a:gd name="connsiteY41" fmla="*/ 1595589 h 2826710"/>
                <a:gd name="connsiteX42" fmla="*/ 89421 w 2016826"/>
                <a:gd name="connsiteY42" fmla="*/ 1588865 h 2826710"/>
                <a:gd name="connsiteX43" fmla="*/ 71752 w 2016826"/>
                <a:gd name="connsiteY43" fmla="*/ 1517047 h 2826710"/>
                <a:gd name="connsiteX44" fmla="*/ 70385 w 2016826"/>
                <a:gd name="connsiteY44" fmla="*/ 1511667 h 2826710"/>
                <a:gd name="connsiteX45" fmla="*/ 54180 w 2016826"/>
                <a:gd name="connsiteY45" fmla="*/ 1437160 h 2826710"/>
                <a:gd name="connsiteX46" fmla="*/ 54180 w 2016826"/>
                <a:gd name="connsiteY46" fmla="*/ 1434470 h 2826710"/>
                <a:gd name="connsiteX47" fmla="*/ 40611 w 2016826"/>
                <a:gd name="connsiteY47" fmla="*/ 1362652 h 2826710"/>
                <a:gd name="connsiteX48" fmla="*/ 39244 w 2016826"/>
                <a:gd name="connsiteY48" fmla="*/ 1355928 h 2826710"/>
                <a:gd name="connsiteX49" fmla="*/ 27041 w 2016826"/>
                <a:gd name="connsiteY49" fmla="*/ 1285455 h 2826710"/>
                <a:gd name="connsiteX50" fmla="*/ 27041 w 2016826"/>
                <a:gd name="connsiteY50" fmla="*/ 1281421 h 2826710"/>
                <a:gd name="connsiteX51" fmla="*/ 17572 w 2016826"/>
                <a:gd name="connsiteY51" fmla="*/ 1209737 h 2826710"/>
                <a:gd name="connsiteX52" fmla="*/ 17572 w 2016826"/>
                <a:gd name="connsiteY52" fmla="*/ 1204223 h 2826710"/>
                <a:gd name="connsiteX53" fmla="*/ 10836 w 2016826"/>
                <a:gd name="connsiteY53" fmla="*/ 1137920 h 2826710"/>
                <a:gd name="connsiteX54" fmla="*/ 10836 w 2016826"/>
                <a:gd name="connsiteY54" fmla="*/ 1131061 h 2826710"/>
                <a:gd name="connsiteX55" fmla="*/ 5369 w 2016826"/>
                <a:gd name="connsiteY55" fmla="*/ 1063412 h 2826710"/>
                <a:gd name="connsiteX56" fmla="*/ 5369 w 2016826"/>
                <a:gd name="connsiteY56" fmla="*/ 1062067 h 2826710"/>
                <a:gd name="connsiteX57" fmla="*/ 1367 w 2016826"/>
                <a:gd name="connsiteY57" fmla="*/ 994284 h 2826710"/>
                <a:gd name="connsiteX58" fmla="*/ 1367 w 2016826"/>
                <a:gd name="connsiteY58" fmla="*/ 988905 h 2826710"/>
                <a:gd name="connsiteX59" fmla="*/ 0 w 2016826"/>
                <a:gd name="connsiteY59" fmla="*/ 926636 h 2826710"/>
                <a:gd name="connsiteX60" fmla="*/ 0 w 2016826"/>
                <a:gd name="connsiteY60" fmla="*/ 921256 h 2826710"/>
                <a:gd name="connsiteX61" fmla="*/ 1367 w 2016826"/>
                <a:gd name="connsiteY61" fmla="*/ 857508 h 2826710"/>
                <a:gd name="connsiteX62" fmla="*/ 1367 w 2016826"/>
                <a:gd name="connsiteY62" fmla="*/ 856163 h 2826710"/>
                <a:gd name="connsiteX63" fmla="*/ 4100 w 2016826"/>
                <a:gd name="connsiteY63" fmla="*/ 796584 h 2826710"/>
                <a:gd name="connsiteX64" fmla="*/ 4100 w 2016826"/>
                <a:gd name="connsiteY64" fmla="*/ 791205 h 2826710"/>
                <a:gd name="connsiteX65" fmla="*/ 8103 w 2016826"/>
                <a:gd name="connsiteY65" fmla="*/ 734315 h 2826710"/>
                <a:gd name="connsiteX66" fmla="*/ 8103 w 2016826"/>
                <a:gd name="connsiteY66" fmla="*/ 730281 h 2826710"/>
                <a:gd name="connsiteX67" fmla="*/ 14936 w 2016826"/>
                <a:gd name="connsiteY67" fmla="*/ 673391 h 2826710"/>
                <a:gd name="connsiteX68" fmla="*/ 14936 w 2016826"/>
                <a:gd name="connsiteY68" fmla="*/ 670702 h 2826710"/>
                <a:gd name="connsiteX69" fmla="*/ 23039 w 2016826"/>
                <a:gd name="connsiteY69" fmla="*/ 619192 h 2826710"/>
                <a:gd name="connsiteX70" fmla="*/ 24405 w 2016826"/>
                <a:gd name="connsiteY70" fmla="*/ 613812 h 2826710"/>
                <a:gd name="connsiteX71" fmla="*/ 35241 w 2016826"/>
                <a:gd name="connsiteY71" fmla="*/ 563648 h 2826710"/>
                <a:gd name="connsiteX72" fmla="*/ 35241 w 2016826"/>
                <a:gd name="connsiteY72" fmla="*/ 562303 h 2826710"/>
                <a:gd name="connsiteX73" fmla="*/ 35241 w 2016826"/>
                <a:gd name="connsiteY73" fmla="*/ 560958 h 2826710"/>
                <a:gd name="connsiteX74" fmla="*/ 41977 w 2016826"/>
                <a:gd name="connsiteY74" fmla="*/ 535270 h 2826710"/>
                <a:gd name="connsiteX75" fmla="*/ 43344 w 2016826"/>
                <a:gd name="connsiteY75" fmla="*/ 528411 h 2826710"/>
                <a:gd name="connsiteX76" fmla="*/ 48713 w 2016826"/>
                <a:gd name="connsiteY76" fmla="*/ 509448 h 2826710"/>
                <a:gd name="connsiteX77" fmla="*/ 51446 w 2016826"/>
                <a:gd name="connsiteY77" fmla="*/ 502724 h 2826710"/>
                <a:gd name="connsiteX78" fmla="*/ 59549 w 2016826"/>
                <a:gd name="connsiteY78" fmla="*/ 478381 h 2826710"/>
                <a:gd name="connsiteX79" fmla="*/ 67749 w 2016826"/>
                <a:gd name="connsiteY79" fmla="*/ 455383 h 2826710"/>
                <a:gd name="connsiteX80" fmla="*/ 70385 w 2016826"/>
                <a:gd name="connsiteY80" fmla="*/ 448524 h 2826710"/>
                <a:gd name="connsiteX81" fmla="*/ 77218 w 2016826"/>
                <a:gd name="connsiteY81" fmla="*/ 430906 h 2826710"/>
                <a:gd name="connsiteX82" fmla="*/ 79952 w 2016826"/>
                <a:gd name="connsiteY82" fmla="*/ 425526 h 2826710"/>
                <a:gd name="connsiteX83" fmla="*/ 89421 w 2016826"/>
                <a:gd name="connsiteY83" fmla="*/ 403873 h 2826710"/>
                <a:gd name="connsiteX84" fmla="*/ 90788 w 2016826"/>
                <a:gd name="connsiteY84" fmla="*/ 399839 h 2826710"/>
                <a:gd name="connsiteX85" fmla="*/ 98890 w 2016826"/>
                <a:gd name="connsiteY85" fmla="*/ 382221 h 2826710"/>
                <a:gd name="connsiteX86" fmla="*/ 101624 w 2016826"/>
                <a:gd name="connsiteY86" fmla="*/ 376706 h 2826710"/>
                <a:gd name="connsiteX87" fmla="*/ 109726 w 2016826"/>
                <a:gd name="connsiteY87" fmla="*/ 361913 h 2826710"/>
                <a:gd name="connsiteX88" fmla="*/ 111093 w 2016826"/>
                <a:gd name="connsiteY88" fmla="*/ 359223 h 2826710"/>
                <a:gd name="connsiteX89" fmla="*/ 111093 w 2016826"/>
                <a:gd name="connsiteY89" fmla="*/ 357878 h 2826710"/>
                <a:gd name="connsiteX90" fmla="*/ 121929 w 2016826"/>
                <a:gd name="connsiteY90" fmla="*/ 340260 h 2826710"/>
                <a:gd name="connsiteX91" fmla="*/ 124662 w 2016826"/>
                <a:gd name="connsiteY91" fmla="*/ 336090 h 2826710"/>
                <a:gd name="connsiteX92" fmla="*/ 134132 w 2016826"/>
                <a:gd name="connsiteY92" fmla="*/ 322641 h 2826710"/>
                <a:gd name="connsiteX93" fmla="*/ 138134 w 2016826"/>
                <a:gd name="connsiteY93" fmla="*/ 317127 h 2826710"/>
                <a:gd name="connsiteX94" fmla="*/ 147603 w 2016826"/>
                <a:gd name="connsiteY94" fmla="*/ 305023 h 2826710"/>
                <a:gd name="connsiteX95" fmla="*/ 150337 w 2016826"/>
                <a:gd name="connsiteY95" fmla="*/ 300989 h 2826710"/>
                <a:gd name="connsiteX96" fmla="*/ 162539 w 2016826"/>
                <a:gd name="connsiteY96" fmla="*/ 286060 h 2826710"/>
                <a:gd name="connsiteX97" fmla="*/ 165273 w 2016826"/>
                <a:gd name="connsiteY97" fmla="*/ 283370 h 2826710"/>
                <a:gd name="connsiteX98" fmla="*/ 176109 w 2016826"/>
                <a:gd name="connsiteY98" fmla="*/ 272477 h 2826710"/>
                <a:gd name="connsiteX99" fmla="*/ 180111 w 2016826"/>
                <a:gd name="connsiteY99" fmla="*/ 268442 h 2826710"/>
                <a:gd name="connsiteX100" fmla="*/ 190947 w 2016826"/>
                <a:gd name="connsiteY100" fmla="*/ 258893 h 2826710"/>
                <a:gd name="connsiteX101" fmla="*/ 193680 w 2016826"/>
                <a:gd name="connsiteY101" fmla="*/ 256203 h 2826710"/>
                <a:gd name="connsiteX102" fmla="*/ 208616 w 2016826"/>
                <a:gd name="connsiteY102" fmla="*/ 245444 h 2826710"/>
                <a:gd name="connsiteX103" fmla="*/ 212619 w 2016826"/>
                <a:gd name="connsiteY103" fmla="*/ 242754 h 2826710"/>
                <a:gd name="connsiteX104" fmla="*/ 224822 w 2016826"/>
                <a:gd name="connsiteY104" fmla="*/ 234551 h 2826710"/>
                <a:gd name="connsiteX105" fmla="*/ 227555 w 2016826"/>
                <a:gd name="connsiteY105" fmla="*/ 233206 h 2826710"/>
                <a:gd name="connsiteX106" fmla="*/ 230288 w 2016826"/>
                <a:gd name="connsiteY106" fmla="*/ 231861 h 2826710"/>
                <a:gd name="connsiteX107" fmla="*/ 238391 w 2016826"/>
                <a:gd name="connsiteY107" fmla="*/ 227826 h 2826710"/>
                <a:gd name="connsiteX108" fmla="*/ 243760 w 2016826"/>
                <a:gd name="connsiteY108" fmla="*/ 225136 h 2826710"/>
                <a:gd name="connsiteX109" fmla="*/ 251960 w 2016826"/>
                <a:gd name="connsiteY109" fmla="*/ 220967 h 2826710"/>
                <a:gd name="connsiteX110" fmla="*/ 257329 w 2016826"/>
                <a:gd name="connsiteY110" fmla="*/ 218277 h 2826710"/>
                <a:gd name="connsiteX111" fmla="*/ 266799 w 2016826"/>
                <a:gd name="connsiteY111" fmla="*/ 214243 h 2826710"/>
                <a:gd name="connsiteX112" fmla="*/ 272265 w 2016826"/>
                <a:gd name="connsiteY112" fmla="*/ 212898 h 2826710"/>
                <a:gd name="connsiteX113" fmla="*/ 287104 w 2016826"/>
                <a:gd name="connsiteY113" fmla="*/ 207518 h 2826710"/>
                <a:gd name="connsiteX114" fmla="*/ 960491 w 2016826"/>
                <a:gd name="connsiteY114" fmla="*/ 14383 h 2826710"/>
                <a:gd name="connsiteX115" fmla="*/ 976406 w 2016826"/>
                <a:gd name="connsiteY115" fmla="*/ 9818 h 2826710"/>
                <a:gd name="connsiteX116" fmla="*/ 1034533 w 2016826"/>
                <a:gd name="connsiteY116" fmla="*/ 267 h 282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2016826" h="2826710">
                  <a:moveTo>
                    <a:pt x="788193" y="655773"/>
                  </a:moveTo>
                  <a:cubicBezTo>
                    <a:pt x="767888" y="876471"/>
                    <a:pt x="796295" y="1156883"/>
                    <a:pt x="881616" y="1449398"/>
                  </a:cubicBezTo>
                  <a:cubicBezTo>
                    <a:pt x="965570" y="1740569"/>
                    <a:pt x="1088866" y="1993814"/>
                    <a:pt x="1224266" y="2169861"/>
                  </a:cubicBezTo>
                  <a:cubicBezTo>
                    <a:pt x="1225633" y="2160447"/>
                    <a:pt x="1225633" y="2149553"/>
                    <a:pt x="1227000" y="2138659"/>
                  </a:cubicBezTo>
                  <a:cubicBezTo>
                    <a:pt x="1227000" y="2133280"/>
                    <a:pt x="1228367" y="2127900"/>
                    <a:pt x="1228367" y="2122521"/>
                  </a:cubicBezTo>
                  <a:cubicBezTo>
                    <a:pt x="1228367" y="2107592"/>
                    <a:pt x="1229733" y="2092664"/>
                    <a:pt x="1229733" y="2077736"/>
                  </a:cubicBezTo>
                  <a:cubicBezTo>
                    <a:pt x="1229733" y="2075046"/>
                    <a:pt x="1229733" y="2073701"/>
                    <a:pt x="1229733" y="2071011"/>
                  </a:cubicBezTo>
                  <a:cubicBezTo>
                    <a:pt x="1229733" y="2053393"/>
                    <a:pt x="1229733" y="2035775"/>
                    <a:pt x="1229733" y="2018157"/>
                  </a:cubicBezTo>
                  <a:cubicBezTo>
                    <a:pt x="1229733" y="2012777"/>
                    <a:pt x="1229733" y="2007397"/>
                    <a:pt x="1229733" y="2001883"/>
                  </a:cubicBezTo>
                  <a:cubicBezTo>
                    <a:pt x="1228367" y="1989779"/>
                    <a:pt x="1228367" y="1976196"/>
                    <a:pt x="1228367" y="1963957"/>
                  </a:cubicBezTo>
                  <a:cubicBezTo>
                    <a:pt x="1227000" y="1957233"/>
                    <a:pt x="1227000" y="1950508"/>
                    <a:pt x="1227000" y="1943649"/>
                  </a:cubicBezTo>
                  <a:cubicBezTo>
                    <a:pt x="1227000" y="1932890"/>
                    <a:pt x="1227000" y="1920651"/>
                    <a:pt x="1225633" y="1908547"/>
                  </a:cubicBezTo>
                  <a:cubicBezTo>
                    <a:pt x="1225633" y="1901688"/>
                    <a:pt x="1224266" y="1893619"/>
                    <a:pt x="1224266" y="1886760"/>
                  </a:cubicBezTo>
                  <a:cubicBezTo>
                    <a:pt x="1224266" y="1874656"/>
                    <a:pt x="1222900" y="1862417"/>
                    <a:pt x="1221533" y="1850313"/>
                  </a:cubicBezTo>
                  <a:cubicBezTo>
                    <a:pt x="1221533" y="1843454"/>
                    <a:pt x="1221533" y="1836730"/>
                    <a:pt x="1220166" y="1830005"/>
                  </a:cubicBezTo>
                  <a:cubicBezTo>
                    <a:pt x="1218897" y="1815077"/>
                    <a:pt x="1217531" y="1801493"/>
                    <a:pt x="1216164" y="1786565"/>
                  </a:cubicBezTo>
                  <a:cubicBezTo>
                    <a:pt x="1216164" y="1782530"/>
                    <a:pt x="1214797" y="1777151"/>
                    <a:pt x="1214797" y="1771771"/>
                  </a:cubicBezTo>
                  <a:cubicBezTo>
                    <a:pt x="1212064" y="1751328"/>
                    <a:pt x="1209428" y="1732500"/>
                    <a:pt x="1206695" y="1712057"/>
                  </a:cubicBezTo>
                  <a:cubicBezTo>
                    <a:pt x="1205328" y="1706678"/>
                    <a:pt x="1203961" y="1702643"/>
                    <a:pt x="1203961" y="1698608"/>
                  </a:cubicBezTo>
                  <a:cubicBezTo>
                    <a:pt x="1201228" y="1682335"/>
                    <a:pt x="1198494" y="1667407"/>
                    <a:pt x="1195859" y="1651133"/>
                  </a:cubicBezTo>
                  <a:cubicBezTo>
                    <a:pt x="1194492" y="1644409"/>
                    <a:pt x="1193125" y="1636340"/>
                    <a:pt x="1191759" y="1629481"/>
                  </a:cubicBezTo>
                  <a:cubicBezTo>
                    <a:pt x="1189025" y="1615897"/>
                    <a:pt x="1186389" y="1602448"/>
                    <a:pt x="1183656" y="1588865"/>
                  </a:cubicBezTo>
                  <a:cubicBezTo>
                    <a:pt x="1180923" y="1582140"/>
                    <a:pt x="1179556" y="1573936"/>
                    <a:pt x="1178189" y="1565867"/>
                  </a:cubicBezTo>
                  <a:cubicBezTo>
                    <a:pt x="1175554" y="1553628"/>
                    <a:pt x="1172820" y="1540179"/>
                    <a:pt x="1170087" y="1526596"/>
                  </a:cubicBezTo>
                  <a:cubicBezTo>
                    <a:pt x="1168720" y="1519871"/>
                    <a:pt x="1166084" y="1511667"/>
                    <a:pt x="1164718" y="1503598"/>
                  </a:cubicBezTo>
                  <a:cubicBezTo>
                    <a:pt x="1160617" y="1488670"/>
                    <a:pt x="1157884" y="1475086"/>
                    <a:pt x="1153882" y="1460158"/>
                  </a:cubicBezTo>
                  <a:cubicBezTo>
                    <a:pt x="1152515" y="1453433"/>
                    <a:pt x="1149782" y="1446709"/>
                    <a:pt x="1148415" y="1439850"/>
                  </a:cubicBezTo>
                  <a:cubicBezTo>
                    <a:pt x="1143046" y="1418197"/>
                    <a:pt x="1136212" y="1397889"/>
                    <a:pt x="1130843" y="1376236"/>
                  </a:cubicBezTo>
                  <a:cubicBezTo>
                    <a:pt x="1046889" y="1085065"/>
                    <a:pt x="923593" y="831821"/>
                    <a:pt x="788193" y="655773"/>
                  </a:cubicBezTo>
                  <a:close/>
                  <a:moveTo>
                    <a:pt x="1034533" y="267"/>
                  </a:moveTo>
                  <a:cubicBezTo>
                    <a:pt x="1330963" y="-13138"/>
                    <a:pt x="1708443" y="481365"/>
                    <a:pt x="1901366" y="1155538"/>
                  </a:cubicBezTo>
                  <a:cubicBezTo>
                    <a:pt x="2108616" y="1874656"/>
                    <a:pt x="2028762" y="2530160"/>
                    <a:pt x="1726722" y="2619461"/>
                  </a:cubicBezTo>
                  <a:lnTo>
                    <a:pt x="1037420" y="2817296"/>
                  </a:lnTo>
                  <a:cubicBezTo>
                    <a:pt x="1013014" y="2824020"/>
                    <a:pt x="988609" y="2826710"/>
                    <a:pt x="964204" y="2826710"/>
                  </a:cubicBezTo>
                  <a:cubicBezTo>
                    <a:pt x="958835" y="2826710"/>
                    <a:pt x="954735" y="2826710"/>
                    <a:pt x="949365" y="2826710"/>
                  </a:cubicBezTo>
                  <a:cubicBezTo>
                    <a:pt x="893819" y="2822675"/>
                    <a:pt x="835539" y="2802367"/>
                    <a:pt x="777357" y="2767131"/>
                  </a:cubicBezTo>
                  <a:cubicBezTo>
                    <a:pt x="771890" y="2764441"/>
                    <a:pt x="766521" y="2761751"/>
                    <a:pt x="761054" y="2757582"/>
                  </a:cubicBezTo>
                  <a:cubicBezTo>
                    <a:pt x="746216" y="2748168"/>
                    <a:pt x="729913" y="2735929"/>
                    <a:pt x="713708" y="2723825"/>
                  </a:cubicBezTo>
                  <a:cubicBezTo>
                    <a:pt x="702872" y="2715621"/>
                    <a:pt x="692036" y="2707552"/>
                    <a:pt x="681200" y="2698003"/>
                  </a:cubicBezTo>
                  <a:cubicBezTo>
                    <a:pt x="670364" y="2689934"/>
                    <a:pt x="659528" y="2679040"/>
                    <a:pt x="648692" y="2669626"/>
                  </a:cubicBezTo>
                  <a:cubicBezTo>
                    <a:pt x="440174" y="2473271"/>
                    <a:pt x="237024" y="2111627"/>
                    <a:pt x="111093" y="1672786"/>
                  </a:cubicBezTo>
                  <a:cubicBezTo>
                    <a:pt x="104259" y="1647099"/>
                    <a:pt x="97524" y="1621411"/>
                    <a:pt x="90690" y="1595589"/>
                  </a:cubicBezTo>
                  <a:cubicBezTo>
                    <a:pt x="90690" y="1592899"/>
                    <a:pt x="89421" y="1591554"/>
                    <a:pt x="89421" y="1588865"/>
                  </a:cubicBezTo>
                  <a:cubicBezTo>
                    <a:pt x="82588" y="1564522"/>
                    <a:pt x="77218" y="1541524"/>
                    <a:pt x="71752" y="1517047"/>
                  </a:cubicBezTo>
                  <a:cubicBezTo>
                    <a:pt x="71752" y="1515702"/>
                    <a:pt x="70385" y="1513012"/>
                    <a:pt x="70385" y="1511667"/>
                  </a:cubicBezTo>
                  <a:cubicBezTo>
                    <a:pt x="65016" y="1487325"/>
                    <a:pt x="59549" y="1461637"/>
                    <a:pt x="54180" y="1437160"/>
                  </a:cubicBezTo>
                  <a:cubicBezTo>
                    <a:pt x="54180" y="1437160"/>
                    <a:pt x="54180" y="1435815"/>
                    <a:pt x="54180" y="1434470"/>
                  </a:cubicBezTo>
                  <a:cubicBezTo>
                    <a:pt x="50080" y="1410127"/>
                    <a:pt x="44711" y="1387130"/>
                    <a:pt x="40611" y="1362652"/>
                  </a:cubicBezTo>
                  <a:cubicBezTo>
                    <a:pt x="40611" y="1359963"/>
                    <a:pt x="39244" y="1358618"/>
                    <a:pt x="39244" y="1355928"/>
                  </a:cubicBezTo>
                  <a:cubicBezTo>
                    <a:pt x="33875" y="1331585"/>
                    <a:pt x="31141" y="1308588"/>
                    <a:pt x="27041" y="1285455"/>
                  </a:cubicBezTo>
                  <a:cubicBezTo>
                    <a:pt x="27041" y="1284110"/>
                    <a:pt x="27041" y="1282765"/>
                    <a:pt x="27041" y="1281421"/>
                  </a:cubicBezTo>
                  <a:cubicBezTo>
                    <a:pt x="24405" y="1257078"/>
                    <a:pt x="20305" y="1232735"/>
                    <a:pt x="17572" y="1209737"/>
                  </a:cubicBezTo>
                  <a:cubicBezTo>
                    <a:pt x="17572" y="1206913"/>
                    <a:pt x="17572" y="1205568"/>
                    <a:pt x="17572" y="1204223"/>
                  </a:cubicBezTo>
                  <a:cubicBezTo>
                    <a:pt x="14936" y="1182570"/>
                    <a:pt x="13569" y="1159573"/>
                    <a:pt x="10836" y="1137920"/>
                  </a:cubicBezTo>
                  <a:cubicBezTo>
                    <a:pt x="10836" y="1135230"/>
                    <a:pt x="10836" y="1133885"/>
                    <a:pt x="10836" y="1131061"/>
                  </a:cubicBezTo>
                  <a:cubicBezTo>
                    <a:pt x="8103" y="1108063"/>
                    <a:pt x="6736" y="1086410"/>
                    <a:pt x="5369" y="1063412"/>
                  </a:cubicBezTo>
                  <a:cubicBezTo>
                    <a:pt x="5369" y="1063412"/>
                    <a:pt x="5369" y="1062067"/>
                    <a:pt x="5369" y="1062067"/>
                  </a:cubicBezTo>
                  <a:cubicBezTo>
                    <a:pt x="2734" y="1039070"/>
                    <a:pt x="2734" y="1016072"/>
                    <a:pt x="1367" y="994284"/>
                  </a:cubicBezTo>
                  <a:cubicBezTo>
                    <a:pt x="1367" y="992940"/>
                    <a:pt x="1367" y="990250"/>
                    <a:pt x="1367" y="988905"/>
                  </a:cubicBezTo>
                  <a:cubicBezTo>
                    <a:pt x="0" y="967252"/>
                    <a:pt x="0" y="946944"/>
                    <a:pt x="0" y="926636"/>
                  </a:cubicBezTo>
                  <a:cubicBezTo>
                    <a:pt x="0" y="925291"/>
                    <a:pt x="0" y="922601"/>
                    <a:pt x="0" y="921256"/>
                  </a:cubicBezTo>
                  <a:cubicBezTo>
                    <a:pt x="0" y="899469"/>
                    <a:pt x="1367" y="877816"/>
                    <a:pt x="1367" y="857508"/>
                  </a:cubicBezTo>
                  <a:cubicBezTo>
                    <a:pt x="1367" y="857508"/>
                    <a:pt x="1367" y="856163"/>
                    <a:pt x="1367" y="856163"/>
                  </a:cubicBezTo>
                  <a:cubicBezTo>
                    <a:pt x="1367" y="835855"/>
                    <a:pt x="2734" y="816892"/>
                    <a:pt x="4100" y="796584"/>
                  </a:cubicBezTo>
                  <a:cubicBezTo>
                    <a:pt x="4100" y="795239"/>
                    <a:pt x="4100" y="792549"/>
                    <a:pt x="4100" y="791205"/>
                  </a:cubicBezTo>
                  <a:cubicBezTo>
                    <a:pt x="5369" y="770897"/>
                    <a:pt x="6736" y="753278"/>
                    <a:pt x="8103" y="734315"/>
                  </a:cubicBezTo>
                  <a:cubicBezTo>
                    <a:pt x="8103" y="732970"/>
                    <a:pt x="8103" y="731626"/>
                    <a:pt x="8103" y="730281"/>
                  </a:cubicBezTo>
                  <a:cubicBezTo>
                    <a:pt x="9469" y="709973"/>
                    <a:pt x="12203" y="692354"/>
                    <a:pt x="14936" y="673391"/>
                  </a:cubicBezTo>
                  <a:cubicBezTo>
                    <a:pt x="14936" y="673391"/>
                    <a:pt x="14936" y="672046"/>
                    <a:pt x="14936" y="670702"/>
                  </a:cubicBezTo>
                  <a:cubicBezTo>
                    <a:pt x="17572" y="653083"/>
                    <a:pt x="20305" y="635465"/>
                    <a:pt x="23039" y="619192"/>
                  </a:cubicBezTo>
                  <a:cubicBezTo>
                    <a:pt x="24405" y="616502"/>
                    <a:pt x="24405" y="615157"/>
                    <a:pt x="24405" y="613812"/>
                  </a:cubicBezTo>
                  <a:cubicBezTo>
                    <a:pt x="28408" y="596194"/>
                    <a:pt x="31141" y="579921"/>
                    <a:pt x="35241" y="563648"/>
                  </a:cubicBezTo>
                  <a:cubicBezTo>
                    <a:pt x="35241" y="563648"/>
                    <a:pt x="35241" y="562303"/>
                    <a:pt x="35241" y="562303"/>
                  </a:cubicBezTo>
                  <a:cubicBezTo>
                    <a:pt x="35241" y="560958"/>
                    <a:pt x="35241" y="560958"/>
                    <a:pt x="35241" y="560958"/>
                  </a:cubicBezTo>
                  <a:cubicBezTo>
                    <a:pt x="37877" y="552888"/>
                    <a:pt x="39244" y="543340"/>
                    <a:pt x="41977" y="535270"/>
                  </a:cubicBezTo>
                  <a:cubicBezTo>
                    <a:pt x="41977" y="532580"/>
                    <a:pt x="43344" y="531101"/>
                    <a:pt x="43344" y="528411"/>
                  </a:cubicBezTo>
                  <a:cubicBezTo>
                    <a:pt x="44711" y="521687"/>
                    <a:pt x="47444" y="516307"/>
                    <a:pt x="48713" y="509448"/>
                  </a:cubicBezTo>
                  <a:cubicBezTo>
                    <a:pt x="50080" y="508103"/>
                    <a:pt x="50080" y="505413"/>
                    <a:pt x="51446" y="502724"/>
                  </a:cubicBezTo>
                  <a:cubicBezTo>
                    <a:pt x="54180" y="494654"/>
                    <a:pt x="56913" y="486450"/>
                    <a:pt x="59549" y="478381"/>
                  </a:cubicBezTo>
                  <a:cubicBezTo>
                    <a:pt x="62282" y="470177"/>
                    <a:pt x="65016" y="463453"/>
                    <a:pt x="67749" y="455383"/>
                  </a:cubicBezTo>
                  <a:cubicBezTo>
                    <a:pt x="69116" y="452559"/>
                    <a:pt x="69116" y="451214"/>
                    <a:pt x="70385" y="448524"/>
                  </a:cubicBezTo>
                  <a:cubicBezTo>
                    <a:pt x="73118" y="441800"/>
                    <a:pt x="74485" y="436420"/>
                    <a:pt x="77218" y="430906"/>
                  </a:cubicBezTo>
                  <a:cubicBezTo>
                    <a:pt x="78585" y="429561"/>
                    <a:pt x="78585" y="426871"/>
                    <a:pt x="79952" y="425526"/>
                  </a:cubicBezTo>
                  <a:cubicBezTo>
                    <a:pt x="82588" y="417457"/>
                    <a:pt x="86688" y="410598"/>
                    <a:pt x="89421" y="403873"/>
                  </a:cubicBezTo>
                  <a:cubicBezTo>
                    <a:pt x="89421" y="402529"/>
                    <a:pt x="90788" y="401184"/>
                    <a:pt x="90788" y="399839"/>
                  </a:cubicBezTo>
                  <a:cubicBezTo>
                    <a:pt x="93424" y="392980"/>
                    <a:pt x="96157" y="387600"/>
                    <a:pt x="98890" y="382221"/>
                  </a:cubicBezTo>
                  <a:cubicBezTo>
                    <a:pt x="98890" y="380876"/>
                    <a:pt x="100257" y="378186"/>
                    <a:pt x="101624" y="376706"/>
                  </a:cubicBezTo>
                  <a:cubicBezTo>
                    <a:pt x="104259" y="372672"/>
                    <a:pt x="106993" y="367292"/>
                    <a:pt x="109726" y="361913"/>
                  </a:cubicBezTo>
                  <a:cubicBezTo>
                    <a:pt x="109726" y="361913"/>
                    <a:pt x="111093" y="360568"/>
                    <a:pt x="111093" y="359223"/>
                  </a:cubicBezTo>
                  <a:cubicBezTo>
                    <a:pt x="111093" y="359223"/>
                    <a:pt x="111093" y="357878"/>
                    <a:pt x="111093" y="357878"/>
                  </a:cubicBezTo>
                  <a:cubicBezTo>
                    <a:pt x="113729" y="352364"/>
                    <a:pt x="117829" y="345639"/>
                    <a:pt x="121929" y="340260"/>
                  </a:cubicBezTo>
                  <a:cubicBezTo>
                    <a:pt x="123296" y="338915"/>
                    <a:pt x="123296" y="337435"/>
                    <a:pt x="124662" y="336090"/>
                  </a:cubicBezTo>
                  <a:cubicBezTo>
                    <a:pt x="127298" y="330711"/>
                    <a:pt x="131398" y="326676"/>
                    <a:pt x="134132" y="322641"/>
                  </a:cubicBezTo>
                  <a:cubicBezTo>
                    <a:pt x="135401" y="319952"/>
                    <a:pt x="136767" y="318472"/>
                    <a:pt x="138134" y="317127"/>
                  </a:cubicBezTo>
                  <a:cubicBezTo>
                    <a:pt x="140867" y="313093"/>
                    <a:pt x="144967" y="309058"/>
                    <a:pt x="147603" y="305023"/>
                  </a:cubicBezTo>
                  <a:cubicBezTo>
                    <a:pt x="148970" y="303678"/>
                    <a:pt x="148970" y="302334"/>
                    <a:pt x="150337" y="300989"/>
                  </a:cubicBezTo>
                  <a:cubicBezTo>
                    <a:pt x="154437" y="295475"/>
                    <a:pt x="158439" y="290095"/>
                    <a:pt x="162539" y="286060"/>
                  </a:cubicBezTo>
                  <a:cubicBezTo>
                    <a:pt x="162539" y="286060"/>
                    <a:pt x="163906" y="284715"/>
                    <a:pt x="165273" y="283370"/>
                  </a:cubicBezTo>
                  <a:cubicBezTo>
                    <a:pt x="169275" y="279201"/>
                    <a:pt x="172009" y="276511"/>
                    <a:pt x="176109" y="272477"/>
                  </a:cubicBezTo>
                  <a:cubicBezTo>
                    <a:pt x="177475" y="271132"/>
                    <a:pt x="178744" y="269787"/>
                    <a:pt x="180111" y="268442"/>
                  </a:cubicBezTo>
                  <a:cubicBezTo>
                    <a:pt x="184211" y="265752"/>
                    <a:pt x="186945" y="261718"/>
                    <a:pt x="190947" y="258893"/>
                  </a:cubicBezTo>
                  <a:cubicBezTo>
                    <a:pt x="190947" y="257548"/>
                    <a:pt x="192314" y="257548"/>
                    <a:pt x="193680" y="256203"/>
                  </a:cubicBezTo>
                  <a:cubicBezTo>
                    <a:pt x="199147" y="252169"/>
                    <a:pt x="203150" y="249479"/>
                    <a:pt x="208616" y="245444"/>
                  </a:cubicBezTo>
                  <a:cubicBezTo>
                    <a:pt x="209886" y="244099"/>
                    <a:pt x="211252" y="244099"/>
                    <a:pt x="212619" y="242754"/>
                  </a:cubicBezTo>
                  <a:cubicBezTo>
                    <a:pt x="216719" y="239930"/>
                    <a:pt x="220721" y="237240"/>
                    <a:pt x="224822" y="234551"/>
                  </a:cubicBezTo>
                  <a:cubicBezTo>
                    <a:pt x="226188" y="234551"/>
                    <a:pt x="226188" y="233206"/>
                    <a:pt x="227555" y="233206"/>
                  </a:cubicBezTo>
                  <a:cubicBezTo>
                    <a:pt x="228922" y="233206"/>
                    <a:pt x="228922" y="231861"/>
                    <a:pt x="230288" y="231861"/>
                  </a:cubicBezTo>
                  <a:cubicBezTo>
                    <a:pt x="232924" y="230516"/>
                    <a:pt x="235657" y="229171"/>
                    <a:pt x="238391" y="227826"/>
                  </a:cubicBezTo>
                  <a:cubicBezTo>
                    <a:pt x="239758" y="226481"/>
                    <a:pt x="242393" y="226481"/>
                    <a:pt x="243760" y="225136"/>
                  </a:cubicBezTo>
                  <a:cubicBezTo>
                    <a:pt x="246493" y="223791"/>
                    <a:pt x="249227" y="222446"/>
                    <a:pt x="251960" y="220967"/>
                  </a:cubicBezTo>
                  <a:cubicBezTo>
                    <a:pt x="253229" y="219622"/>
                    <a:pt x="255963" y="219622"/>
                    <a:pt x="257329" y="218277"/>
                  </a:cubicBezTo>
                  <a:cubicBezTo>
                    <a:pt x="260063" y="216932"/>
                    <a:pt x="264065" y="215587"/>
                    <a:pt x="266799" y="214243"/>
                  </a:cubicBezTo>
                  <a:cubicBezTo>
                    <a:pt x="269532" y="214243"/>
                    <a:pt x="270899" y="212898"/>
                    <a:pt x="272265" y="212898"/>
                  </a:cubicBezTo>
                  <a:cubicBezTo>
                    <a:pt x="277635" y="210208"/>
                    <a:pt x="281735" y="208863"/>
                    <a:pt x="287104" y="207518"/>
                  </a:cubicBezTo>
                  <a:lnTo>
                    <a:pt x="960491" y="14383"/>
                  </a:lnTo>
                  <a:lnTo>
                    <a:pt x="976406" y="9818"/>
                  </a:lnTo>
                  <a:cubicBezTo>
                    <a:pt x="995369" y="4312"/>
                    <a:pt x="1014771" y="1161"/>
                    <a:pt x="1034533" y="26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 dirty="0"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9558F2E8-FE8D-4860-B07F-601658F5F93B}"/>
                </a:ext>
              </a:extLst>
            </p:cNvPr>
            <p:cNvSpPr/>
            <p:nvPr/>
          </p:nvSpPr>
          <p:spPr>
            <a:xfrm>
              <a:off x="3530075" y="1644941"/>
              <a:ext cx="1331733" cy="2627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8" h="20394" extrusionOk="0">
                  <a:moveTo>
                    <a:pt x="17362" y="8968"/>
                  </a:moveTo>
                  <a:cubicBezTo>
                    <a:pt x="20299" y="14550"/>
                    <a:pt x="19178" y="19637"/>
                    <a:pt x="14831" y="20320"/>
                  </a:cubicBezTo>
                  <a:cubicBezTo>
                    <a:pt x="10504" y="20993"/>
                    <a:pt x="4572" y="17009"/>
                    <a:pt x="1636" y="11428"/>
                  </a:cubicBezTo>
                  <a:cubicBezTo>
                    <a:pt x="-1301" y="5847"/>
                    <a:pt x="-180" y="759"/>
                    <a:pt x="4167" y="76"/>
                  </a:cubicBezTo>
                  <a:cubicBezTo>
                    <a:pt x="8514" y="-607"/>
                    <a:pt x="14426" y="3387"/>
                    <a:pt x="17362" y="8968"/>
                  </a:cubicBezTo>
                  <a:close/>
                  <a:moveTo>
                    <a:pt x="2795" y="11239"/>
                  </a:moveTo>
                  <a:cubicBezTo>
                    <a:pt x="5307" y="16000"/>
                    <a:pt x="10368" y="19416"/>
                    <a:pt x="14059" y="18838"/>
                  </a:cubicBezTo>
                  <a:cubicBezTo>
                    <a:pt x="17768" y="18260"/>
                    <a:pt x="18734" y="13909"/>
                    <a:pt x="16222" y="9147"/>
                  </a:cubicBezTo>
                  <a:cubicBezTo>
                    <a:pt x="13711" y="4386"/>
                    <a:pt x="8649" y="970"/>
                    <a:pt x="4959" y="1548"/>
                  </a:cubicBezTo>
                  <a:cubicBezTo>
                    <a:pt x="1249" y="2126"/>
                    <a:pt x="283" y="6477"/>
                    <a:pt x="2795" y="1123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CE91BFD4-3E87-40AE-B674-F2D8AA46793F}"/>
                </a:ext>
              </a:extLst>
            </p:cNvPr>
            <p:cNvSpPr/>
            <p:nvPr/>
          </p:nvSpPr>
          <p:spPr>
            <a:xfrm>
              <a:off x="6235036" y="1252201"/>
              <a:ext cx="1352644" cy="2789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6" h="21579" extrusionOk="0">
                  <a:moveTo>
                    <a:pt x="20975" y="4892"/>
                  </a:moveTo>
                  <a:cubicBezTo>
                    <a:pt x="20975" y="4881"/>
                    <a:pt x="20975" y="4871"/>
                    <a:pt x="20975" y="4860"/>
                  </a:cubicBezTo>
                  <a:cubicBezTo>
                    <a:pt x="20975" y="4756"/>
                    <a:pt x="20975" y="4640"/>
                    <a:pt x="20954" y="4536"/>
                  </a:cubicBezTo>
                  <a:cubicBezTo>
                    <a:pt x="20954" y="4515"/>
                    <a:pt x="20954" y="4504"/>
                    <a:pt x="20954" y="4483"/>
                  </a:cubicBezTo>
                  <a:cubicBezTo>
                    <a:pt x="20954" y="4379"/>
                    <a:pt x="20933" y="4284"/>
                    <a:pt x="20933" y="4180"/>
                  </a:cubicBezTo>
                  <a:cubicBezTo>
                    <a:pt x="20933" y="4159"/>
                    <a:pt x="20933" y="4148"/>
                    <a:pt x="20933" y="4127"/>
                  </a:cubicBezTo>
                  <a:cubicBezTo>
                    <a:pt x="20933" y="4033"/>
                    <a:pt x="20912" y="3928"/>
                    <a:pt x="20912" y="3834"/>
                  </a:cubicBezTo>
                  <a:cubicBezTo>
                    <a:pt x="20912" y="3823"/>
                    <a:pt x="20912" y="3802"/>
                    <a:pt x="20912" y="3792"/>
                  </a:cubicBezTo>
                  <a:cubicBezTo>
                    <a:pt x="20912" y="3698"/>
                    <a:pt x="20891" y="3603"/>
                    <a:pt x="20870" y="3509"/>
                  </a:cubicBezTo>
                  <a:cubicBezTo>
                    <a:pt x="20870" y="3499"/>
                    <a:pt x="20870" y="3488"/>
                    <a:pt x="20870" y="3478"/>
                  </a:cubicBezTo>
                  <a:cubicBezTo>
                    <a:pt x="20849" y="3383"/>
                    <a:pt x="20849" y="3289"/>
                    <a:pt x="20828" y="3205"/>
                  </a:cubicBezTo>
                  <a:cubicBezTo>
                    <a:pt x="20828" y="3195"/>
                    <a:pt x="20828" y="3195"/>
                    <a:pt x="20828" y="3184"/>
                  </a:cubicBezTo>
                  <a:cubicBezTo>
                    <a:pt x="20807" y="3090"/>
                    <a:pt x="20786" y="3006"/>
                    <a:pt x="20786" y="2912"/>
                  </a:cubicBezTo>
                  <a:cubicBezTo>
                    <a:pt x="20786" y="2912"/>
                    <a:pt x="20786" y="2902"/>
                    <a:pt x="20786" y="2902"/>
                  </a:cubicBezTo>
                  <a:cubicBezTo>
                    <a:pt x="20765" y="2818"/>
                    <a:pt x="20744" y="2734"/>
                    <a:pt x="20723" y="2650"/>
                  </a:cubicBezTo>
                  <a:cubicBezTo>
                    <a:pt x="20723" y="2640"/>
                    <a:pt x="20723" y="2629"/>
                    <a:pt x="20723" y="2619"/>
                  </a:cubicBezTo>
                  <a:cubicBezTo>
                    <a:pt x="20702" y="2545"/>
                    <a:pt x="20681" y="2462"/>
                    <a:pt x="20660" y="2388"/>
                  </a:cubicBezTo>
                  <a:cubicBezTo>
                    <a:pt x="20660" y="2378"/>
                    <a:pt x="20660" y="2367"/>
                    <a:pt x="20660" y="2357"/>
                  </a:cubicBezTo>
                  <a:cubicBezTo>
                    <a:pt x="20639" y="2284"/>
                    <a:pt x="20618" y="2210"/>
                    <a:pt x="20597" y="2147"/>
                  </a:cubicBezTo>
                  <a:cubicBezTo>
                    <a:pt x="20597" y="2137"/>
                    <a:pt x="20597" y="2126"/>
                    <a:pt x="20576" y="2116"/>
                  </a:cubicBezTo>
                  <a:cubicBezTo>
                    <a:pt x="20555" y="2053"/>
                    <a:pt x="20534" y="1980"/>
                    <a:pt x="20492" y="1917"/>
                  </a:cubicBezTo>
                  <a:cubicBezTo>
                    <a:pt x="20492" y="1906"/>
                    <a:pt x="20492" y="1896"/>
                    <a:pt x="20471" y="1886"/>
                  </a:cubicBezTo>
                  <a:cubicBezTo>
                    <a:pt x="20450" y="1823"/>
                    <a:pt x="20408" y="1760"/>
                    <a:pt x="20387" y="1707"/>
                  </a:cubicBezTo>
                  <a:cubicBezTo>
                    <a:pt x="20387" y="1697"/>
                    <a:pt x="20387" y="1697"/>
                    <a:pt x="20366" y="1686"/>
                  </a:cubicBezTo>
                  <a:cubicBezTo>
                    <a:pt x="20345" y="1624"/>
                    <a:pt x="20303" y="1571"/>
                    <a:pt x="20261" y="1519"/>
                  </a:cubicBezTo>
                  <a:cubicBezTo>
                    <a:pt x="20261" y="1519"/>
                    <a:pt x="20261" y="1508"/>
                    <a:pt x="20261" y="1508"/>
                  </a:cubicBezTo>
                  <a:cubicBezTo>
                    <a:pt x="20218" y="1456"/>
                    <a:pt x="20198" y="1404"/>
                    <a:pt x="20155" y="1351"/>
                  </a:cubicBezTo>
                  <a:cubicBezTo>
                    <a:pt x="20155" y="1351"/>
                    <a:pt x="20155" y="1351"/>
                    <a:pt x="20155" y="1351"/>
                  </a:cubicBezTo>
                  <a:cubicBezTo>
                    <a:pt x="20113" y="1299"/>
                    <a:pt x="20071" y="1257"/>
                    <a:pt x="20050" y="1215"/>
                  </a:cubicBezTo>
                  <a:cubicBezTo>
                    <a:pt x="20050" y="1215"/>
                    <a:pt x="20050" y="1205"/>
                    <a:pt x="20029" y="1205"/>
                  </a:cubicBezTo>
                  <a:cubicBezTo>
                    <a:pt x="19987" y="1163"/>
                    <a:pt x="19945" y="1121"/>
                    <a:pt x="19924" y="1089"/>
                  </a:cubicBezTo>
                  <a:cubicBezTo>
                    <a:pt x="19924" y="1089"/>
                    <a:pt x="19903" y="1079"/>
                    <a:pt x="19903" y="1079"/>
                  </a:cubicBezTo>
                  <a:cubicBezTo>
                    <a:pt x="19861" y="1047"/>
                    <a:pt x="19819" y="1016"/>
                    <a:pt x="19777" y="985"/>
                  </a:cubicBezTo>
                  <a:cubicBezTo>
                    <a:pt x="19777" y="985"/>
                    <a:pt x="19756" y="974"/>
                    <a:pt x="19756" y="974"/>
                  </a:cubicBezTo>
                  <a:cubicBezTo>
                    <a:pt x="19714" y="943"/>
                    <a:pt x="19672" y="922"/>
                    <a:pt x="19630" y="901"/>
                  </a:cubicBezTo>
                  <a:cubicBezTo>
                    <a:pt x="19630" y="901"/>
                    <a:pt x="19609" y="890"/>
                    <a:pt x="19609" y="890"/>
                  </a:cubicBezTo>
                  <a:cubicBezTo>
                    <a:pt x="19567" y="869"/>
                    <a:pt x="19525" y="848"/>
                    <a:pt x="19483" y="827"/>
                  </a:cubicBezTo>
                  <a:cubicBezTo>
                    <a:pt x="19483" y="827"/>
                    <a:pt x="19462" y="827"/>
                    <a:pt x="19462" y="817"/>
                  </a:cubicBezTo>
                  <a:cubicBezTo>
                    <a:pt x="19420" y="796"/>
                    <a:pt x="19357" y="786"/>
                    <a:pt x="19315" y="775"/>
                  </a:cubicBezTo>
                  <a:cubicBezTo>
                    <a:pt x="19315" y="775"/>
                    <a:pt x="19315" y="775"/>
                    <a:pt x="19294" y="775"/>
                  </a:cubicBezTo>
                  <a:cubicBezTo>
                    <a:pt x="19252" y="765"/>
                    <a:pt x="19189" y="754"/>
                    <a:pt x="19126" y="754"/>
                  </a:cubicBezTo>
                  <a:lnTo>
                    <a:pt x="7128" y="0"/>
                  </a:lnTo>
                  <a:cubicBezTo>
                    <a:pt x="7128" y="0"/>
                    <a:pt x="7128" y="0"/>
                    <a:pt x="7128" y="0"/>
                  </a:cubicBezTo>
                  <a:cubicBezTo>
                    <a:pt x="7107" y="0"/>
                    <a:pt x="7086" y="0"/>
                    <a:pt x="7044" y="0"/>
                  </a:cubicBezTo>
                  <a:cubicBezTo>
                    <a:pt x="5027" y="-21"/>
                    <a:pt x="2233" y="4630"/>
                    <a:pt x="804" y="10370"/>
                  </a:cubicBezTo>
                  <a:cubicBezTo>
                    <a:pt x="-604" y="16111"/>
                    <a:pt x="-121" y="20804"/>
                    <a:pt x="1917" y="20825"/>
                  </a:cubicBezTo>
                  <a:cubicBezTo>
                    <a:pt x="1896" y="20825"/>
                    <a:pt x="1875" y="20825"/>
                    <a:pt x="1854" y="20825"/>
                  </a:cubicBezTo>
                  <a:lnTo>
                    <a:pt x="13852" y="21579"/>
                  </a:lnTo>
                  <a:cubicBezTo>
                    <a:pt x="13873" y="21579"/>
                    <a:pt x="13894" y="21579"/>
                    <a:pt x="13915" y="21579"/>
                  </a:cubicBezTo>
                  <a:cubicBezTo>
                    <a:pt x="13957" y="21579"/>
                    <a:pt x="13978" y="21579"/>
                    <a:pt x="14020" y="21579"/>
                  </a:cubicBezTo>
                  <a:cubicBezTo>
                    <a:pt x="14041" y="21579"/>
                    <a:pt x="14041" y="21579"/>
                    <a:pt x="14062" y="21579"/>
                  </a:cubicBezTo>
                  <a:cubicBezTo>
                    <a:pt x="14083" y="21579"/>
                    <a:pt x="14104" y="21579"/>
                    <a:pt x="14125" y="21569"/>
                  </a:cubicBezTo>
                  <a:cubicBezTo>
                    <a:pt x="14146" y="21569"/>
                    <a:pt x="14146" y="21569"/>
                    <a:pt x="14167" y="21558"/>
                  </a:cubicBezTo>
                  <a:cubicBezTo>
                    <a:pt x="14188" y="21558"/>
                    <a:pt x="14209" y="21548"/>
                    <a:pt x="14230" y="21548"/>
                  </a:cubicBezTo>
                  <a:cubicBezTo>
                    <a:pt x="14251" y="21548"/>
                    <a:pt x="14251" y="21537"/>
                    <a:pt x="14272" y="21537"/>
                  </a:cubicBezTo>
                  <a:cubicBezTo>
                    <a:pt x="14293" y="21537"/>
                    <a:pt x="14314" y="21527"/>
                    <a:pt x="14335" y="21527"/>
                  </a:cubicBezTo>
                  <a:cubicBezTo>
                    <a:pt x="14356" y="21527"/>
                    <a:pt x="14356" y="21516"/>
                    <a:pt x="14377" y="21516"/>
                  </a:cubicBezTo>
                  <a:cubicBezTo>
                    <a:pt x="14398" y="21506"/>
                    <a:pt x="14419" y="21506"/>
                    <a:pt x="14440" y="21495"/>
                  </a:cubicBezTo>
                  <a:cubicBezTo>
                    <a:pt x="14461" y="21495"/>
                    <a:pt x="14461" y="21485"/>
                    <a:pt x="14482" y="21474"/>
                  </a:cubicBezTo>
                  <a:cubicBezTo>
                    <a:pt x="14503" y="21464"/>
                    <a:pt x="14524" y="21453"/>
                    <a:pt x="14545" y="21453"/>
                  </a:cubicBezTo>
                  <a:cubicBezTo>
                    <a:pt x="14566" y="21443"/>
                    <a:pt x="14566" y="21443"/>
                    <a:pt x="14587" y="21432"/>
                  </a:cubicBezTo>
                  <a:cubicBezTo>
                    <a:pt x="14608" y="21422"/>
                    <a:pt x="14629" y="21411"/>
                    <a:pt x="14650" y="21401"/>
                  </a:cubicBezTo>
                  <a:cubicBezTo>
                    <a:pt x="14671" y="21390"/>
                    <a:pt x="14671" y="21390"/>
                    <a:pt x="14692" y="21380"/>
                  </a:cubicBezTo>
                  <a:cubicBezTo>
                    <a:pt x="14713" y="21369"/>
                    <a:pt x="14734" y="21359"/>
                    <a:pt x="14776" y="21338"/>
                  </a:cubicBezTo>
                  <a:cubicBezTo>
                    <a:pt x="14797" y="21328"/>
                    <a:pt x="14797" y="21328"/>
                    <a:pt x="14818" y="21317"/>
                  </a:cubicBezTo>
                  <a:cubicBezTo>
                    <a:pt x="14860" y="21296"/>
                    <a:pt x="14881" y="21275"/>
                    <a:pt x="14923" y="21254"/>
                  </a:cubicBezTo>
                  <a:cubicBezTo>
                    <a:pt x="14923" y="21254"/>
                    <a:pt x="14923" y="21254"/>
                    <a:pt x="14944" y="21244"/>
                  </a:cubicBezTo>
                  <a:cubicBezTo>
                    <a:pt x="14987" y="21223"/>
                    <a:pt x="15007" y="21202"/>
                    <a:pt x="15050" y="21181"/>
                  </a:cubicBezTo>
                  <a:cubicBezTo>
                    <a:pt x="15071" y="21170"/>
                    <a:pt x="15071" y="21160"/>
                    <a:pt x="15092" y="21160"/>
                  </a:cubicBezTo>
                  <a:cubicBezTo>
                    <a:pt x="15113" y="21139"/>
                    <a:pt x="15134" y="21129"/>
                    <a:pt x="15155" y="21108"/>
                  </a:cubicBezTo>
                  <a:cubicBezTo>
                    <a:pt x="15176" y="21097"/>
                    <a:pt x="15176" y="21087"/>
                    <a:pt x="15197" y="21076"/>
                  </a:cubicBezTo>
                  <a:cubicBezTo>
                    <a:pt x="15218" y="21055"/>
                    <a:pt x="15239" y="21045"/>
                    <a:pt x="15260" y="21024"/>
                  </a:cubicBezTo>
                  <a:cubicBezTo>
                    <a:pt x="15281" y="21013"/>
                    <a:pt x="15281" y="21003"/>
                    <a:pt x="15302" y="20982"/>
                  </a:cubicBezTo>
                  <a:cubicBezTo>
                    <a:pt x="15323" y="20961"/>
                    <a:pt x="15344" y="20950"/>
                    <a:pt x="15365" y="20930"/>
                  </a:cubicBezTo>
                  <a:cubicBezTo>
                    <a:pt x="15386" y="20919"/>
                    <a:pt x="15407" y="20898"/>
                    <a:pt x="15407" y="20888"/>
                  </a:cubicBezTo>
                  <a:cubicBezTo>
                    <a:pt x="15428" y="20867"/>
                    <a:pt x="15449" y="20846"/>
                    <a:pt x="15470" y="20835"/>
                  </a:cubicBezTo>
                  <a:cubicBezTo>
                    <a:pt x="15491" y="20825"/>
                    <a:pt x="15512" y="20804"/>
                    <a:pt x="15512" y="20793"/>
                  </a:cubicBezTo>
                  <a:cubicBezTo>
                    <a:pt x="15533" y="20772"/>
                    <a:pt x="15554" y="20751"/>
                    <a:pt x="15575" y="20730"/>
                  </a:cubicBezTo>
                  <a:cubicBezTo>
                    <a:pt x="15596" y="20720"/>
                    <a:pt x="15596" y="20699"/>
                    <a:pt x="15617" y="20689"/>
                  </a:cubicBezTo>
                  <a:cubicBezTo>
                    <a:pt x="15638" y="20668"/>
                    <a:pt x="15659" y="20647"/>
                    <a:pt x="15680" y="20615"/>
                  </a:cubicBezTo>
                  <a:cubicBezTo>
                    <a:pt x="15701" y="20605"/>
                    <a:pt x="15701" y="20594"/>
                    <a:pt x="15722" y="20584"/>
                  </a:cubicBezTo>
                  <a:cubicBezTo>
                    <a:pt x="15722" y="20584"/>
                    <a:pt x="15722" y="20573"/>
                    <a:pt x="15722" y="20573"/>
                  </a:cubicBezTo>
                  <a:cubicBezTo>
                    <a:pt x="15764" y="20531"/>
                    <a:pt x="15806" y="20479"/>
                    <a:pt x="15848" y="20427"/>
                  </a:cubicBezTo>
                  <a:cubicBezTo>
                    <a:pt x="15869" y="20416"/>
                    <a:pt x="15869" y="20406"/>
                    <a:pt x="15890" y="20395"/>
                  </a:cubicBezTo>
                  <a:cubicBezTo>
                    <a:pt x="15932" y="20353"/>
                    <a:pt x="15974" y="20311"/>
                    <a:pt x="15995" y="20270"/>
                  </a:cubicBezTo>
                  <a:cubicBezTo>
                    <a:pt x="16016" y="20259"/>
                    <a:pt x="16016" y="20249"/>
                    <a:pt x="16037" y="20228"/>
                  </a:cubicBezTo>
                  <a:cubicBezTo>
                    <a:pt x="16079" y="20175"/>
                    <a:pt x="16121" y="20123"/>
                    <a:pt x="16184" y="20071"/>
                  </a:cubicBezTo>
                  <a:cubicBezTo>
                    <a:pt x="16184" y="20060"/>
                    <a:pt x="16205" y="20050"/>
                    <a:pt x="16205" y="20039"/>
                  </a:cubicBezTo>
                  <a:cubicBezTo>
                    <a:pt x="16247" y="19987"/>
                    <a:pt x="16289" y="19945"/>
                    <a:pt x="16331" y="19892"/>
                  </a:cubicBezTo>
                  <a:cubicBezTo>
                    <a:pt x="16352" y="19882"/>
                    <a:pt x="16352" y="19861"/>
                    <a:pt x="16374" y="19840"/>
                  </a:cubicBezTo>
                  <a:cubicBezTo>
                    <a:pt x="16416" y="19777"/>
                    <a:pt x="16458" y="19725"/>
                    <a:pt x="16521" y="19662"/>
                  </a:cubicBezTo>
                  <a:cubicBezTo>
                    <a:pt x="16521" y="19662"/>
                    <a:pt x="16521" y="19662"/>
                    <a:pt x="16521" y="19652"/>
                  </a:cubicBezTo>
                  <a:cubicBezTo>
                    <a:pt x="16563" y="19589"/>
                    <a:pt x="16605" y="19526"/>
                    <a:pt x="16647" y="19463"/>
                  </a:cubicBezTo>
                  <a:cubicBezTo>
                    <a:pt x="16668" y="19442"/>
                    <a:pt x="16668" y="19432"/>
                    <a:pt x="16689" y="19411"/>
                  </a:cubicBezTo>
                  <a:cubicBezTo>
                    <a:pt x="16731" y="19358"/>
                    <a:pt x="16773" y="19295"/>
                    <a:pt x="16815" y="19233"/>
                  </a:cubicBezTo>
                  <a:cubicBezTo>
                    <a:pt x="16815" y="19222"/>
                    <a:pt x="16836" y="19212"/>
                    <a:pt x="16836" y="19201"/>
                  </a:cubicBezTo>
                  <a:cubicBezTo>
                    <a:pt x="16878" y="19138"/>
                    <a:pt x="16920" y="19065"/>
                    <a:pt x="16983" y="18992"/>
                  </a:cubicBezTo>
                  <a:cubicBezTo>
                    <a:pt x="17004" y="18971"/>
                    <a:pt x="17004" y="18960"/>
                    <a:pt x="17025" y="18939"/>
                  </a:cubicBezTo>
                  <a:cubicBezTo>
                    <a:pt x="17067" y="18876"/>
                    <a:pt x="17109" y="18824"/>
                    <a:pt x="17130" y="18761"/>
                  </a:cubicBezTo>
                  <a:cubicBezTo>
                    <a:pt x="17130" y="18751"/>
                    <a:pt x="17151" y="18730"/>
                    <a:pt x="17151" y="18719"/>
                  </a:cubicBezTo>
                  <a:cubicBezTo>
                    <a:pt x="17193" y="18646"/>
                    <a:pt x="17235" y="18573"/>
                    <a:pt x="17277" y="18499"/>
                  </a:cubicBezTo>
                  <a:cubicBezTo>
                    <a:pt x="17277" y="18478"/>
                    <a:pt x="17298" y="18468"/>
                    <a:pt x="17298" y="18447"/>
                  </a:cubicBezTo>
                  <a:cubicBezTo>
                    <a:pt x="17340" y="18384"/>
                    <a:pt x="17382" y="18321"/>
                    <a:pt x="17403" y="18258"/>
                  </a:cubicBezTo>
                  <a:cubicBezTo>
                    <a:pt x="17424" y="18237"/>
                    <a:pt x="17424" y="18216"/>
                    <a:pt x="17445" y="18195"/>
                  </a:cubicBezTo>
                  <a:cubicBezTo>
                    <a:pt x="17487" y="18122"/>
                    <a:pt x="17529" y="18038"/>
                    <a:pt x="17572" y="17955"/>
                  </a:cubicBezTo>
                  <a:cubicBezTo>
                    <a:pt x="17572" y="17944"/>
                    <a:pt x="17593" y="17934"/>
                    <a:pt x="17593" y="17913"/>
                  </a:cubicBezTo>
                  <a:cubicBezTo>
                    <a:pt x="17635" y="17839"/>
                    <a:pt x="17677" y="17776"/>
                    <a:pt x="17698" y="17703"/>
                  </a:cubicBezTo>
                  <a:cubicBezTo>
                    <a:pt x="17719" y="17682"/>
                    <a:pt x="17719" y="17661"/>
                    <a:pt x="17740" y="17640"/>
                  </a:cubicBezTo>
                  <a:cubicBezTo>
                    <a:pt x="17782" y="17556"/>
                    <a:pt x="17824" y="17473"/>
                    <a:pt x="17866" y="17389"/>
                  </a:cubicBezTo>
                  <a:cubicBezTo>
                    <a:pt x="17866" y="17389"/>
                    <a:pt x="17866" y="17389"/>
                    <a:pt x="17866" y="17389"/>
                  </a:cubicBezTo>
                  <a:cubicBezTo>
                    <a:pt x="17908" y="17305"/>
                    <a:pt x="17950" y="17221"/>
                    <a:pt x="17992" y="17127"/>
                  </a:cubicBezTo>
                  <a:cubicBezTo>
                    <a:pt x="18013" y="17106"/>
                    <a:pt x="18013" y="17075"/>
                    <a:pt x="18034" y="17054"/>
                  </a:cubicBezTo>
                  <a:cubicBezTo>
                    <a:pt x="18076" y="16980"/>
                    <a:pt x="18118" y="16897"/>
                    <a:pt x="18139" y="16823"/>
                  </a:cubicBezTo>
                  <a:cubicBezTo>
                    <a:pt x="18139" y="16813"/>
                    <a:pt x="18160" y="16802"/>
                    <a:pt x="18160" y="16781"/>
                  </a:cubicBezTo>
                  <a:cubicBezTo>
                    <a:pt x="18202" y="16687"/>
                    <a:pt x="18244" y="16603"/>
                    <a:pt x="18286" y="16509"/>
                  </a:cubicBezTo>
                  <a:cubicBezTo>
                    <a:pt x="18307" y="16488"/>
                    <a:pt x="18307" y="16457"/>
                    <a:pt x="18328" y="16436"/>
                  </a:cubicBezTo>
                  <a:cubicBezTo>
                    <a:pt x="18370" y="16362"/>
                    <a:pt x="18391" y="16289"/>
                    <a:pt x="18433" y="16205"/>
                  </a:cubicBezTo>
                  <a:cubicBezTo>
                    <a:pt x="18433" y="16184"/>
                    <a:pt x="18454" y="16163"/>
                    <a:pt x="18454" y="16142"/>
                  </a:cubicBezTo>
                  <a:cubicBezTo>
                    <a:pt x="18496" y="16048"/>
                    <a:pt x="18538" y="15954"/>
                    <a:pt x="18580" y="15859"/>
                  </a:cubicBezTo>
                  <a:cubicBezTo>
                    <a:pt x="18580" y="15839"/>
                    <a:pt x="18601" y="15818"/>
                    <a:pt x="18601" y="15797"/>
                  </a:cubicBezTo>
                  <a:cubicBezTo>
                    <a:pt x="18643" y="15723"/>
                    <a:pt x="18664" y="15640"/>
                    <a:pt x="18706" y="15556"/>
                  </a:cubicBezTo>
                  <a:cubicBezTo>
                    <a:pt x="18706" y="15535"/>
                    <a:pt x="18727" y="15503"/>
                    <a:pt x="18727" y="15482"/>
                  </a:cubicBezTo>
                  <a:cubicBezTo>
                    <a:pt x="18769" y="15388"/>
                    <a:pt x="18811" y="15283"/>
                    <a:pt x="18854" y="15189"/>
                  </a:cubicBezTo>
                  <a:cubicBezTo>
                    <a:pt x="18854" y="15168"/>
                    <a:pt x="18875" y="15158"/>
                    <a:pt x="18875" y="15137"/>
                  </a:cubicBezTo>
                  <a:cubicBezTo>
                    <a:pt x="18917" y="15053"/>
                    <a:pt x="18938" y="14969"/>
                    <a:pt x="18980" y="14875"/>
                  </a:cubicBezTo>
                  <a:cubicBezTo>
                    <a:pt x="18980" y="14843"/>
                    <a:pt x="19001" y="14822"/>
                    <a:pt x="19001" y="14791"/>
                  </a:cubicBezTo>
                  <a:cubicBezTo>
                    <a:pt x="19043" y="14686"/>
                    <a:pt x="19085" y="14582"/>
                    <a:pt x="19106" y="14487"/>
                  </a:cubicBezTo>
                  <a:cubicBezTo>
                    <a:pt x="19106" y="14487"/>
                    <a:pt x="19106" y="14487"/>
                    <a:pt x="19106" y="14487"/>
                  </a:cubicBezTo>
                  <a:cubicBezTo>
                    <a:pt x="19148" y="14382"/>
                    <a:pt x="19190" y="14278"/>
                    <a:pt x="19211" y="14173"/>
                  </a:cubicBezTo>
                  <a:cubicBezTo>
                    <a:pt x="19211" y="14142"/>
                    <a:pt x="19232" y="14121"/>
                    <a:pt x="19232" y="14089"/>
                  </a:cubicBezTo>
                  <a:cubicBezTo>
                    <a:pt x="19274" y="13995"/>
                    <a:pt x="19295" y="13901"/>
                    <a:pt x="19337" y="13806"/>
                  </a:cubicBezTo>
                  <a:cubicBezTo>
                    <a:pt x="19337" y="13796"/>
                    <a:pt x="19337" y="13775"/>
                    <a:pt x="19358" y="13764"/>
                  </a:cubicBezTo>
                  <a:cubicBezTo>
                    <a:pt x="19400" y="13660"/>
                    <a:pt x="19421" y="13555"/>
                    <a:pt x="19463" y="13450"/>
                  </a:cubicBezTo>
                  <a:cubicBezTo>
                    <a:pt x="19463" y="13419"/>
                    <a:pt x="19484" y="13398"/>
                    <a:pt x="19484" y="13366"/>
                  </a:cubicBezTo>
                  <a:cubicBezTo>
                    <a:pt x="19505" y="13283"/>
                    <a:pt x="19547" y="13188"/>
                    <a:pt x="19568" y="13105"/>
                  </a:cubicBezTo>
                  <a:cubicBezTo>
                    <a:pt x="19568" y="13084"/>
                    <a:pt x="19589" y="13052"/>
                    <a:pt x="19589" y="13031"/>
                  </a:cubicBezTo>
                  <a:cubicBezTo>
                    <a:pt x="19631" y="12926"/>
                    <a:pt x="19652" y="12811"/>
                    <a:pt x="19694" y="12706"/>
                  </a:cubicBezTo>
                  <a:cubicBezTo>
                    <a:pt x="19694" y="12685"/>
                    <a:pt x="19715" y="12665"/>
                    <a:pt x="19715" y="12633"/>
                  </a:cubicBezTo>
                  <a:cubicBezTo>
                    <a:pt x="19736" y="12539"/>
                    <a:pt x="19778" y="12455"/>
                    <a:pt x="19799" y="12361"/>
                  </a:cubicBezTo>
                  <a:cubicBezTo>
                    <a:pt x="19799" y="12329"/>
                    <a:pt x="19820" y="12308"/>
                    <a:pt x="19820" y="12277"/>
                  </a:cubicBezTo>
                  <a:cubicBezTo>
                    <a:pt x="19841" y="12162"/>
                    <a:pt x="19883" y="12057"/>
                    <a:pt x="19904" y="11942"/>
                  </a:cubicBezTo>
                  <a:cubicBezTo>
                    <a:pt x="19904" y="11921"/>
                    <a:pt x="19904" y="11910"/>
                    <a:pt x="19925" y="11889"/>
                  </a:cubicBezTo>
                  <a:cubicBezTo>
                    <a:pt x="19946" y="11795"/>
                    <a:pt x="19967" y="11690"/>
                    <a:pt x="20009" y="11596"/>
                  </a:cubicBezTo>
                  <a:cubicBezTo>
                    <a:pt x="20009" y="11565"/>
                    <a:pt x="20030" y="11533"/>
                    <a:pt x="20030" y="11502"/>
                  </a:cubicBezTo>
                  <a:cubicBezTo>
                    <a:pt x="20051" y="11387"/>
                    <a:pt x="20093" y="11271"/>
                    <a:pt x="20114" y="11156"/>
                  </a:cubicBezTo>
                  <a:cubicBezTo>
                    <a:pt x="20156" y="10968"/>
                    <a:pt x="20198" y="10769"/>
                    <a:pt x="20240" y="10580"/>
                  </a:cubicBezTo>
                  <a:cubicBezTo>
                    <a:pt x="20240" y="10569"/>
                    <a:pt x="20240" y="10549"/>
                    <a:pt x="20240" y="10538"/>
                  </a:cubicBezTo>
                  <a:cubicBezTo>
                    <a:pt x="20282" y="10360"/>
                    <a:pt x="20324" y="10182"/>
                    <a:pt x="20345" y="10014"/>
                  </a:cubicBezTo>
                  <a:cubicBezTo>
                    <a:pt x="20345" y="10004"/>
                    <a:pt x="20345" y="9993"/>
                    <a:pt x="20345" y="9983"/>
                  </a:cubicBezTo>
                  <a:cubicBezTo>
                    <a:pt x="20345" y="9972"/>
                    <a:pt x="20345" y="9962"/>
                    <a:pt x="20345" y="9951"/>
                  </a:cubicBezTo>
                  <a:cubicBezTo>
                    <a:pt x="20366" y="9815"/>
                    <a:pt x="20408" y="9669"/>
                    <a:pt x="20429" y="9532"/>
                  </a:cubicBezTo>
                  <a:cubicBezTo>
                    <a:pt x="20429" y="9511"/>
                    <a:pt x="20429" y="9491"/>
                    <a:pt x="20451" y="9470"/>
                  </a:cubicBezTo>
                  <a:cubicBezTo>
                    <a:pt x="20472" y="9333"/>
                    <a:pt x="20493" y="9187"/>
                    <a:pt x="20535" y="9051"/>
                  </a:cubicBezTo>
                  <a:cubicBezTo>
                    <a:pt x="20535" y="9030"/>
                    <a:pt x="20535" y="9019"/>
                    <a:pt x="20535" y="8998"/>
                  </a:cubicBezTo>
                  <a:cubicBezTo>
                    <a:pt x="20556" y="8852"/>
                    <a:pt x="20577" y="8715"/>
                    <a:pt x="20598" y="8569"/>
                  </a:cubicBezTo>
                  <a:cubicBezTo>
                    <a:pt x="20598" y="8558"/>
                    <a:pt x="20598" y="8558"/>
                    <a:pt x="20598" y="8548"/>
                  </a:cubicBezTo>
                  <a:cubicBezTo>
                    <a:pt x="20619" y="8401"/>
                    <a:pt x="20640" y="8265"/>
                    <a:pt x="20661" y="8129"/>
                  </a:cubicBezTo>
                  <a:cubicBezTo>
                    <a:pt x="20661" y="8118"/>
                    <a:pt x="20661" y="8108"/>
                    <a:pt x="20661" y="8108"/>
                  </a:cubicBezTo>
                  <a:cubicBezTo>
                    <a:pt x="20682" y="7972"/>
                    <a:pt x="20703" y="7835"/>
                    <a:pt x="20724" y="7699"/>
                  </a:cubicBezTo>
                  <a:cubicBezTo>
                    <a:pt x="20724" y="7678"/>
                    <a:pt x="20724" y="7668"/>
                    <a:pt x="20724" y="7647"/>
                  </a:cubicBezTo>
                  <a:cubicBezTo>
                    <a:pt x="20745" y="7521"/>
                    <a:pt x="20745" y="7385"/>
                    <a:pt x="20766" y="7259"/>
                  </a:cubicBezTo>
                  <a:cubicBezTo>
                    <a:pt x="20766" y="7238"/>
                    <a:pt x="20766" y="7217"/>
                    <a:pt x="20766" y="7196"/>
                  </a:cubicBezTo>
                  <a:cubicBezTo>
                    <a:pt x="20787" y="7071"/>
                    <a:pt x="20787" y="6945"/>
                    <a:pt x="20808" y="6819"/>
                  </a:cubicBezTo>
                  <a:cubicBezTo>
                    <a:pt x="20808" y="6798"/>
                    <a:pt x="20808" y="6777"/>
                    <a:pt x="20808" y="6756"/>
                  </a:cubicBezTo>
                  <a:cubicBezTo>
                    <a:pt x="20808" y="6631"/>
                    <a:pt x="20829" y="6516"/>
                    <a:pt x="20829" y="6390"/>
                  </a:cubicBezTo>
                  <a:cubicBezTo>
                    <a:pt x="20829" y="6369"/>
                    <a:pt x="20829" y="6358"/>
                    <a:pt x="20829" y="6337"/>
                  </a:cubicBezTo>
                  <a:cubicBezTo>
                    <a:pt x="20829" y="6212"/>
                    <a:pt x="20850" y="6097"/>
                    <a:pt x="20850" y="5981"/>
                  </a:cubicBezTo>
                  <a:cubicBezTo>
                    <a:pt x="20850" y="5971"/>
                    <a:pt x="20850" y="5950"/>
                    <a:pt x="20850" y="5939"/>
                  </a:cubicBezTo>
                  <a:cubicBezTo>
                    <a:pt x="20850" y="5814"/>
                    <a:pt x="20850" y="5698"/>
                    <a:pt x="20871" y="5573"/>
                  </a:cubicBezTo>
                  <a:cubicBezTo>
                    <a:pt x="20871" y="5562"/>
                    <a:pt x="20871" y="5562"/>
                    <a:pt x="20871" y="5552"/>
                  </a:cubicBezTo>
                  <a:cubicBezTo>
                    <a:pt x="20871" y="5426"/>
                    <a:pt x="20871" y="5311"/>
                    <a:pt x="20871" y="5196"/>
                  </a:cubicBezTo>
                  <a:cubicBezTo>
                    <a:pt x="20871" y="5185"/>
                    <a:pt x="20871" y="5185"/>
                    <a:pt x="20871" y="5175"/>
                  </a:cubicBezTo>
                  <a:cubicBezTo>
                    <a:pt x="20996" y="5122"/>
                    <a:pt x="20996" y="5007"/>
                    <a:pt x="20975" y="489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 dirty="0"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90512865-2596-4249-AC50-AFF74D14BC69}"/>
                </a:ext>
              </a:extLst>
            </p:cNvPr>
            <p:cNvSpPr/>
            <p:nvPr/>
          </p:nvSpPr>
          <p:spPr>
            <a:xfrm>
              <a:off x="4582814" y="1279286"/>
              <a:ext cx="1515587" cy="2774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447" extrusionOk="0">
                  <a:moveTo>
                    <a:pt x="19874" y="10150"/>
                  </a:moveTo>
                  <a:cubicBezTo>
                    <a:pt x="18825" y="4402"/>
                    <a:pt x="15894" y="-153"/>
                    <a:pt x="13307" y="4"/>
                  </a:cubicBezTo>
                  <a:cubicBezTo>
                    <a:pt x="13307" y="4"/>
                    <a:pt x="13307" y="4"/>
                    <a:pt x="13307" y="4"/>
                  </a:cubicBezTo>
                  <a:lnTo>
                    <a:pt x="3140" y="622"/>
                  </a:lnTo>
                  <a:cubicBezTo>
                    <a:pt x="571" y="779"/>
                    <a:pt x="-677" y="5585"/>
                    <a:pt x="372" y="11333"/>
                  </a:cubicBezTo>
                  <a:cubicBezTo>
                    <a:pt x="463" y="11825"/>
                    <a:pt x="571" y="12317"/>
                    <a:pt x="680" y="12799"/>
                  </a:cubicBezTo>
                  <a:cubicBezTo>
                    <a:pt x="1820" y="17458"/>
                    <a:pt x="4171" y="21039"/>
                    <a:pt x="6378" y="21447"/>
                  </a:cubicBezTo>
                  <a:lnTo>
                    <a:pt x="16545" y="20829"/>
                  </a:lnTo>
                  <a:cubicBezTo>
                    <a:pt x="16527" y="20829"/>
                    <a:pt x="16527" y="20829"/>
                    <a:pt x="16509" y="20819"/>
                  </a:cubicBezTo>
                  <a:cubicBezTo>
                    <a:pt x="16708" y="20861"/>
                    <a:pt x="16889" y="20871"/>
                    <a:pt x="17088" y="20861"/>
                  </a:cubicBezTo>
                  <a:cubicBezTo>
                    <a:pt x="19675" y="20704"/>
                    <a:pt x="20923" y="15898"/>
                    <a:pt x="19874" y="10150"/>
                  </a:cubicBezTo>
                  <a:close/>
                  <a:moveTo>
                    <a:pt x="12457" y="245"/>
                  </a:moveTo>
                  <a:cubicBezTo>
                    <a:pt x="12457" y="245"/>
                    <a:pt x="12439" y="255"/>
                    <a:pt x="12439" y="255"/>
                  </a:cubicBezTo>
                  <a:cubicBezTo>
                    <a:pt x="12439" y="255"/>
                    <a:pt x="12457" y="255"/>
                    <a:pt x="12457" y="245"/>
                  </a:cubicBezTo>
                  <a:close/>
                  <a:moveTo>
                    <a:pt x="13180" y="15"/>
                  </a:moveTo>
                  <a:cubicBezTo>
                    <a:pt x="13162" y="15"/>
                    <a:pt x="13162" y="15"/>
                    <a:pt x="13144" y="25"/>
                  </a:cubicBezTo>
                  <a:cubicBezTo>
                    <a:pt x="13144" y="15"/>
                    <a:pt x="13162" y="15"/>
                    <a:pt x="13180" y="15"/>
                  </a:cubicBezTo>
                  <a:close/>
                  <a:moveTo>
                    <a:pt x="13036" y="35"/>
                  </a:moveTo>
                  <a:cubicBezTo>
                    <a:pt x="13018" y="35"/>
                    <a:pt x="12999" y="46"/>
                    <a:pt x="12999" y="46"/>
                  </a:cubicBezTo>
                  <a:cubicBezTo>
                    <a:pt x="12999" y="46"/>
                    <a:pt x="13018" y="46"/>
                    <a:pt x="13036" y="35"/>
                  </a:cubicBezTo>
                  <a:close/>
                  <a:moveTo>
                    <a:pt x="12891" y="77"/>
                  </a:moveTo>
                  <a:cubicBezTo>
                    <a:pt x="12891" y="77"/>
                    <a:pt x="12873" y="77"/>
                    <a:pt x="12873" y="88"/>
                  </a:cubicBezTo>
                  <a:cubicBezTo>
                    <a:pt x="12873" y="77"/>
                    <a:pt x="12873" y="77"/>
                    <a:pt x="12891" y="77"/>
                  </a:cubicBezTo>
                  <a:close/>
                  <a:moveTo>
                    <a:pt x="12728" y="130"/>
                  </a:moveTo>
                  <a:cubicBezTo>
                    <a:pt x="12728" y="130"/>
                    <a:pt x="12710" y="140"/>
                    <a:pt x="12710" y="140"/>
                  </a:cubicBezTo>
                  <a:cubicBezTo>
                    <a:pt x="12710" y="130"/>
                    <a:pt x="12710" y="130"/>
                    <a:pt x="12728" y="130"/>
                  </a:cubicBezTo>
                  <a:close/>
                  <a:moveTo>
                    <a:pt x="12601" y="182"/>
                  </a:moveTo>
                  <a:cubicBezTo>
                    <a:pt x="12583" y="182"/>
                    <a:pt x="12583" y="193"/>
                    <a:pt x="12565" y="193"/>
                  </a:cubicBezTo>
                  <a:cubicBezTo>
                    <a:pt x="12565" y="193"/>
                    <a:pt x="12583" y="182"/>
                    <a:pt x="12601" y="182"/>
                  </a:cubicBezTo>
                  <a:close/>
                  <a:moveTo>
                    <a:pt x="11697" y="873"/>
                  </a:moveTo>
                  <a:cubicBezTo>
                    <a:pt x="11697" y="873"/>
                    <a:pt x="11697" y="873"/>
                    <a:pt x="11697" y="873"/>
                  </a:cubicBezTo>
                  <a:cubicBezTo>
                    <a:pt x="11697" y="873"/>
                    <a:pt x="11697" y="873"/>
                    <a:pt x="11697" y="873"/>
                  </a:cubicBezTo>
                  <a:close/>
                  <a:moveTo>
                    <a:pt x="12041" y="528"/>
                  </a:moveTo>
                  <a:cubicBezTo>
                    <a:pt x="12041" y="528"/>
                    <a:pt x="12059" y="517"/>
                    <a:pt x="12059" y="517"/>
                  </a:cubicBezTo>
                  <a:cubicBezTo>
                    <a:pt x="12059" y="517"/>
                    <a:pt x="12059" y="528"/>
                    <a:pt x="12041" y="528"/>
                  </a:cubicBezTo>
                  <a:close/>
                  <a:moveTo>
                    <a:pt x="12167" y="433"/>
                  </a:moveTo>
                  <a:cubicBezTo>
                    <a:pt x="12167" y="433"/>
                    <a:pt x="12185" y="423"/>
                    <a:pt x="12185" y="423"/>
                  </a:cubicBezTo>
                  <a:cubicBezTo>
                    <a:pt x="12185" y="423"/>
                    <a:pt x="12185" y="423"/>
                    <a:pt x="12167" y="433"/>
                  </a:cubicBezTo>
                  <a:close/>
                  <a:moveTo>
                    <a:pt x="16400" y="20798"/>
                  </a:moveTo>
                  <a:cubicBezTo>
                    <a:pt x="16418" y="20798"/>
                    <a:pt x="16437" y="20808"/>
                    <a:pt x="16455" y="20808"/>
                  </a:cubicBezTo>
                  <a:cubicBezTo>
                    <a:pt x="16437" y="20798"/>
                    <a:pt x="16418" y="20798"/>
                    <a:pt x="16400" y="20798"/>
                  </a:cubicBezTo>
                  <a:close/>
                  <a:moveTo>
                    <a:pt x="16021" y="20662"/>
                  </a:moveTo>
                  <a:cubicBezTo>
                    <a:pt x="16021" y="20662"/>
                    <a:pt x="16021" y="20662"/>
                    <a:pt x="16021" y="20662"/>
                  </a:cubicBezTo>
                  <a:cubicBezTo>
                    <a:pt x="16021" y="20662"/>
                    <a:pt x="16021" y="20662"/>
                    <a:pt x="16021" y="20662"/>
                  </a:cubicBezTo>
                  <a:close/>
                  <a:moveTo>
                    <a:pt x="16147" y="20714"/>
                  </a:moveTo>
                  <a:cubicBezTo>
                    <a:pt x="16165" y="20714"/>
                    <a:pt x="16165" y="20725"/>
                    <a:pt x="16183" y="20725"/>
                  </a:cubicBezTo>
                  <a:cubicBezTo>
                    <a:pt x="16165" y="20725"/>
                    <a:pt x="16165" y="20714"/>
                    <a:pt x="16147" y="20714"/>
                  </a:cubicBezTo>
                  <a:close/>
                  <a:moveTo>
                    <a:pt x="16274" y="20756"/>
                  </a:moveTo>
                  <a:cubicBezTo>
                    <a:pt x="16292" y="20756"/>
                    <a:pt x="16310" y="20766"/>
                    <a:pt x="16328" y="20766"/>
                  </a:cubicBezTo>
                  <a:cubicBezTo>
                    <a:pt x="16310" y="20766"/>
                    <a:pt x="16292" y="20766"/>
                    <a:pt x="16274" y="20756"/>
                  </a:cubicBezTo>
                  <a:close/>
                  <a:moveTo>
                    <a:pt x="16835" y="19342"/>
                  </a:moveTo>
                  <a:cubicBezTo>
                    <a:pt x="16780" y="19342"/>
                    <a:pt x="16744" y="19342"/>
                    <a:pt x="16690" y="19342"/>
                  </a:cubicBezTo>
                  <a:lnTo>
                    <a:pt x="16835" y="19342"/>
                  </a:lnTo>
                  <a:cubicBezTo>
                    <a:pt x="18481" y="19238"/>
                    <a:pt x="19494" y="16872"/>
                    <a:pt x="19512" y="13605"/>
                  </a:cubicBezTo>
                  <a:cubicBezTo>
                    <a:pt x="19494" y="16872"/>
                    <a:pt x="18481" y="19238"/>
                    <a:pt x="16835" y="1934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 dirty="0"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B4BEFCB6-784A-47DB-8FE2-32C5EB47C24B}"/>
                </a:ext>
              </a:extLst>
            </p:cNvPr>
            <p:cNvSpPr/>
            <p:nvPr/>
          </p:nvSpPr>
          <p:spPr>
            <a:xfrm>
              <a:off x="6235036" y="1252201"/>
              <a:ext cx="576937" cy="2692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12" h="21557" extrusionOk="0">
                  <a:moveTo>
                    <a:pt x="1696" y="10735"/>
                  </a:moveTo>
                  <a:cubicBezTo>
                    <a:pt x="4686" y="4792"/>
                    <a:pt x="10622" y="-22"/>
                    <a:pt x="14951" y="0"/>
                  </a:cubicBezTo>
                  <a:cubicBezTo>
                    <a:pt x="19235" y="21"/>
                    <a:pt x="20306" y="4879"/>
                    <a:pt x="17316" y="10821"/>
                  </a:cubicBezTo>
                  <a:cubicBezTo>
                    <a:pt x="14326" y="16764"/>
                    <a:pt x="8390" y="21578"/>
                    <a:pt x="4061" y="21556"/>
                  </a:cubicBezTo>
                  <a:cubicBezTo>
                    <a:pt x="-223" y="21535"/>
                    <a:pt x="-1294" y="16677"/>
                    <a:pt x="1696" y="10735"/>
                  </a:cubicBezTo>
                  <a:close/>
                  <a:moveTo>
                    <a:pt x="16155" y="10811"/>
                  </a:moveTo>
                  <a:cubicBezTo>
                    <a:pt x="18699" y="5736"/>
                    <a:pt x="17807" y="1583"/>
                    <a:pt x="14147" y="1572"/>
                  </a:cubicBezTo>
                  <a:cubicBezTo>
                    <a:pt x="10488" y="1561"/>
                    <a:pt x="5400" y="5660"/>
                    <a:pt x="2856" y="10735"/>
                  </a:cubicBezTo>
                  <a:cubicBezTo>
                    <a:pt x="268" y="15809"/>
                    <a:pt x="1205" y="19962"/>
                    <a:pt x="4865" y="19984"/>
                  </a:cubicBezTo>
                  <a:cubicBezTo>
                    <a:pt x="8524" y="20006"/>
                    <a:pt x="13612" y="15896"/>
                    <a:pt x="16155" y="108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2D2B47F3-EF61-45C5-AAD9-120379EEAD9B}"/>
                </a:ext>
              </a:extLst>
            </p:cNvPr>
            <p:cNvSpPr/>
            <p:nvPr/>
          </p:nvSpPr>
          <p:spPr>
            <a:xfrm>
              <a:off x="5341211" y="1279286"/>
              <a:ext cx="754493" cy="2698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41" h="21298" extrusionOk="0">
                  <a:moveTo>
                    <a:pt x="18338" y="10360"/>
                  </a:moveTo>
                  <a:cubicBezTo>
                    <a:pt x="20320" y="16228"/>
                    <a:pt x="17962" y="21133"/>
                    <a:pt x="13109" y="21294"/>
                  </a:cubicBezTo>
                  <a:cubicBezTo>
                    <a:pt x="8255" y="21454"/>
                    <a:pt x="2684" y="16805"/>
                    <a:pt x="702" y="10937"/>
                  </a:cubicBezTo>
                  <a:cubicBezTo>
                    <a:pt x="-1280" y="5070"/>
                    <a:pt x="1078" y="153"/>
                    <a:pt x="5931" y="4"/>
                  </a:cubicBezTo>
                  <a:cubicBezTo>
                    <a:pt x="10784" y="-146"/>
                    <a:pt x="16356" y="4482"/>
                    <a:pt x="18338" y="10360"/>
                  </a:cubicBezTo>
                  <a:close/>
                  <a:moveTo>
                    <a:pt x="2001" y="10894"/>
                  </a:moveTo>
                  <a:cubicBezTo>
                    <a:pt x="3676" y="15907"/>
                    <a:pt x="8426" y="19872"/>
                    <a:pt x="12596" y="19744"/>
                  </a:cubicBezTo>
                  <a:cubicBezTo>
                    <a:pt x="16766" y="19616"/>
                    <a:pt x="18748" y="15415"/>
                    <a:pt x="17073" y="10403"/>
                  </a:cubicBezTo>
                  <a:cubicBezTo>
                    <a:pt x="15399" y="5390"/>
                    <a:pt x="10648" y="1414"/>
                    <a:pt x="6478" y="1553"/>
                  </a:cubicBezTo>
                  <a:cubicBezTo>
                    <a:pt x="2308" y="1692"/>
                    <a:pt x="326" y="5882"/>
                    <a:pt x="2001" y="1089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3200"/>
            </a:p>
          </p:txBody>
        </p:sp>
        <p:pic>
          <p:nvPicPr>
            <p:cNvPr id="25" name="Graphic 24" descr="Bullseye">
              <a:extLst>
                <a:ext uri="{FF2B5EF4-FFF2-40B4-BE49-F238E27FC236}">
                  <a16:creationId xmlns:a16="http://schemas.microsoft.com/office/drawing/2014/main" id="{69ED7B86-83B4-4B88-B35C-DDDA1772C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23454" y="2377386"/>
              <a:ext cx="560828" cy="560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Graphic 25" descr="Gears">
              <a:extLst>
                <a:ext uri="{FF2B5EF4-FFF2-40B4-BE49-F238E27FC236}">
                  <a16:creationId xmlns:a16="http://schemas.microsoft.com/office/drawing/2014/main" id="{5357F359-FA42-420F-8614-C159BEF16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249345" y="2372087"/>
              <a:ext cx="560828" cy="560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Graphic 26" descr="Lightbulb">
              <a:extLst>
                <a:ext uri="{FF2B5EF4-FFF2-40B4-BE49-F238E27FC236}">
                  <a16:creationId xmlns:a16="http://schemas.microsoft.com/office/drawing/2014/main" id="{7B0EC3BD-E6BE-4CC0-A5D2-F01238B8F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62699" y="2720403"/>
              <a:ext cx="560828" cy="560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Graphic 27" descr="Bar graph with upward trend">
              <a:extLst>
                <a:ext uri="{FF2B5EF4-FFF2-40B4-BE49-F238E27FC236}">
                  <a16:creationId xmlns:a16="http://schemas.microsoft.com/office/drawing/2014/main" id="{73441DEA-522A-4E97-95F9-011079BAE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94675" y="2733228"/>
              <a:ext cx="560828" cy="560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F50E59D-BCA5-4D9E-A810-381917B1E13B}"/>
                </a:ext>
              </a:extLst>
            </p:cNvPr>
            <p:cNvSpPr txBox="1"/>
            <p:nvPr/>
          </p:nvSpPr>
          <p:spPr>
            <a:xfrm>
              <a:off x="2972208" y="2927873"/>
              <a:ext cx="661753" cy="52322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2800" b="1" noProof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93406EA-7053-44F4-B2C1-8A721746FEF4}"/>
                </a:ext>
              </a:extLst>
            </p:cNvPr>
            <p:cNvSpPr txBox="1"/>
            <p:nvPr/>
          </p:nvSpPr>
          <p:spPr>
            <a:xfrm>
              <a:off x="4661010" y="2354885"/>
              <a:ext cx="661753" cy="52322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2800" b="1" noProof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D0C694-DBCA-4144-AD72-8AA91A984D32}"/>
                </a:ext>
              </a:extLst>
            </p:cNvPr>
            <p:cNvSpPr txBox="1"/>
            <p:nvPr/>
          </p:nvSpPr>
          <p:spPr>
            <a:xfrm>
              <a:off x="6772013" y="2354885"/>
              <a:ext cx="661753" cy="52322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2800" b="1" noProof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AD40FB-F4C0-4F83-8495-CF622874B179}"/>
                </a:ext>
              </a:extLst>
            </p:cNvPr>
            <p:cNvSpPr txBox="1"/>
            <p:nvPr/>
          </p:nvSpPr>
          <p:spPr>
            <a:xfrm>
              <a:off x="8509749" y="2937924"/>
              <a:ext cx="661753" cy="52322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2800" b="1" noProof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F3CA742-C82E-4C5F-9290-D22C662DF79C}"/>
              </a:ext>
            </a:extLst>
          </p:cNvPr>
          <p:cNvGrpSpPr/>
          <p:nvPr/>
        </p:nvGrpSpPr>
        <p:grpSpPr>
          <a:xfrm>
            <a:off x="4465674" y="898070"/>
            <a:ext cx="7432269" cy="1446648"/>
            <a:chOff x="8921977" y="398363"/>
            <a:chExt cx="2926080" cy="47944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C9D6075-79D7-4E63-BDE7-943DAACD6E39}"/>
                </a:ext>
              </a:extLst>
            </p:cNvPr>
            <p:cNvSpPr txBox="1"/>
            <p:nvPr/>
          </p:nvSpPr>
          <p:spPr>
            <a:xfrm>
              <a:off x="8921977" y="398363"/>
              <a:ext cx="2926080" cy="153002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accent1">
                      <a:lumMod val="75000"/>
                    </a:schemeClr>
                  </a:solidFill>
                </a:rPr>
                <a:t>Tugas Pusbindiklatren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430E484-217F-4A07-ACD8-C0D79DD09000}"/>
                </a:ext>
              </a:extLst>
            </p:cNvPr>
            <p:cNvSpPr txBox="1"/>
            <p:nvPr/>
          </p:nvSpPr>
          <p:spPr>
            <a:xfrm>
              <a:off x="8921977" y="1622709"/>
              <a:ext cx="2926080" cy="357006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ID" sz="1600" dirty="0"/>
                <a:t>Pusat </a:t>
              </a:r>
              <a:r>
                <a:rPr lang="en-ID" sz="1600" dirty="0" err="1"/>
                <a:t>Pembinaan</a:t>
              </a:r>
              <a:r>
                <a:rPr lang="en-ID" sz="1600" dirty="0"/>
                <a:t>, Pendidikan, dan </a:t>
              </a:r>
              <a:r>
                <a:rPr lang="en-ID" sz="1600" dirty="0" err="1"/>
                <a:t>Pelatihan</a:t>
              </a:r>
              <a:r>
                <a:rPr lang="en-ID" sz="1600" dirty="0"/>
                <a:t> </a:t>
              </a:r>
              <a:r>
                <a:rPr lang="en-ID" sz="1600" dirty="0" err="1"/>
                <a:t>Perencana</a:t>
              </a:r>
              <a:r>
                <a:rPr lang="en-ID" sz="1600" dirty="0"/>
                <a:t> </a:t>
              </a:r>
              <a:r>
                <a:rPr lang="en-ID" sz="1600" dirty="0" err="1"/>
                <a:t>mempunyai</a:t>
              </a:r>
              <a:r>
                <a:rPr lang="en-ID" sz="1600" dirty="0"/>
                <a:t> </a:t>
              </a:r>
              <a:r>
                <a:rPr lang="en-ID" sz="1600" dirty="0" err="1"/>
                <a:t>tugas</a:t>
              </a:r>
              <a:r>
                <a:rPr lang="en-ID" sz="1600" dirty="0"/>
                <a:t> </a:t>
              </a:r>
              <a:r>
                <a:rPr lang="en-ID" sz="1600" dirty="0" err="1"/>
                <a:t>melaksanakan</a:t>
              </a:r>
              <a:r>
                <a:rPr lang="en-ID" sz="1600" dirty="0"/>
                <a:t> </a:t>
              </a:r>
              <a:r>
                <a:rPr lang="en-ID" sz="1600" dirty="0" err="1"/>
                <a:t>fasilitasi</a:t>
              </a:r>
              <a:r>
                <a:rPr lang="en-ID" sz="1600" dirty="0"/>
                <a:t> dan </a:t>
              </a:r>
              <a:r>
                <a:rPr lang="en-ID" sz="1600" dirty="0" err="1"/>
                <a:t>pembinaan</a:t>
              </a:r>
              <a:r>
                <a:rPr lang="en-ID" sz="1600" dirty="0"/>
                <a:t> </a:t>
              </a:r>
              <a:r>
                <a:rPr lang="en-ID" sz="1600" dirty="0" err="1"/>
                <a:t>Jabatan</a:t>
              </a:r>
              <a:r>
                <a:rPr lang="en-ID" sz="1600" dirty="0"/>
                <a:t> </a:t>
              </a:r>
              <a:r>
                <a:rPr lang="en-ID" sz="1600" dirty="0" err="1"/>
                <a:t>Fungsional</a:t>
              </a:r>
              <a:r>
                <a:rPr lang="en-ID" sz="1600" dirty="0"/>
                <a:t> </a:t>
              </a:r>
              <a:r>
                <a:rPr lang="en-ID" sz="1600" dirty="0" err="1"/>
                <a:t>Perencana</a:t>
              </a:r>
              <a:r>
                <a:rPr lang="en-ID" sz="1600" dirty="0"/>
                <a:t>, dan program </a:t>
              </a:r>
              <a:r>
                <a:rPr lang="en-ID" sz="1600" dirty="0" err="1"/>
                <a:t>pendidikan</a:t>
              </a:r>
              <a:r>
                <a:rPr lang="en-ID" sz="1600" dirty="0"/>
                <a:t> dan </a:t>
              </a:r>
              <a:r>
                <a:rPr lang="en-ID" sz="1600" dirty="0" err="1"/>
                <a:t>pelatihan</a:t>
              </a:r>
              <a:r>
                <a:rPr lang="en-ID" sz="1600" dirty="0"/>
                <a:t> </a:t>
              </a:r>
              <a:r>
                <a:rPr lang="en-ID" sz="1600" dirty="0" err="1"/>
                <a:t>kepada</a:t>
              </a:r>
              <a:r>
                <a:rPr lang="en-ID" sz="1600" dirty="0"/>
                <a:t> Kementerian PPN/</a:t>
              </a:r>
              <a:r>
                <a:rPr lang="en-ID" sz="1600" dirty="0" err="1"/>
                <a:t>Bappenas</a:t>
              </a:r>
              <a:r>
                <a:rPr lang="en-ID" sz="1600" dirty="0"/>
                <a:t> </a:t>
              </a:r>
              <a:r>
                <a:rPr lang="en-ID" sz="1600" dirty="0" err="1"/>
                <a:t>serta</a:t>
              </a:r>
              <a:r>
                <a:rPr lang="en-ID" sz="1600" dirty="0"/>
                <a:t> </a:t>
              </a:r>
              <a:r>
                <a:rPr lang="en-ID" sz="1600" dirty="0" err="1"/>
                <a:t>institusi</a:t>
              </a:r>
              <a:r>
                <a:rPr lang="en-ID" sz="1600" dirty="0"/>
                <a:t> </a:t>
              </a:r>
              <a:r>
                <a:rPr lang="en-ID" sz="1600" dirty="0" err="1"/>
                <a:t>pusat</a:t>
              </a:r>
              <a:r>
                <a:rPr lang="en-ID" sz="1600" dirty="0"/>
                <a:t> dan </a:t>
              </a:r>
              <a:r>
                <a:rPr lang="en-ID" sz="1600" dirty="0" err="1"/>
                <a:t>daerah</a:t>
              </a:r>
              <a:r>
                <a:rPr lang="en-ID" sz="1600" dirty="0"/>
                <a:t> di </a:t>
              </a:r>
              <a:r>
                <a:rPr lang="en-ID" sz="1600" dirty="0" err="1"/>
                <a:t>bidang</a:t>
              </a:r>
              <a:r>
                <a:rPr lang="en-ID" sz="1600" dirty="0"/>
                <a:t> </a:t>
              </a:r>
              <a:r>
                <a:rPr lang="en-ID" sz="1600" dirty="0" err="1"/>
                <a:t>perencanaan</a:t>
              </a:r>
              <a:r>
                <a:rPr lang="en-ID" sz="1600" dirty="0"/>
                <a:t> </a:t>
              </a:r>
              <a:r>
                <a:rPr lang="en-ID" sz="1600" dirty="0" err="1"/>
                <a:t>pembangunan</a:t>
              </a:r>
              <a:r>
                <a:rPr lang="en-ID" sz="1600" dirty="0"/>
                <a:t> </a:t>
              </a:r>
              <a:r>
                <a:rPr lang="en-ID" sz="1600" dirty="0" err="1"/>
                <a:t>nasional</a:t>
              </a:r>
              <a:r>
                <a:rPr lang="en-ID" sz="1600" dirty="0"/>
                <a:t>. 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4B2C960-32EC-4B54-9468-592BA644EA10}"/>
              </a:ext>
            </a:extLst>
          </p:cNvPr>
          <p:cNvGrpSpPr/>
          <p:nvPr/>
        </p:nvGrpSpPr>
        <p:grpSpPr>
          <a:xfrm>
            <a:off x="4465674" y="2301682"/>
            <a:ext cx="7432269" cy="1204893"/>
            <a:chOff x="8912278" y="782919"/>
            <a:chExt cx="3157233" cy="198419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381C81-A4C5-4834-B725-6FD22CBE12C5}"/>
                </a:ext>
              </a:extLst>
            </p:cNvPr>
            <p:cNvSpPr txBox="1"/>
            <p:nvPr/>
          </p:nvSpPr>
          <p:spPr>
            <a:xfrm>
              <a:off x="8912278" y="782919"/>
              <a:ext cx="2935780" cy="760263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accent1">
                      <a:lumMod val="75000"/>
                    </a:schemeClr>
                  </a:solidFill>
                </a:rPr>
                <a:t>Fungsi Pusbindiklatren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8D9A88-82CC-48EC-8299-49EE2BF6F3AC}"/>
                </a:ext>
              </a:extLst>
            </p:cNvPr>
            <p:cNvSpPr txBox="1"/>
            <p:nvPr/>
          </p:nvSpPr>
          <p:spPr>
            <a:xfrm>
              <a:off x="8914361" y="1398645"/>
              <a:ext cx="3155150" cy="136847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600" noProof="1"/>
                <a:t>Penyelenggaraan Diklat, 2. Pembinaan JFP, 3. Pembinaan Widyaiswara, 4. Perencanaan, pelaksanaan, monev kebijakan dan materi Diklat, 5. Akreditasi &amp; Penilaian AK Perencana, 6. Koordinasi JFP dan Widyaiswara di Bappenas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176584" y="4359069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65498E6-FC95-E245-A40C-1B9C7C8CC27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791" t="13496" r="80313" b="66705"/>
          <a:stretch/>
        </p:blipFill>
        <p:spPr>
          <a:xfrm>
            <a:off x="267653" y="876416"/>
            <a:ext cx="3642244" cy="2405812"/>
          </a:xfrm>
          <a:custGeom>
            <a:avLst/>
            <a:gdLst>
              <a:gd name="connsiteX0" fmla="*/ 199156 w 3217901"/>
              <a:gd name="connsiteY0" fmla="*/ 0 h 3513221"/>
              <a:gd name="connsiteX1" fmla="*/ 3018746 w 3217901"/>
              <a:gd name="connsiteY1" fmla="*/ 0 h 3513221"/>
              <a:gd name="connsiteX2" fmla="*/ 3213856 w 3217901"/>
              <a:gd name="connsiteY2" fmla="*/ 159019 h 3513221"/>
              <a:gd name="connsiteX3" fmla="*/ 3217901 w 3217901"/>
              <a:gd name="connsiteY3" fmla="*/ 199146 h 3513221"/>
              <a:gd name="connsiteX4" fmla="*/ 3217901 w 3217901"/>
              <a:gd name="connsiteY4" fmla="*/ 3314075 h 3513221"/>
              <a:gd name="connsiteX5" fmla="*/ 3213856 w 3217901"/>
              <a:gd name="connsiteY5" fmla="*/ 3354202 h 3513221"/>
              <a:gd name="connsiteX6" fmla="*/ 3018746 w 3217901"/>
              <a:gd name="connsiteY6" fmla="*/ 3513221 h 3513221"/>
              <a:gd name="connsiteX7" fmla="*/ 199156 w 3217901"/>
              <a:gd name="connsiteY7" fmla="*/ 3513221 h 3513221"/>
              <a:gd name="connsiteX8" fmla="*/ 0 w 3217901"/>
              <a:gd name="connsiteY8" fmla="*/ 3314065 h 3513221"/>
              <a:gd name="connsiteX9" fmla="*/ 0 w 3217901"/>
              <a:gd name="connsiteY9" fmla="*/ 199156 h 3513221"/>
              <a:gd name="connsiteX10" fmla="*/ 199156 w 3217901"/>
              <a:gd name="connsiteY10" fmla="*/ 0 h 351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17901" h="3513221">
                <a:moveTo>
                  <a:pt x="199156" y="0"/>
                </a:moveTo>
                <a:lnTo>
                  <a:pt x="3018746" y="0"/>
                </a:lnTo>
                <a:cubicBezTo>
                  <a:pt x="3114988" y="0"/>
                  <a:pt x="3195285" y="68267"/>
                  <a:pt x="3213856" y="159019"/>
                </a:cubicBezTo>
                <a:lnTo>
                  <a:pt x="3217901" y="199146"/>
                </a:lnTo>
                <a:lnTo>
                  <a:pt x="3217901" y="3314075"/>
                </a:lnTo>
                <a:lnTo>
                  <a:pt x="3213856" y="3354202"/>
                </a:lnTo>
                <a:cubicBezTo>
                  <a:pt x="3195285" y="3444954"/>
                  <a:pt x="3114988" y="3513221"/>
                  <a:pt x="3018746" y="3513221"/>
                </a:cubicBezTo>
                <a:lnTo>
                  <a:pt x="199156" y="3513221"/>
                </a:lnTo>
                <a:cubicBezTo>
                  <a:pt x="89165" y="3513221"/>
                  <a:pt x="0" y="3424056"/>
                  <a:pt x="0" y="3314065"/>
                </a:cubicBezTo>
                <a:lnTo>
                  <a:pt x="0" y="199156"/>
                </a:lnTo>
                <a:cubicBezTo>
                  <a:pt x="0" y="89165"/>
                  <a:pt x="89165" y="0"/>
                  <a:pt x="199156" y="0"/>
                </a:cubicBezTo>
                <a:close/>
              </a:path>
            </a:pathLst>
          </a:cu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570D51C-96F2-7145-B1A6-393A470E2CD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18" y="4460222"/>
            <a:ext cx="2789152" cy="1652165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93A555E-4CF7-8643-B1A7-86AE5BA69993}"/>
              </a:ext>
            </a:extLst>
          </p:cNvPr>
          <p:cNvSpPr/>
          <p:nvPr/>
        </p:nvSpPr>
        <p:spPr>
          <a:xfrm>
            <a:off x="6390885" y="5899396"/>
            <a:ext cx="2487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>
                <a:solidFill>
                  <a:schemeClr val="accent6">
                    <a:lumMod val="75000"/>
                  </a:schemeClr>
                </a:solidFill>
              </a:rPr>
              <a:t>Gelar :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9.928</a:t>
            </a:r>
            <a:endParaRPr lang="id-ID" sz="2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d-ID" sz="2000" b="1" dirty="0">
                <a:solidFill>
                  <a:schemeClr val="accent6">
                    <a:lumMod val="75000"/>
                  </a:schemeClr>
                </a:solidFill>
              </a:rPr>
              <a:t>Pelatihan: 20,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010</a:t>
            </a:r>
            <a:endParaRPr lang="id-ID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2EB74E3-0ECC-FC46-BF98-024B07D029CF}"/>
              </a:ext>
            </a:extLst>
          </p:cNvPr>
          <p:cNvSpPr/>
          <p:nvPr/>
        </p:nvSpPr>
        <p:spPr>
          <a:xfrm>
            <a:off x="3216050" y="5638511"/>
            <a:ext cx="31748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>
                <a:solidFill>
                  <a:schemeClr val="accent3">
                    <a:lumMod val="50000"/>
                  </a:schemeClr>
                </a:solidFill>
              </a:rPr>
              <a:t>Gedung : Jl. Proklamasi, Jl. </a:t>
            </a:r>
            <a:r>
              <a:rPr lang="id-ID" sz="2000" b="1" dirty="0" err="1">
                <a:solidFill>
                  <a:schemeClr val="accent3">
                    <a:lumMod val="50000"/>
                  </a:schemeClr>
                </a:solidFill>
              </a:rPr>
              <a:t>Tulung</a:t>
            </a:r>
            <a:r>
              <a:rPr lang="id-ID" sz="2000" b="1" dirty="0">
                <a:solidFill>
                  <a:schemeClr val="accent3">
                    <a:lumMod val="50000"/>
                  </a:schemeClr>
                </a:solidFill>
              </a:rPr>
              <a:t> Agung, dan Jl. </a:t>
            </a:r>
            <a:r>
              <a:rPr lang="id-ID" sz="2000" b="1" dirty="0" err="1">
                <a:solidFill>
                  <a:schemeClr val="accent3">
                    <a:lumMod val="50000"/>
                  </a:schemeClr>
                </a:solidFill>
              </a:rPr>
              <a:t>Samsyu</a:t>
            </a:r>
            <a:r>
              <a:rPr lang="id-ID" sz="2000" b="1" dirty="0">
                <a:solidFill>
                  <a:schemeClr val="accent3">
                    <a:lumMod val="50000"/>
                  </a:schemeClr>
                </a:solidFill>
              </a:rPr>
              <a:t> Rizal (Arsip)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D6357BE-A30F-B347-B21A-A826988EB57E}"/>
              </a:ext>
            </a:extLst>
          </p:cNvPr>
          <p:cNvSpPr/>
          <p:nvPr/>
        </p:nvSpPr>
        <p:spPr>
          <a:xfrm>
            <a:off x="9451002" y="4340420"/>
            <a:ext cx="29214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29 </a:t>
            </a:r>
            <a:r>
              <a:rPr lang="id-ID" sz="2000" b="1" dirty="0" err="1">
                <a:solidFill>
                  <a:schemeClr val="accent6">
                    <a:lumMod val="50000"/>
                  </a:schemeClr>
                </a:solidFill>
              </a:rPr>
              <a:t>Prodi</a:t>
            </a:r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 DN</a:t>
            </a:r>
          </a:p>
          <a:p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17 PTN DN</a:t>
            </a:r>
          </a:p>
          <a:p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24 PTN LN</a:t>
            </a:r>
          </a:p>
          <a:p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  5 Lembaga LN</a:t>
            </a:r>
          </a:p>
          <a:p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  9 </a:t>
            </a:r>
            <a:r>
              <a:rPr lang="id-ID" sz="2000" b="1" dirty="0" err="1">
                <a:solidFill>
                  <a:schemeClr val="accent6">
                    <a:lumMod val="50000"/>
                  </a:schemeClr>
                </a:solidFill>
              </a:rPr>
              <a:t>K</a:t>
            </a:r>
            <a:r>
              <a:rPr lang="id-ID" sz="2000" b="1" dirty="0">
                <a:solidFill>
                  <a:schemeClr val="accent6">
                    <a:lumMod val="50000"/>
                  </a:schemeClr>
                </a:solidFill>
              </a:rPr>
              <a:t>/L/Pemda</a:t>
            </a:r>
          </a:p>
        </p:txBody>
      </p:sp>
    </p:spTree>
    <p:extLst>
      <p:ext uri="{BB962C8B-B14F-4D97-AF65-F5344CB8AC3E}">
        <p14:creationId xmlns:p14="http://schemas.microsoft.com/office/powerpoint/2010/main" val="41613487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6918-28EA-5844-A501-31AC733CC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337" y="225063"/>
            <a:ext cx="10059242" cy="744718"/>
          </a:xfrm>
        </p:spPr>
        <p:txBody>
          <a:bodyPr/>
          <a:lstStyle/>
          <a:p>
            <a:r>
              <a:rPr lang="en-US" dirty="0"/>
              <a:t>Desain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i="1" dirty="0"/>
              <a:t>On The Job Training </a:t>
            </a:r>
            <a:r>
              <a:rPr lang="en-US" dirty="0"/>
              <a:t>(OJT) (2/2)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CEB5A44-34FC-BB49-A535-24E97557555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3023" y="1095105"/>
          <a:ext cx="12005954" cy="5641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872">
                  <a:extLst>
                    <a:ext uri="{9D8B030D-6E8A-4147-A177-3AD203B41FA5}">
                      <a16:colId xmlns:a16="http://schemas.microsoft.com/office/drawing/2014/main" val="3132200504"/>
                    </a:ext>
                  </a:extLst>
                </a:gridCol>
                <a:gridCol w="3337002">
                  <a:extLst>
                    <a:ext uri="{9D8B030D-6E8A-4147-A177-3AD203B41FA5}">
                      <a16:colId xmlns:a16="http://schemas.microsoft.com/office/drawing/2014/main" val="2846667653"/>
                    </a:ext>
                  </a:extLst>
                </a:gridCol>
                <a:gridCol w="2824598">
                  <a:extLst>
                    <a:ext uri="{9D8B030D-6E8A-4147-A177-3AD203B41FA5}">
                      <a16:colId xmlns:a16="http://schemas.microsoft.com/office/drawing/2014/main" val="2502148912"/>
                    </a:ext>
                  </a:extLst>
                </a:gridCol>
                <a:gridCol w="3859482">
                  <a:extLst>
                    <a:ext uri="{9D8B030D-6E8A-4147-A177-3AD203B41FA5}">
                      <a16:colId xmlns:a16="http://schemas.microsoft.com/office/drawing/2014/main" val="723992348"/>
                    </a:ext>
                  </a:extLst>
                </a:gridCol>
              </a:tblGrid>
              <a:tr h="39918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Program/</a:t>
                      </a:r>
                      <a:r>
                        <a:rPr lang="en-US" sz="1600" dirty="0" err="1"/>
                        <a:t>Kegiatan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Reguler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Kolaboratif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Penelitian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Kebijakan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8162992"/>
                  </a:ext>
                </a:extLst>
              </a:tr>
              <a:tr h="714234">
                <a:tc>
                  <a:txBody>
                    <a:bodyPr/>
                    <a:lstStyle/>
                    <a:p>
                      <a:r>
                        <a:rPr lang="en-US" sz="1600" dirty="0"/>
                        <a:t>Target (Lokasi) </a:t>
                      </a:r>
                      <a:r>
                        <a:rPr lang="en-US" sz="1600" dirty="0" err="1"/>
                        <a:t>institusi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Bappenas</a:t>
                      </a:r>
                      <a:r>
                        <a:rPr lang="en-US" sz="1600" dirty="0"/>
                        <a:t>, K/L, Daerah, </a:t>
                      </a:r>
                      <a:r>
                        <a:rPr lang="en-US" sz="1600" dirty="0" err="1"/>
                        <a:t>Swasta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bidang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pembangunan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Bappenas</a:t>
                      </a:r>
                      <a:r>
                        <a:rPr lang="en-US" sz="1600" dirty="0"/>
                        <a:t>, K/L, Daerah, </a:t>
                      </a:r>
                      <a:r>
                        <a:rPr lang="en-US" sz="1600" dirty="0" err="1"/>
                        <a:t>Swasta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bidang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perencanaan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pembangunan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Bappenas</a:t>
                      </a:r>
                      <a:r>
                        <a:rPr lang="en-US" sz="1600" dirty="0"/>
                        <a:t>, K/L, Daerah, PT, </a:t>
                      </a:r>
                      <a:r>
                        <a:rPr lang="en-US" sz="1600" dirty="0" err="1"/>
                        <a:t>Swasta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baik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dalam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luar</a:t>
                      </a:r>
                      <a:r>
                        <a:rPr lang="en-US" sz="1600" dirty="0"/>
                        <a:t> negeri yang </a:t>
                      </a:r>
                      <a:r>
                        <a:rPr lang="en-US" sz="1600" dirty="0" err="1"/>
                        <a:t>memiliki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kompetensi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459005"/>
                  </a:ext>
                </a:extLst>
              </a:tr>
              <a:tr h="311644">
                <a:tc>
                  <a:txBody>
                    <a:bodyPr/>
                    <a:lstStyle/>
                    <a:p>
                      <a:r>
                        <a:rPr lang="en-US" sz="1600" dirty="0" err="1"/>
                        <a:t>Durasi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1-3 </a:t>
                      </a:r>
                      <a:r>
                        <a:rPr lang="en-US" sz="1600" dirty="0" err="1"/>
                        <a:t>bulan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2-5 </a:t>
                      </a:r>
                      <a:r>
                        <a:rPr lang="en-US" sz="1600" dirty="0" err="1"/>
                        <a:t>bulan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3-5 </a:t>
                      </a:r>
                      <a:r>
                        <a:rPr lang="en-US" sz="1600" dirty="0" err="1"/>
                        <a:t>bulan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748951"/>
                  </a:ext>
                </a:extLst>
              </a:tr>
              <a:tr h="2814923">
                <a:tc>
                  <a:txBody>
                    <a:bodyPr/>
                    <a:lstStyle/>
                    <a:p>
                      <a:r>
                        <a:rPr lang="en-US" sz="1600" dirty="0" err="1"/>
                        <a:t>Mekanisme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Calon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Institusi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melakukan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kesepakatan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membuat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penawaran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Peserta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melamar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Pusbindiklatren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Seleksi</a:t>
                      </a:r>
                      <a:r>
                        <a:rPr lang="en-US" sz="1600" dirty="0"/>
                        <a:t> Proposal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Pelaksanaan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Evaluasi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Rencana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tindak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lanjut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Calon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Institusi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melakukan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kesepakatan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membuat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penawaran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Peserta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melamar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Pusbin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Seleksi</a:t>
                      </a:r>
                      <a:r>
                        <a:rPr lang="en-US" sz="1600" dirty="0"/>
                        <a:t> Proposal Bersama </a:t>
                      </a:r>
                      <a:r>
                        <a:rPr lang="en-US" sz="1600" dirty="0" err="1"/>
                        <a:t>dengan</a:t>
                      </a:r>
                      <a:r>
                        <a:rPr lang="en-US" sz="1600" dirty="0"/>
                        <a:t> target </a:t>
                      </a:r>
                      <a:r>
                        <a:rPr lang="en-US" sz="1600" dirty="0" err="1"/>
                        <a:t>institusi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Wawancara</a:t>
                      </a:r>
                      <a:r>
                        <a:rPr lang="en-US" sz="1600" dirty="0"/>
                        <a:t>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Pelaksanaan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Evaluasi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Rencana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tindak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lanjut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&amp; Calon </a:t>
                      </a:r>
                      <a:r>
                        <a:rPr lang="en-US" sz="1600" dirty="0" err="1"/>
                        <a:t>Insitusi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melakukan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kesepakatan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Pusbindiklatren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membuat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penawaran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Peserta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melamar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Pusbin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Seleksi</a:t>
                      </a:r>
                      <a:r>
                        <a:rPr lang="en-US" sz="1600" dirty="0"/>
                        <a:t> Proposal Bersama target </a:t>
                      </a:r>
                      <a:r>
                        <a:rPr lang="en-US" sz="1600" dirty="0" err="1"/>
                        <a:t>institusi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wawancara</a:t>
                      </a:r>
                      <a:r>
                        <a:rPr lang="en-US" sz="1600" dirty="0"/>
                        <a:t>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Pelaksanaan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Evaluasi</a:t>
                      </a:r>
                      <a:r>
                        <a:rPr lang="en-US" sz="1600" dirty="0"/>
                        <a:t> &amp; </a:t>
                      </a:r>
                      <a:r>
                        <a:rPr lang="en-US" sz="1600" dirty="0" err="1"/>
                        <a:t>Rencana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tindak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lanjut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259181"/>
                  </a:ext>
                </a:extLst>
              </a:tr>
              <a:tr h="924303">
                <a:tc>
                  <a:txBody>
                    <a:bodyPr/>
                    <a:lstStyle/>
                    <a:p>
                      <a:r>
                        <a:rPr lang="en-US" sz="1600" dirty="0" err="1"/>
                        <a:t>Catatan</a:t>
                      </a:r>
                      <a:r>
                        <a:rPr lang="en-US" sz="1600" dirty="0"/>
                        <a:t>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/>
                        <a:t>-On the job training di </a:t>
                      </a:r>
                      <a:r>
                        <a:rPr lang="en-US" sz="1600" dirty="0" err="1"/>
                        <a:t>Bappenas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/>
                        <a:t>Staff enhancement di </a:t>
                      </a:r>
                      <a:r>
                        <a:rPr lang="en-US" sz="1600" dirty="0" err="1"/>
                        <a:t>Jepang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/>
                        <a:t>On the job training </a:t>
                      </a:r>
                      <a:r>
                        <a:rPr lang="en-US" sz="1600" dirty="0" err="1"/>
                        <a:t>Bappenas</a:t>
                      </a:r>
                      <a:r>
                        <a:rPr lang="en-US" sz="1600" dirty="0"/>
                        <a:t>/KL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daerah</a:t>
                      </a:r>
                      <a:endParaRPr lang="en-US" sz="1600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Provinsi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Kab</a:t>
                      </a:r>
                      <a:r>
                        <a:rPr lang="en-US" sz="1600" dirty="0"/>
                        <a:t>/Kota (Pilot Project di </a:t>
                      </a:r>
                      <a:r>
                        <a:rPr lang="en-US" sz="1600" dirty="0" err="1"/>
                        <a:t>beberapa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daerah</a:t>
                      </a:r>
                      <a:r>
                        <a:rPr lang="en-US" sz="1600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/>
                        <a:t>On the job training research fellow di SMERU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PTN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600" dirty="0"/>
                        <a:t>Di Lembaga International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876773"/>
                  </a:ext>
                </a:extLst>
              </a:tr>
            </a:tbl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26215C5-2E6A-49A4-92E5-0FDDCB3CB91B}"/>
              </a:ext>
            </a:extLst>
          </p:cNvPr>
          <p:cNvSpPr txBox="1">
            <a:spLocks/>
          </p:cNvSpPr>
          <p:nvPr/>
        </p:nvSpPr>
        <p:spPr>
          <a:xfrm>
            <a:off x="11607862" y="6475161"/>
            <a:ext cx="55517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BD89A83-8F04-4E59-AFD6-207A428C3846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40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73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Shape 1950"/>
          <p:cNvSpPr/>
          <p:nvPr/>
        </p:nvSpPr>
        <p:spPr>
          <a:xfrm>
            <a:off x="8471142" y="3566004"/>
            <a:ext cx="3031022" cy="68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Kebutuhan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Diklat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berbasis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kebutuhan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aplikatif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52" name="Shape 1952"/>
          <p:cNvSpPr/>
          <p:nvPr/>
        </p:nvSpPr>
        <p:spPr>
          <a:xfrm>
            <a:off x="7923408" y="4717021"/>
            <a:ext cx="2479936" cy="686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Lembaga Pemberi Beasiswa/Donor Lainnya (LPDP, AAI </a:t>
            </a:r>
            <a:r>
              <a:rPr lang="id-ID" sz="1800" b="1" dirty="0" err="1">
                <a:solidFill>
                  <a:schemeClr val="accent1">
                    <a:lumMod val="50000"/>
                  </a:schemeClr>
                </a:solidFill>
              </a:rPr>
              <a:t>dll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54" name="Shape 1954"/>
          <p:cNvSpPr/>
          <p:nvPr/>
        </p:nvSpPr>
        <p:spPr>
          <a:xfrm>
            <a:off x="7898754" y="1473729"/>
            <a:ext cx="2258172" cy="856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Minimnya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Dukungan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Kebijakan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800" b="1" dirty="0" err="1">
                <a:solidFill>
                  <a:schemeClr val="accent1">
                    <a:lumMod val="50000"/>
                  </a:schemeClr>
                </a:solidFill>
              </a:rPr>
              <a:t>K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/L/Pemda pengembangan SDM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56" name="Shape 1956"/>
          <p:cNvSpPr/>
          <p:nvPr/>
        </p:nvSpPr>
        <p:spPr>
          <a:xfrm>
            <a:off x="2497215" y="1685876"/>
            <a:ext cx="1856151" cy="639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Peran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Bappenas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Celaring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House ) &amp;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kebutuhan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SDM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</a:rPr>
              <a:t>pembangunan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58" name="Shape 1958"/>
          <p:cNvSpPr/>
          <p:nvPr/>
        </p:nvSpPr>
        <p:spPr>
          <a:xfrm>
            <a:off x="2400768" y="4685448"/>
            <a:ext cx="1992636" cy="798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J</a:t>
            </a:r>
            <a:r>
              <a:rPr lang="id-ID" sz="1800" b="1" dirty="0" err="1">
                <a:solidFill>
                  <a:schemeClr val="accent1">
                    <a:lumMod val="50000"/>
                  </a:schemeClr>
                </a:solidFill>
              </a:rPr>
              <a:t>aringan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 kerja sama Pusbindiklatren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60" name="Shape 1960"/>
          <p:cNvSpPr/>
          <p:nvPr/>
        </p:nvSpPr>
        <p:spPr>
          <a:xfrm>
            <a:off x="979556" y="3181885"/>
            <a:ext cx="2548904" cy="798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2600"/>
            </a:lvl1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P</a:t>
            </a:r>
            <a:r>
              <a:rPr lang="id-ID" sz="1800" b="1" dirty="0" err="1">
                <a:solidFill>
                  <a:schemeClr val="accent1">
                    <a:lumMod val="50000"/>
                  </a:schemeClr>
                </a:solidFill>
              </a:rPr>
              <a:t>engalaman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 &amp; sistem seleksi </a:t>
            </a:r>
            <a:r>
              <a:rPr lang="id-ID" sz="1800" b="1" dirty="0" err="1">
                <a:solidFill>
                  <a:schemeClr val="accent1">
                    <a:lumMod val="50000"/>
                  </a:schemeClr>
                </a:solidFill>
              </a:rPr>
              <a:t>Pusbindiklatren</a:t>
            </a:r>
            <a:r>
              <a:rPr lang="id-ID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61" name="Shape 1961"/>
          <p:cNvSpPr/>
          <p:nvPr/>
        </p:nvSpPr>
        <p:spPr>
          <a:xfrm>
            <a:off x="6470665" y="1544033"/>
            <a:ext cx="1030175" cy="1030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rgbClr val="8BAA4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62" name="Shape 1962"/>
          <p:cNvSpPr/>
          <p:nvPr/>
        </p:nvSpPr>
        <p:spPr>
          <a:xfrm>
            <a:off x="6782620" y="1823618"/>
            <a:ext cx="436131" cy="373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9" extrusionOk="0">
                <a:moveTo>
                  <a:pt x="18514" y="2240"/>
                </a:moveTo>
                <a:cubicBezTo>
                  <a:pt x="15368" y="5006"/>
                  <a:pt x="12319" y="6596"/>
                  <a:pt x="9257" y="6983"/>
                </a:cubicBezTo>
                <a:lnTo>
                  <a:pt x="9257" y="10717"/>
                </a:lnTo>
                <a:cubicBezTo>
                  <a:pt x="12319" y="11104"/>
                  <a:pt x="15368" y="12667"/>
                  <a:pt x="18514" y="15433"/>
                </a:cubicBezTo>
                <a:cubicBezTo>
                  <a:pt x="18514" y="15433"/>
                  <a:pt x="18514" y="2240"/>
                  <a:pt x="18514" y="2240"/>
                </a:cubicBezTo>
                <a:close/>
                <a:moveTo>
                  <a:pt x="21600" y="8850"/>
                </a:moveTo>
                <a:cubicBezTo>
                  <a:pt x="21600" y="9832"/>
                  <a:pt x="20913" y="10620"/>
                  <a:pt x="20057" y="10620"/>
                </a:cubicBezTo>
                <a:lnTo>
                  <a:pt x="20057" y="15930"/>
                </a:lnTo>
                <a:cubicBezTo>
                  <a:pt x="20057" y="16898"/>
                  <a:pt x="19358" y="17700"/>
                  <a:pt x="18514" y="17700"/>
                </a:cubicBezTo>
                <a:cubicBezTo>
                  <a:pt x="16369" y="15654"/>
                  <a:pt x="12909" y="12847"/>
                  <a:pt x="8727" y="12446"/>
                </a:cubicBezTo>
                <a:cubicBezTo>
                  <a:pt x="7292" y="12999"/>
                  <a:pt x="6798" y="14921"/>
                  <a:pt x="7738" y="16027"/>
                </a:cubicBezTo>
                <a:cubicBezTo>
                  <a:pt x="6895" y="17617"/>
                  <a:pt x="7979" y="18738"/>
                  <a:pt x="9257" y="19885"/>
                </a:cubicBezTo>
                <a:cubicBezTo>
                  <a:pt x="8510" y="21572"/>
                  <a:pt x="5400" y="21600"/>
                  <a:pt x="4291" y="20425"/>
                </a:cubicBezTo>
                <a:cubicBezTo>
                  <a:pt x="3592" y="17963"/>
                  <a:pt x="2555" y="15502"/>
                  <a:pt x="3399" y="12390"/>
                </a:cubicBezTo>
                <a:lnTo>
                  <a:pt x="1929" y="12390"/>
                </a:lnTo>
                <a:cubicBezTo>
                  <a:pt x="868" y="12390"/>
                  <a:pt x="0" y="11395"/>
                  <a:pt x="0" y="10178"/>
                </a:cubicBezTo>
                <a:lnTo>
                  <a:pt x="0" y="7523"/>
                </a:lnTo>
                <a:cubicBezTo>
                  <a:pt x="0" y="6306"/>
                  <a:pt x="868" y="5310"/>
                  <a:pt x="1929" y="5310"/>
                </a:cubicBezTo>
                <a:lnTo>
                  <a:pt x="7714" y="5310"/>
                </a:lnTo>
                <a:cubicBezTo>
                  <a:pt x="12343" y="5310"/>
                  <a:pt x="16200" y="2213"/>
                  <a:pt x="18514" y="0"/>
                </a:cubicBezTo>
                <a:cubicBezTo>
                  <a:pt x="19358" y="0"/>
                  <a:pt x="20057" y="802"/>
                  <a:pt x="20057" y="1770"/>
                </a:cubicBezTo>
                <a:lnTo>
                  <a:pt x="20057" y="7080"/>
                </a:lnTo>
                <a:cubicBezTo>
                  <a:pt x="20913" y="7080"/>
                  <a:pt x="21600" y="7868"/>
                  <a:pt x="21600" y="885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1963" name="Shape 1963"/>
          <p:cNvSpPr/>
          <p:nvPr/>
        </p:nvSpPr>
        <p:spPr>
          <a:xfrm>
            <a:off x="7365838" y="3065827"/>
            <a:ext cx="1030165" cy="1030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rgbClr val="F49C0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64" name="Shape 1964"/>
          <p:cNvSpPr/>
          <p:nvPr/>
        </p:nvSpPr>
        <p:spPr>
          <a:xfrm>
            <a:off x="7650870" y="3406677"/>
            <a:ext cx="460100" cy="373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1965" name="Shape 1965"/>
          <p:cNvSpPr/>
          <p:nvPr/>
        </p:nvSpPr>
        <p:spPr>
          <a:xfrm>
            <a:off x="6485584" y="4587623"/>
            <a:ext cx="1030202" cy="1030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rgbClr val="DC413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67" name="Shape 1967"/>
          <p:cNvSpPr/>
          <p:nvPr/>
        </p:nvSpPr>
        <p:spPr>
          <a:xfrm>
            <a:off x="4725076" y="4587623"/>
            <a:ext cx="1030165" cy="1030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51668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68" name="Shape 1968"/>
          <p:cNvSpPr/>
          <p:nvPr/>
        </p:nvSpPr>
        <p:spPr>
          <a:xfrm>
            <a:off x="5056748" y="4915815"/>
            <a:ext cx="366821" cy="373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5" h="19900" extrusionOk="0">
                <a:moveTo>
                  <a:pt x="13723" y="10461"/>
                </a:moveTo>
                <a:cubicBezTo>
                  <a:pt x="12293" y="10461"/>
                  <a:pt x="11128" y="9451"/>
                  <a:pt x="11128" y="8218"/>
                </a:cubicBezTo>
                <a:cubicBezTo>
                  <a:pt x="11128" y="6974"/>
                  <a:pt x="12293" y="5975"/>
                  <a:pt x="13723" y="5975"/>
                </a:cubicBezTo>
                <a:cubicBezTo>
                  <a:pt x="15164" y="5975"/>
                  <a:pt x="16317" y="6974"/>
                  <a:pt x="16317" y="8218"/>
                </a:cubicBezTo>
                <a:cubicBezTo>
                  <a:pt x="16317" y="9451"/>
                  <a:pt x="15164" y="10461"/>
                  <a:pt x="13723" y="10461"/>
                </a:cubicBezTo>
                <a:close/>
                <a:moveTo>
                  <a:pt x="7692" y="10461"/>
                </a:moveTo>
                <a:cubicBezTo>
                  <a:pt x="6262" y="10461"/>
                  <a:pt x="5097" y="9451"/>
                  <a:pt x="5097" y="8218"/>
                </a:cubicBezTo>
                <a:cubicBezTo>
                  <a:pt x="5097" y="6974"/>
                  <a:pt x="6262" y="5975"/>
                  <a:pt x="7692" y="5975"/>
                </a:cubicBezTo>
                <a:cubicBezTo>
                  <a:pt x="9121" y="5975"/>
                  <a:pt x="10287" y="6974"/>
                  <a:pt x="10287" y="8218"/>
                </a:cubicBezTo>
                <a:cubicBezTo>
                  <a:pt x="10287" y="9451"/>
                  <a:pt x="9121" y="10461"/>
                  <a:pt x="7692" y="10461"/>
                </a:cubicBezTo>
                <a:close/>
                <a:moveTo>
                  <a:pt x="19020" y="2810"/>
                </a:moveTo>
                <a:cubicBezTo>
                  <a:pt x="19020" y="1533"/>
                  <a:pt x="18576" y="1033"/>
                  <a:pt x="17302" y="1033"/>
                </a:cubicBezTo>
                <a:lnTo>
                  <a:pt x="3944" y="1033"/>
                </a:lnTo>
                <a:cubicBezTo>
                  <a:pt x="2610" y="1033"/>
                  <a:pt x="2238" y="1455"/>
                  <a:pt x="2238" y="2810"/>
                </a:cubicBezTo>
                <a:lnTo>
                  <a:pt x="2238" y="10284"/>
                </a:lnTo>
                <a:cubicBezTo>
                  <a:pt x="5085" y="11661"/>
                  <a:pt x="7524" y="11416"/>
                  <a:pt x="8857" y="11372"/>
                </a:cubicBezTo>
                <a:cubicBezTo>
                  <a:pt x="9422" y="11361"/>
                  <a:pt x="9782" y="11461"/>
                  <a:pt x="9998" y="11672"/>
                </a:cubicBezTo>
                <a:cubicBezTo>
                  <a:pt x="10034" y="11705"/>
                  <a:pt x="10070" y="11738"/>
                  <a:pt x="10119" y="11772"/>
                </a:cubicBezTo>
                <a:cubicBezTo>
                  <a:pt x="10371" y="11994"/>
                  <a:pt x="10611" y="12172"/>
                  <a:pt x="10851" y="12338"/>
                </a:cubicBezTo>
                <a:cubicBezTo>
                  <a:pt x="10899" y="11727"/>
                  <a:pt x="11272" y="11339"/>
                  <a:pt x="12269" y="11372"/>
                </a:cubicBezTo>
                <a:cubicBezTo>
                  <a:pt x="13626" y="11427"/>
                  <a:pt x="16125" y="11672"/>
                  <a:pt x="19020" y="10217"/>
                </a:cubicBezTo>
                <a:cubicBezTo>
                  <a:pt x="19020" y="10217"/>
                  <a:pt x="19020" y="2810"/>
                  <a:pt x="19020" y="2810"/>
                </a:cubicBezTo>
                <a:close/>
                <a:moveTo>
                  <a:pt x="16510" y="12960"/>
                </a:moveTo>
                <a:cubicBezTo>
                  <a:pt x="18876" y="20412"/>
                  <a:pt x="10731" y="21600"/>
                  <a:pt x="10863" y="17780"/>
                </a:cubicBezTo>
                <a:cubicBezTo>
                  <a:pt x="10863" y="17846"/>
                  <a:pt x="10851" y="15725"/>
                  <a:pt x="10851" y="14148"/>
                </a:cubicBezTo>
                <a:cubicBezTo>
                  <a:pt x="10671" y="14115"/>
                  <a:pt x="10491" y="14071"/>
                  <a:pt x="10275" y="14026"/>
                </a:cubicBezTo>
                <a:cubicBezTo>
                  <a:pt x="10275" y="15614"/>
                  <a:pt x="10263" y="17846"/>
                  <a:pt x="10263" y="17780"/>
                </a:cubicBezTo>
                <a:cubicBezTo>
                  <a:pt x="10395" y="21600"/>
                  <a:pt x="2250" y="20412"/>
                  <a:pt x="4616" y="12960"/>
                </a:cubicBezTo>
                <a:cubicBezTo>
                  <a:pt x="2382" y="12116"/>
                  <a:pt x="916" y="11039"/>
                  <a:pt x="147" y="10161"/>
                </a:cubicBezTo>
                <a:cubicBezTo>
                  <a:pt x="-237" y="9628"/>
                  <a:pt x="183" y="9062"/>
                  <a:pt x="820" y="9473"/>
                </a:cubicBezTo>
                <a:cubicBezTo>
                  <a:pt x="904" y="9528"/>
                  <a:pt x="1000" y="9584"/>
                  <a:pt x="1084" y="9639"/>
                </a:cubicBezTo>
                <a:lnTo>
                  <a:pt x="1084" y="1932"/>
                </a:lnTo>
                <a:cubicBezTo>
                  <a:pt x="1084" y="866"/>
                  <a:pt x="1949" y="0"/>
                  <a:pt x="3019" y="0"/>
                </a:cubicBezTo>
                <a:lnTo>
                  <a:pt x="18119" y="0"/>
                </a:lnTo>
                <a:cubicBezTo>
                  <a:pt x="19189" y="0"/>
                  <a:pt x="20054" y="866"/>
                  <a:pt x="20054" y="1932"/>
                </a:cubicBezTo>
                <a:lnTo>
                  <a:pt x="20054" y="9639"/>
                </a:lnTo>
                <a:cubicBezTo>
                  <a:pt x="20138" y="9584"/>
                  <a:pt x="20222" y="9528"/>
                  <a:pt x="20306" y="9473"/>
                </a:cubicBezTo>
                <a:cubicBezTo>
                  <a:pt x="20943" y="9062"/>
                  <a:pt x="21363" y="9628"/>
                  <a:pt x="20979" y="10161"/>
                </a:cubicBezTo>
                <a:cubicBezTo>
                  <a:pt x="20210" y="11039"/>
                  <a:pt x="18744" y="12116"/>
                  <a:pt x="16510" y="1296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1969" name="Shape 1969"/>
          <p:cNvSpPr/>
          <p:nvPr/>
        </p:nvSpPr>
        <p:spPr>
          <a:xfrm>
            <a:off x="4710156" y="1544033"/>
            <a:ext cx="1030183" cy="1030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70" name="Shape 1970"/>
          <p:cNvSpPr/>
          <p:nvPr/>
        </p:nvSpPr>
        <p:spPr>
          <a:xfrm>
            <a:off x="6833261" y="4917064"/>
            <a:ext cx="334848" cy="334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1" h="21600" extrusionOk="0">
                <a:moveTo>
                  <a:pt x="12441" y="612"/>
                </a:moveTo>
                <a:lnTo>
                  <a:pt x="12459" y="8296"/>
                </a:lnTo>
                <a:lnTo>
                  <a:pt x="15229" y="5238"/>
                </a:lnTo>
                <a:cubicBezTo>
                  <a:pt x="17945" y="8444"/>
                  <a:pt x="17897" y="13464"/>
                  <a:pt x="15076" y="16579"/>
                </a:cubicBezTo>
                <a:cubicBezTo>
                  <a:pt x="13922" y="17856"/>
                  <a:pt x="12477" y="18617"/>
                  <a:pt x="10977" y="18866"/>
                </a:cubicBezTo>
                <a:lnTo>
                  <a:pt x="11059" y="21600"/>
                </a:lnTo>
                <a:cubicBezTo>
                  <a:pt x="13167" y="21320"/>
                  <a:pt x="15204" y="20288"/>
                  <a:pt x="16820" y="18505"/>
                </a:cubicBezTo>
                <a:cubicBezTo>
                  <a:pt x="20600" y="14327"/>
                  <a:pt x="20645" y="7585"/>
                  <a:pt x="16966" y="3318"/>
                </a:cubicBezTo>
                <a:lnTo>
                  <a:pt x="19057" y="1008"/>
                </a:lnTo>
                <a:cubicBezTo>
                  <a:pt x="19057" y="1008"/>
                  <a:pt x="12441" y="612"/>
                  <a:pt x="12441" y="612"/>
                </a:cubicBezTo>
                <a:close/>
                <a:moveTo>
                  <a:pt x="4461" y="16363"/>
                </a:moveTo>
                <a:cubicBezTo>
                  <a:pt x="1745" y="13160"/>
                  <a:pt x="1793" y="8139"/>
                  <a:pt x="4614" y="5022"/>
                </a:cubicBezTo>
                <a:cubicBezTo>
                  <a:pt x="5769" y="3746"/>
                  <a:pt x="7213" y="2985"/>
                  <a:pt x="8713" y="2735"/>
                </a:cubicBezTo>
                <a:lnTo>
                  <a:pt x="8631" y="0"/>
                </a:lnTo>
                <a:cubicBezTo>
                  <a:pt x="6524" y="280"/>
                  <a:pt x="4486" y="1312"/>
                  <a:pt x="2871" y="3096"/>
                </a:cubicBezTo>
                <a:cubicBezTo>
                  <a:pt x="-909" y="7272"/>
                  <a:pt x="-955" y="14014"/>
                  <a:pt x="2724" y="18284"/>
                </a:cubicBezTo>
                <a:lnTo>
                  <a:pt x="633" y="20591"/>
                </a:lnTo>
                <a:lnTo>
                  <a:pt x="7249" y="20988"/>
                </a:lnTo>
                <a:lnTo>
                  <a:pt x="7231" y="13304"/>
                </a:lnTo>
                <a:cubicBezTo>
                  <a:pt x="7231" y="13304"/>
                  <a:pt x="4461" y="16363"/>
                  <a:pt x="4461" y="1636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1828" tIns="21828" rIns="21828" bIns="21828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1971" name="Shape 1971"/>
          <p:cNvSpPr/>
          <p:nvPr/>
        </p:nvSpPr>
        <p:spPr>
          <a:xfrm>
            <a:off x="3829902" y="3065827"/>
            <a:ext cx="1030204" cy="1030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8BAA4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72" name="Shape 1972"/>
          <p:cNvSpPr/>
          <p:nvPr/>
        </p:nvSpPr>
        <p:spPr>
          <a:xfrm>
            <a:off x="4140709" y="3418444"/>
            <a:ext cx="406228" cy="324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1828" tIns="21828" rIns="21828" bIns="21828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1973" name="Shape 1973"/>
          <p:cNvSpPr/>
          <p:nvPr/>
        </p:nvSpPr>
        <p:spPr>
          <a:xfrm>
            <a:off x="4635455" y="1932028"/>
            <a:ext cx="2940276" cy="3336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10576" y="7"/>
                </a:moveTo>
                <a:cubicBezTo>
                  <a:pt x="10316" y="32"/>
                  <a:pt x="10047" y="121"/>
                  <a:pt x="9827" y="299"/>
                </a:cubicBezTo>
                <a:cubicBezTo>
                  <a:pt x="9719" y="387"/>
                  <a:pt x="9627" y="497"/>
                  <a:pt x="9563" y="615"/>
                </a:cubicBezTo>
                <a:cubicBezTo>
                  <a:pt x="9531" y="673"/>
                  <a:pt x="9506" y="734"/>
                  <a:pt x="9487" y="795"/>
                </a:cubicBezTo>
                <a:cubicBezTo>
                  <a:pt x="9482" y="810"/>
                  <a:pt x="9477" y="824"/>
                  <a:pt x="9474" y="839"/>
                </a:cubicBezTo>
                <a:cubicBezTo>
                  <a:pt x="9471" y="852"/>
                  <a:pt x="9467" y="866"/>
                  <a:pt x="9464" y="879"/>
                </a:cubicBezTo>
                <a:cubicBezTo>
                  <a:pt x="9460" y="897"/>
                  <a:pt x="9454" y="914"/>
                  <a:pt x="9450" y="932"/>
                </a:cubicBezTo>
                <a:cubicBezTo>
                  <a:pt x="9419" y="1060"/>
                  <a:pt x="9384" y="1192"/>
                  <a:pt x="9341" y="1320"/>
                </a:cubicBezTo>
                <a:cubicBezTo>
                  <a:pt x="9257" y="1577"/>
                  <a:pt x="9149" y="1828"/>
                  <a:pt x="9023" y="2072"/>
                </a:cubicBezTo>
                <a:cubicBezTo>
                  <a:pt x="8517" y="3046"/>
                  <a:pt x="7673" y="3879"/>
                  <a:pt x="6628" y="4419"/>
                </a:cubicBezTo>
                <a:cubicBezTo>
                  <a:pt x="5580" y="4964"/>
                  <a:pt x="4369" y="5264"/>
                  <a:pt x="3199" y="5205"/>
                </a:cubicBezTo>
                <a:cubicBezTo>
                  <a:pt x="2907" y="5191"/>
                  <a:pt x="2619" y="5154"/>
                  <a:pt x="2338" y="5094"/>
                </a:cubicBezTo>
                <a:cubicBezTo>
                  <a:pt x="2197" y="5064"/>
                  <a:pt x="2058" y="5029"/>
                  <a:pt x="1922" y="4987"/>
                </a:cubicBezTo>
                <a:cubicBezTo>
                  <a:pt x="1887" y="4977"/>
                  <a:pt x="1853" y="4966"/>
                  <a:pt x="1819" y="4955"/>
                </a:cubicBezTo>
                <a:cubicBezTo>
                  <a:pt x="1781" y="4942"/>
                  <a:pt x="1743" y="4930"/>
                  <a:pt x="1706" y="4917"/>
                </a:cubicBezTo>
                <a:cubicBezTo>
                  <a:pt x="1594" y="4880"/>
                  <a:pt x="1469" y="4853"/>
                  <a:pt x="1338" y="4843"/>
                </a:cubicBezTo>
                <a:cubicBezTo>
                  <a:pt x="1076" y="4822"/>
                  <a:pt x="782" y="4880"/>
                  <a:pt x="543" y="5025"/>
                </a:cubicBezTo>
                <a:cubicBezTo>
                  <a:pt x="304" y="5168"/>
                  <a:pt x="123" y="5390"/>
                  <a:pt x="46" y="5640"/>
                </a:cubicBezTo>
                <a:cubicBezTo>
                  <a:pt x="-34" y="5889"/>
                  <a:pt x="-4" y="6160"/>
                  <a:pt x="100" y="6381"/>
                </a:cubicBezTo>
                <a:cubicBezTo>
                  <a:pt x="204" y="6604"/>
                  <a:pt x="369" y="6779"/>
                  <a:pt x="541" y="6911"/>
                </a:cubicBezTo>
                <a:cubicBezTo>
                  <a:pt x="542" y="6911"/>
                  <a:pt x="543" y="6910"/>
                  <a:pt x="543" y="6910"/>
                </a:cubicBezTo>
                <a:cubicBezTo>
                  <a:pt x="1465" y="7610"/>
                  <a:pt x="2084" y="8536"/>
                  <a:pt x="2343" y="9549"/>
                </a:cubicBezTo>
                <a:cubicBezTo>
                  <a:pt x="2607" y="10562"/>
                  <a:pt x="2501" y="11652"/>
                  <a:pt x="2067" y="12652"/>
                </a:cubicBezTo>
                <a:cubicBezTo>
                  <a:pt x="1852" y="13152"/>
                  <a:pt x="1549" y="13623"/>
                  <a:pt x="1175" y="14045"/>
                </a:cubicBezTo>
                <a:cubicBezTo>
                  <a:pt x="988" y="14257"/>
                  <a:pt x="785" y="14456"/>
                  <a:pt x="565" y="14641"/>
                </a:cubicBezTo>
                <a:cubicBezTo>
                  <a:pt x="537" y="14664"/>
                  <a:pt x="509" y="14687"/>
                  <a:pt x="481" y="14710"/>
                </a:cubicBezTo>
                <a:cubicBezTo>
                  <a:pt x="449" y="14735"/>
                  <a:pt x="416" y="14761"/>
                  <a:pt x="384" y="14787"/>
                </a:cubicBezTo>
                <a:cubicBezTo>
                  <a:pt x="262" y="14888"/>
                  <a:pt x="169" y="15013"/>
                  <a:pt x="114" y="15147"/>
                </a:cubicBezTo>
                <a:cubicBezTo>
                  <a:pt x="5" y="15418"/>
                  <a:pt x="39" y="15673"/>
                  <a:pt x="116" y="15883"/>
                </a:cubicBezTo>
                <a:cubicBezTo>
                  <a:pt x="196" y="16096"/>
                  <a:pt x="324" y="16282"/>
                  <a:pt x="510" y="16443"/>
                </a:cubicBezTo>
                <a:cubicBezTo>
                  <a:pt x="604" y="16522"/>
                  <a:pt x="715" y="16595"/>
                  <a:pt x="847" y="16652"/>
                </a:cubicBezTo>
                <a:cubicBezTo>
                  <a:pt x="978" y="16709"/>
                  <a:pt x="1133" y="16748"/>
                  <a:pt x="1298" y="16754"/>
                </a:cubicBezTo>
                <a:cubicBezTo>
                  <a:pt x="1380" y="16756"/>
                  <a:pt x="1462" y="16750"/>
                  <a:pt x="1543" y="16736"/>
                </a:cubicBezTo>
                <a:cubicBezTo>
                  <a:pt x="1583" y="16729"/>
                  <a:pt x="1623" y="16721"/>
                  <a:pt x="1661" y="16711"/>
                </a:cubicBezTo>
                <a:cubicBezTo>
                  <a:pt x="1683" y="16704"/>
                  <a:pt x="1705" y="16698"/>
                  <a:pt x="1727" y="16692"/>
                </a:cubicBezTo>
                <a:cubicBezTo>
                  <a:pt x="1763" y="16681"/>
                  <a:pt x="1798" y="16671"/>
                  <a:pt x="1834" y="16661"/>
                </a:cubicBezTo>
                <a:cubicBezTo>
                  <a:pt x="1870" y="16651"/>
                  <a:pt x="1907" y="16641"/>
                  <a:pt x="1943" y="16632"/>
                </a:cubicBezTo>
                <a:cubicBezTo>
                  <a:pt x="2089" y="16594"/>
                  <a:pt x="2236" y="16562"/>
                  <a:pt x="2384" y="16534"/>
                </a:cubicBezTo>
                <a:cubicBezTo>
                  <a:pt x="2978" y="16424"/>
                  <a:pt x="3591" y="16393"/>
                  <a:pt x="4194" y="16443"/>
                </a:cubicBezTo>
                <a:cubicBezTo>
                  <a:pt x="5402" y="16540"/>
                  <a:pt x="6568" y="16973"/>
                  <a:pt x="7493" y="17667"/>
                </a:cubicBezTo>
                <a:cubicBezTo>
                  <a:pt x="8420" y="18356"/>
                  <a:pt x="9101" y="19300"/>
                  <a:pt x="9407" y="20333"/>
                </a:cubicBezTo>
                <a:cubicBezTo>
                  <a:pt x="9427" y="20398"/>
                  <a:pt x="9443" y="20464"/>
                  <a:pt x="9460" y="20529"/>
                </a:cubicBezTo>
                <a:cubicBezTo>
                  <a:pt x="9468" y="20562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5"/>
                </a:cubicBezTo>
                <a:cubicBezTo>
                  <a:pt x="9499" y="20694"/>
                  <a:pt x="9502" y="20704"/>
                  <a:pt x="9505" y="20713"/>
                </a:cubicBezTo>
                <a:cubicBezTo>
                  <a:pt x="9509" y="20728"/>
                  <a:pt x="9514" y="20744"/>
                  <a:pt x="9518" y="20759"/>
                </a:cubicBezTo>
                <a:cubicBezTo>
                  <a:pt x="9554" y="20877"/>
                  <a:pt x="9607" y="20989"/>
                  <a:pt x="9689" y="21099"/>
                </a:cubicBezTo>
                <a:cubicBezTo>
                  <a:pt x="9770" y="21207"/>
                  <a:pt x="9878" y="21306"/>
                  <a:pt x="10002" y="21380"/>
                </a:cubicBezTo>
                <a:cubicBezTo>
                  <a:pt x="10253" y="21532"/>
                  <a:pt x="10546" y="21583"/>
                  <a:pt x="10809" y="21567"/>
                </a:cubicBezTo>
                <a:cubicBezTo>
                  <a:pt x="11074" y="21551"/>
                  <a:pt x="11324" y="21472"/>
                  <a:pt x="11546" y="21331"/>
                </a:cubicBezTo>
                <a:cubicBezTo>
                  <a:pt x="11766" y="21191"/>
                  <a:pt x="11953" y="20968"/>
                  <a:pt x="12022" y="20711"/>
                </a:cubicBezTo>
                <a:cubicBezTo>
                  <a:pt x="12040" y="20639"/>
                  <a:pt x="12058" y="20568"/>
                  <a:pt x="12076" y="20496"/>
                </a:cubicBezTo>
                <a:cubicBezTo>
                  <a:pt x="12094" y="20431"/>
                  <a:pt x="12114" y="20368"/>
                  <a:pt x="12135" y="20303"/>
                </a:cubicBezTo>
                <a:cubicBezTo>
                  <a:pt x="12217" y="20044"/>
                  <a:pt x="12320" y="19791"/>
                  <a:pt x="12444" y="19546"/>
                </a:cubicBezTo>
                <a:cubicBezTo>
                  <a:pt x="12935" y="18564"/>
                  <a:pt x="13762" y="17718"/>
                  <a:pt x="14798" y="17165"/>
                </a:cubicBezTo>
                <a:cubicBezTo>
                  <a:pt x="15832" y="16608"/>
                  <a:pt x="17063" y="16343"/>
                  <a:pt x="18273" y="16412"/>
                </a:cubicBezTo>
                <a:cubicBezTo>
                  <a:pt x="18576" y="16429"/>
                  <a:pt x="18877" y="16465"/>
                  <a:pt x="19173" y="16522"/>
                </a:cubicBezTo>
                <a:cubicBezTo>
                  <a:pt x="19322" y="16550"/>
                  <a:pt x="19469" y="16583"/>
                  <a:pt x="19615" y="16621"/>
                </a:cubicBezTo>
                <a:cubicBezTo>
                  <a:pt x="19687" y="16640"/>
                  <a:pt x="19760" y="16660"/>
                  <a:pt x="19832" y="16681"/>
                </a:cubicBezTo>
                <a:cubicBezTo>
                  <a:pt x="19846" y="16685"/>
                  <a:pt x="19859" y="16689"/>
                  <a:pt x="19873" y="16693"/>
                </a:cubicBezTo>
                <a:cubicBezTo>
                  <a:pt x="19893" y="16698"/>
                  <a:pt x="19913" y="16704"/>
                  <a:pt x="19933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8" y="16740"/>
                  <a:pt x="20274" y="16736"/>
                </a:cubicBezTo>
                <a:cubicBezTo>
                  <a:pt x="20578" y="16722"/>
                  <a:pt x="20847" y="16602"/>
                  <a:pt x="21043" y="16446"/>
                </a:cubicBezTo>
                <a:cubicBezTo>
                  <a:pt x="21241" y="16289"/>
                  <a:pt x="21385" y="16092"/>
                  <a:pt x="21461" y="15863"/>
                </a:cubicBezTo>
                <a:cubicBezTo>
                  <a:pt x="21538" y="15636"/>
                  <a:pt x="21536" y="15362"/>
                  <a:pt x="21413" y="15118"/>
                </a:cubicBezTo>
                <a:cubicBezTo>
                  <a:pt x="21353" y="14997"/>
                  <a:pt x="21267" y="14888"/>
                  <a:pt x="21170" y="14801"/>
                </a:cubicBezTo>
                <a:cubicBezTo>
                  <a:pt x="21157" y="14789"/>
                  <a:pt x="21145" y="14778"/>
                  <a:pt x="21133" y="14768"/>
                </a:cubicBezTo>
                <a:cubicBezTo>
                  <a:pt x="21122" y="14759"/>
                  <a:pt x="21110" y="14751"/>
                  <a:pt x="21100" y="14742"/>
                </a:cubicBezTo>
                <a:cubicBezTo>
                  <a:pt x="21085" y="14730"/>
                  <a:pt x="21070" y="14716"/>
                  <a:pt x="21055" y="14704"/>
                </a:cubicBezTo>
                <a:cubicBezTo>
                  <a:pt x="21028" y="14682"/>
                  <a:pt x="20999" y="14660"/>
                  <a:pt x="20971" y="14637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1"/>
                  <a:pt x="19498" y="8744"/>
                </a:cubicBezTo>
                <a:cubicBezTo>
                  <a:pt x="19731" y="8250"/>
                  <a:pt x="20049" y="7787"/>
                  <a:pt x="20437" y="7375"/>
                </a:cubicBezTo>
                <a:cubicBezTo>
                  <a:pt x="20631" y="7168"/>
                  <a:pt x="20842" y="6975"/>
                  <a:pt x="21069" y="6796"/>
                </a:cubicBezTo>
                <a:cubicBezTo>
                  <a:pt x="21086" y="6782"/>
                  <a:pt x="21104" y="6768"/>
                  <a:pt x="21121" y="6753"/>
                </a:cubicBezTo>
                <a:cubicBezTo>
                  <a:pt x="21140" y="6737"/>
                  <a:pt x="21177" y="6705"/>
                  <a:pt x="21195" y="6686"/>
                </a:cubicBezTo>
                <a:cubicBezTo>
                  <a:pt x="21240" y="6643"/>
                  <a:pt x="21283" y="6596"/>
                  <a:pt x="21321" y="6544"/>
                </a:cubicBezTo>
                <a:cubicBezTo>
                  <a:pt x="21399" y="6442"/>
                  <a:pt x="21460" y="6324"/>
                  <a:pt x="21494" y="6197"/>
                </a:cubicBezTo>
                <a:cubicBezTo>
                  <a:pt x="21566" y="5944"/>
                  <a:pt x="21522" y="5678"/>
                  <a:pt x="21405" y="5461"/>
                </a:cubicBezTo>
                <a:cubicBezTo>
                  <a:pt x="21288" y="5243"/>
                  <a:pt x="21103" y="5063"/>
                  <a:pt x="20865" y="4939"/>
                </a:cubicBezTo>
                <a:cubicBezTo>
                  <a:pt x="20628" y="4815"/>
                  <a:pt x="20329" y="4759"/>
                  <a:pt x="20048" y="4795"/>
                </a:cubicBezTo>
                <a:cubicBezTo>
                  <a:pt x="19978" y="4804"/>
                  <a:pt x="19909" y="4817"/>
                  <a:pt x="19844" y="4835"/>
                </a:cubicBezTo>
                <a:cubicBezTo>
                  <a:pt x="19803" y="4846"/>
                  <a:pt x="19762" y="4858"/>
                  <a:pt x="19722" y="4869"/>
                </a:cubicBezTo>
                <a:cubicBezTo>
                  <a:pt x="19653" y="4888"/>
                  <a:pt x="19578" y="4908"/>
                  <a:pt x="19506" y="4926"/>
                </a:cubicBezTo>
                <a:cubicBezTo>
                  <a:pt x="19359" y="4961"/>
                  <a:pt x="19210" y="4992"/>
                  <a:pt x="19061" y="5018"/>
                </a:cubicBezTo>
                <a:cubicBezTo>
                  <a:pt x="18464" y="5122"/>
                  <a:pt x="17850" y="5149"/>
                  <a:pt x="17247" y="5096"/>
                </a:cubicBezTo>
                <a:cubicBezTo>
                  <a:pt x="16038" y="4993"/>
                  <a:pt x="14879" y="4552"/>
                  <a:pt x="13962" y="3850"/>
                </a:cubicBezTo>
                <a:cubicBezTo>
                  <a:pt x="13042" y="3152"/>
                  <a:pt x="12373" y="2202"/>
                  <a:pt x="12076" y="1166"/>
                </a:cubicBezTo>
                <a:cubicBezTo>
                  <a:pt x="12058" y="1101"/>
                  <a:pt x="12040" y="1035"/>
                  <a:pt x="12024" y="970"/>
                </a:cubicBezTo>
                <a:cubicBezTo>
                  <a:pt x="12015" y="933"/>
                  <a:pt x="12007" y="897"/>
                  <a:pt x="11999" y="860"/>
                </a:cubicBezTo>
                <a:cubicBezTo>
                  <a:pt x="11996" y="851"/>
                  <a:pt x="11993" y="842"/>
                  <a:pt x="11991" y="833"/>
                </a:cubicBezTo>
                <a:cubicBezTo>
                  <a:pt x="11985" y="814"/>
                  <a:pt x="11981" y="795"/>
                  <a:pt x="11975" y="776"/>
                </a:cubicBezTo>
                <a:cubicBezTo>
                  <a:pt x="11964" y="744"/>
                  <a:pt x="11952" y="714"/>
                  <a:pt x="11938" y="683"/>
                </a:cubicBezTo>
                <a:cubicBezTo>
                  <a:pt x="11830" y="436"/>
                  <a:pt x="11599" y="233"/>
                  <a:pt x="11351" y="127"/>
                </a:cubicBezTo>
                <a:cubicBezTo>
                  <a:pt x="11102" y="18"/>
                  <a:pt x="10837" y="-17"/>
                  <a:pt x="10576" y="7"/>
                </a:cubicBezTo>
                <a:close/>
                <a:moveTo>
                  <a:pt x="10690" y="939"/>
                </a:moveTo>
                <a:cubicBezTo>
                  <a:pt x="10756" y="932"/>
                  <a:pt x="10831" y="943"/>
                  <a:pt x="10877" y="965"/>
                </a:cubicBezTo>
                <a:cubicBezTo>
                  <a:pt x="10925" y="987"/>
                  <a:pt x="10938" y="1005"/>
                  <a:pt x="10951" y="1030"/>
                </a:cubicBezTo>
                <a:cubicBezTo>
                  <a:pt x="10952" y="1034"/>
                  <a:pt x="10955" y="1037"/>
                  <a:pt x="10957" y="1040"/>
                </a:cubicBezTo>
                <a:cubicBezTo>
                  <a:pt x="10959" y="1048"/>
                  <a:pt x="10961" y="1055"/>
                  <a:pt x="10962" y="1063"/>
                </a:cubicBezTo>
                <a:cubicBezTo>
                  <a:pt x="10971" y="1097"/>
                  <a:pt x="10978" y="1132"/>
                  <a:pt x="10986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0"/>
                  <a:pt x="12185" y="3739"/>
                  <a:pt x="13268" y="4560"/>
                </a:cubicBezTo>
                <a:cubicBezTo>
                  <a:pt x="13808" y="4971"/>
                  <a:pt x="14419" y="5310"/>
                  <a:pt x="15076" y="5559"/>
                </a:cubicBezTo>
                <a:cubicBezTo>
                  <a:pt x="15732" y="5808"/>
                  <a:pt x="16433" y="5965"/>
                  <a:pt x="17142" y="6027"/>
                </a:cubicBezTo>
                <a:cubicBezTo>
                  <a:pt x="17851" y="6091"/>
                  <a:pt x="18569" y="6058"/>
                  <a:pt x="19267" y="5936"/>
                </a:cubicBezTo>
                <a:cubicBezTo>
                  <a:pt x="19441" y="5906"/>
                  <a:pt x="19615" y="5871"/>
                  <a:pt x="19786" y="5830"/>
                </a:cubicBezTo>
                <a:cubicBezTo>
                  <a:pt x="19872" y="5809"/>
                  <a:pt x="19955" y="5788"/>
                  <a:pt x="20044" y="5763"/>
                </a:cubicBezTo>
                <a:cubicBezTo>
                  <a:pt x="20082" y="5753"/>
                  <a:pt x="20119" y="5741"/>
                  <a:pt x="20157" y="5731"/>
                </a:cubicBezTo>
                <a:cubicBezTo>
                  <a:pt x="20170" y="5727"/>
                  <a:pt x="20182" y="5725"/>
                  <a:pt x="20194" y="5724"/>
                </a:cubicBezTo>
                <a:cubicBezTo>
                  <a:pt x="20240" y="5719"/>
                  <a:pt x="20282" y="5725"/>
                  <a:pt x="20330" y="5749"/>
                </a:cubicBezTo>
                <a:cubicBezTo>
                  <a:pt x="20377" y="5773"/>
                  <a:pt x="20423" y="5816"/>
                  <a:pt x="20447" y="5861"/>
                </a:cubicBezTo>
                <a:cubicBezTo>
                  <a:pt x="20471" y="5907"/>
                  <a:pt x="20472" y="5946"/>
                  <a:pt x="20464" y="5976"/>
                </a:cubicBezTo>
                <a:cubicBezTo>
                  <a:pt x="20460" y="5992"/>
                  <a:pt x="20451" y="6007"/>
                  <a:pt x="20437" y="6026"/>
                </a:cubicBezTo>
                <a:cubicBezTo>
                  <a:pt x="20430" y="6035"/>
                  <a:pt x="20422" y="6045"/>
                  <a:pt x="20412" y="6055"/>
                </a:cubicBezTo>
                <a:cubicBezTo>
                  <a:pt x="20408" y="6058"/>
                  <a:pt x="20404" y="6063"/>
                  <a:pt x="20400" y="6067"/>
                </a:cubicBezTo>
                <a:cubicBezTo>
                  <a:pt x="20387" y="6077"/>
                  <a:pt x="20374" y="6087"/>
                  <a:pt x="20361" y="6098"/>
                </a:cubicBezTo>
                <a:cubicBezTo>
                  <a:pt x="20096" y="6307"/>
                  <a:pt x="19848" y="6534"/>
                  <a:pt x="19620" y="6776"/>
                </a:cubicBezTo>
                <a:cubicBezTo>
                  <a:pt x="19166" y="7259"/>
                  <a:pt x="18792" y="7802"/>
                  <a:pt x="18518" y="8384"/>
                </a:cubicBezTo>
                <a:cubicBezTo>
                  <a:pt x="17967" y="9545"/>
                  <a:pt x="17832" y="10861"/>
                  <a:pt x="18149" y="12092"/>
                </a:cubicBezTo>
                <a:cubicBezTo>
                  <a:pt x="18461" y="13325"/>
                  <a:pt x="19212" y="14457"/>
                  <a:pt x="20242" y="15317"/>
                </a:cubicBezTo>
                <a:cubicBezTo>
                  <a:pt x="20298" y="15362"/>
                  <a:pt x="20351" y="15407"/>
                  <a:pt x="20406" y="15453"/>
                </a:cubicBezTo>
                <a:cubicBezTo>
                  <a:pt x="20424" y="15469"/>
                  <a:pt x="20435" y="15481"/>
                  <a:pt x="20441" y="15494"/>
                </a:cubicBezTo>
                <a:cubicBezTo>
                  <a:pt x="20452" y="15517"/>
                  <a:pt x="20457" y="15552"/>
                  <a:pt x="20441" y="15604"/>
                </a:cubicBezTo>
                <a:cubicBezTo>
                  <a:pt x="20425" y="15654"/>
                  <a:pt x="20383" y="15711"/>
                  <a:pt x="20336" y="15748"/>
                </a:cubicBezTo>
                <a:cubicBezTo>
                  <a:pt x="20287" y="15786"/>
                  <a:pt x="20243" y="15799"/>
                  <a:pt x="20217" y="15799"/>
                </a:cubicBezTo>
                <a:cubicBezTo>
                  <a:pt x="20210" y="15800"/>
                  <a:pt x="20161" y="15791"/>
                  <a:pt x="20161" y="15791"/>
                </a:cubicBezTo>
                <a:cubicBezTo>
                  <a:pt x="20157" y="15790"/>
                  <a:pt x="20001" y="15744"/>
                  <a:pt x="19916" y="15722"/>
                </a:cubicBezTo>
                <a:cubicBezTo>
                  <a:pt x="19745" y="15678"/>
                  <a:pt x="19573" y="15638"/>
                  <a:pt x="19399" y="15605"/>
                </a:cubicBezTo>
                <a:cubicBezTo>
                  <a:pt x="19051" y="15539"/>
                  <a:pt x="18695" y="15496"/>
                  <a:pt x="18339" y="15477"/>
                </a:cubicBezTo>
                <a:cubicBezTo>
                  <a:pt x="16916" y="15396"/>
                  <a:pt x="15467" y="15707"/>
                  <a:pt x="14248" y="16364"/>
                </a:cubicBezTo>
                <a:cubicBezTo>
                  <a:pt x="13023" y="17017"/>
                  <a:pt x="12047" y="18016"/>
                  <a:pt x="11472" y="19165"/>
                </a:cubicBezTo>
                <a:cubicBezTo>
                  <a:pt x="11327" y="19452"/>
                  <a:pt x="11208" y="19748"/>
                  <a:pt x="11112" y="20050"/>
                </a:cubicBezTo>
                <a:cubicBezTo>
                  <a:pt x="11088" y="20126"/>
                  <a:pt x="11065" y="20201"/>
                  <a:pt x="11044" y="20277"/>
                </a:cubicBezTo>
                <a:cubicBezTo>
                  <a:pt x="11024" y="20349"/>
                  <a:pt x="11002" y="20449"/>
                  <a:pt x="10992" y="20490"/>
                </a:cubicBezTo>
                <a:cubicBezTo>
                  <a:pt x="10984" y="20517"/>
                  <a:pt x="10966" y="20544"/>
                  <a:pt x="10920" y="20575"/>
                </a:cubicBezTo>
                <a:cubicBezTo>
                  <a:pt x="10874" y="20606"/>
                  <a:pt x="10803" y="20629"/>
                  <a:pt x="10739" y="20632"/>
                </a:cubicBezTo>
                <a:cubicBezTo>
                  <a:pt x="10674" y="20636"/>
                  <a:pt x="10625" y="20620"/>
                  <a:pt x="10603" y="20606"/>
                </a:cubicBezTo>
                <a:cubicBezTo>
                  <a:pt x="10582" y="20593"/>
                  <a:pt x="10562" y="20572"/>
                  <a:pt x="10545" y="20521"/>
                </a:cubicBezTo>
                <a:cubicBezTo>
                  <a:pt x="10544" y="20518"/>
                  <a:pt x="10537" y="20497"/>
                  <a:pt x="10535" y="20488"/>
                </a:cubicBezTo>
                <a:cubicBezTo>
                  <a:pt x="10531" y="20472"/>
                  <a:pt x="10529" y="20456"/>
                  <a:pt x="10525" y="20440"/>
                </a:cubicBezTo>
                <a:cubicBezTo>
                  <a:pt x="10516" y="20401"/>
                  <a:pt x="10505" y="20363"/>
                  <a:pt x="10496" y="20325"/>
                </a:cubicBezTo>
                <a:cubicBezTo>
                  <a:pt x="10477" y="20248"/>
                  <a:pt x="10457" y="20171"/>
                  <a:pt x="10434" y="20095"/>
                </a:cubicBezTo>
                <a:cubicBezTo>
                  <a:pt x="10072" y="18874"/>
                  <a:pt x="9270" y="17762"/>
                  <a:pt x="8179" y="16951"/>
                </a:cubicBezTo>
                <a:cubicBezTo>
                  <a:pt x="7092" y="16135"/>
                  <a:pt x="5714" y="15623"/>
                  <a:pt x="4293" y="15509"/>
                </a:cubicBezTo>
                <a:cubicBezTo>
                  <a:pt x="3583" y="15451"/>
                  <a:pt x="2864" y="15490"/>
                  <a:pt x="2167" y="15619"/>
                </a:cubicBezTo>
                <a:cubicBezTo>
                  <a:pt x="1992" y="15652"/>
                  <a:pt x="1819" y="15689"/>
                  <a:pt x="1648" y="15732"/>
                </a:cubicBezTo>
                <a:cubicBezTo>
                  <a:pt x="1605" y="15743"/>
                  <a:pt x="1562" y="15755"/>
                  <a:pt x="1519" y="15767"/>
                </a:cubicBezTo>
                <a:cubicBezTo>
                  <a:pt x="1385" y="15804"/>
                  <a:pt x="1252" y="15803"/>
                  <a:pt x="1169" y="15677"/>
                </a:cubicBezTo>
                <a:cubicBezTo>
                  <a:pt x="1064" y="15516"/>
                  <a:pt x="1175" y="15420"/>
                  <a:pt x="1199" y="15401"/>
                </a:cubicBezTo>
                <a:cubicBezTo>
                  <a:pt x="1231" y="15374"/>
                  <a:pt x="1263" y="15347"/>
                  <a:pt x="1296" y="15321"/>
                </a:cubicBezTo>
                <a:cubicBezTo>
                  <a:pt x="1554" y="15104"/>
                  <a:pt x="1794" y="14872"/>
                  <a:pt x="2013" y="14624"/>
                </a:cubicBezTo>
                <a:cubicBezTo>
                  <a:pt x="2451" y="14129"/>
                  <a:pt x="2806" y="13573"/>
                  <a:pt x="3059" y="12985"/>
                </a:cubicBezTo>
                <a:cubicBezTo>
                  <a:pt x="3570" y="11808"/>
                  <a:pt x="3690" y="10516"/>
                  <a:pt x="3374" y="9321"/>
                </a:cubicBezTo>
                <a:cubicBezTo>
                  <a:pt x="3218" y="8723"/>
                  <a:pt x="2957" y="8147"/>
                  <a:pt x="2596" y="7620"/>
                </a:cubicBezTo>
                <a:cubicBezTo>
                  <a:pt x="2237" y="7093"/>
                  <a:pt x="1772" y="6610"/>
                  <a:pt x="1237" y="6202"/>
                </a:cubicBezTo>
                <a:cubicBezTo>
                  <a:pt x="1226" y="6214"/>
                  <a:pt x="1214" y="6225"/>
                  <a:pt x="1202" y="6237"/>
                </a:cubicBezTo>
                <a:lnTo>
                  <a:pt x="1200" y="6237"/>
                </a:lnTo>
                <a:cubicBezTo>
                  <a:pt x="1212" y="6225"/>
                  <a:pt x="1224" y="6213"/>
                  <a:pt x="1235" y="6201"/>
                </a:cubicBezTo>
                <a:cubicBezTo>
                  <a:pt x="1159" y="6143"/>
                  <a:pt x="1110" y="6084"/>
                  <a:pt x="1088" y="6034"/>
                </a:cubicBezTo>
                <a:cubicBezTo>
                  <a:pt x="1066" y="5985"/>
                  <a:pt x="1066" y="5946"/>
                  <a:pt x="1076" y="5912"/>
                </a:cubicBezTo>
                <a:cubicBezTo>
                  <a:pt x="1087" y="5879"/>
                  <a:pt x="1112" y="5849"/>
                  <a:pt x="1144" y="5830"/>
                </a:cubicBezTo>
                <a:cubicBezTo>
                  <a:pt x="1177" y="5812"/>
                  <a:pt x="1215" y="5802"/>
                  <a:pt x="1274" y="5806"/>
                </a:cubicBezTo>
                <a:cubicBezTo>
                  <a:pt x="1304" y="5809"/>
                  <a:pt x="1337" y="5813"/>
                  <a:pt x="1375" y="5827"/>
                </a:cubicBezTo>
                <a:cubicBezTo>
                  <a:pt x="1413" y="5840"/>
                  <a:pt x="1452" y="5854"/>
                  <a:pt x="1490" y="5866"/>
                </a:cubicBezTo>
                <a:cubicBezTo>
                  <a:pt x="1532" y="5880"/>
                  <a:pt x="1573" y="5892"/>
                  <a:pt x="1614" y="5906"/>
                </a:cubicBezTo>
                <a:cubicBezTo>
                  <a:pt x="1783" y="5958"/>
                  <a:pt x="1954" y="6002"/>
                  <a:pt x="2126" y="6039"/>
                </a:cubicBezTo>
                <a:cubicBezTo>
                  <a:pt x="2469" y="6113"/>
                  <a:pt x="2817" y="6157"/>
                  <a:pt x="3166" y="6173"/>
                </a:cubicBezTo>
                <a:cubicBezTo>
                  <a:pt x="4564" y="6236"/>
                  <a:pt x="5943" y="5861"/>
                  <a:pt x="7166" y="5228"/>
                </a:cubicBezTo>
                <a:cubicBezTo>
                  <a:pt x="8399" y="4590"/>
                  <a:pt x="9395" y="3609"/>
                  <a:pt x="9989" y="2465"/>
                </a:cubicBezTo>
                <a:cubicBezTo>
                  <a:pt x="10138" y="2179"/>
                  <a:pt x="10261" y="1883"/>
                  <a:pt x="10360" y="1581"/>
                </a:cubicBezTo>
                <a:cubicBezTo>
                  <a:pt x="10410" y="1429"/>
                  <a:pt x="10452" y="1280"/>
                  <a:pt x="10490" y="1123"/>
                </a:cubicBezTo>
                <a:cubicBezTo>
                  <a:pt x="10494" y="1105"/>
                  <a:pt x="10499" y="1087"/>
                  <a:pt x="10504" y="1069"/>
                </a:cubicBezTo>
                <a:cubicBezTo>
                  <a:pt x="10505" y="1064"/>
                  <a:pt x="10506" y="1059"/>
                  <a:pt x="10508" y="1054"/>
                </a:cubicBezTo>
                <a:cubicBezTo>
                  <a:pt x="10508" y="1051"/>
                  <a:pt x="10509" y="1048"/>
                  <a:pt x="10510" y="1045"/>
                </a:cubicBezTo>
                <a:cubicBezTo>
                  <a:pt x="10513" y="1036"/>
                  <a:pt x="10516" y="1028"/>
                  <a:pt x="10519" y="1021"/>
                </a:cubicBezTo>
                <a:cubicBezTo>
                  <a:pt x="10527" y="1008"/>
                  <a:pt x="10534" y="999"/>
                  <a:pt x="10547" y="989"/>
                </a:cubicBezTo>
                <a:cubicBezTo>
                  <a:pt x="10570" y="968"/>
                  <a:pt x="10623" y="945"/>
                  <a:pt x="10690" y="939"/>
                </a:cubicBezTo>
                <a:close/>
              </a:path>
            </a:pathLst>
          </a:custGeom>
          <a:solidFill>
            <a:srgbClr val="10B89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/>
          </a:p>
        </p:txBody>
      </p:sp>
      <p:sp>
        <p:nvSpPr>
          <p:cNvPr id="1966" name="Shape 1966"/>
          <p:cNvSpPr/>
          <p:nvPr/>
        </p:nvSpPr>
        <p:spPr>
          <a:xfrm>
            <a:off x="5009365" y="1863188"/>
            <a:ext cx="431764" cy="365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7" y="21600"/>
                </a:moveTo>
                <a:cubicBezTo>
                  <a:pt x="17368" y="21600"/>
                  <a:pt x="16615" y="20710"/>
                  <a:pt x="16615" y="19636"/>
                </a:cubicBezTo>
                <a:cubicBezTo>
                  <a:pt x="16615" y="18562"/>
                  <a:pt x="17368" y="17673"/>
                  <a:pt x="18277" y="17673"/>
                </a:cubicBezTo>
                <a:cubicBezTo>
                  <a:pt x="19186" y="17673"/>
                  <a:pt x="19938" y="18562"/>
                  <a:pt x="19938" y="19636"/>
                </a:cubicBezTo>
                <a:cubicBezTo>
                  <a:pt x="19938" y="20710"/>
                  <a:pt x="19186" y="21600"/>
                  <a:pt x="18277" y="21600"/>
                </a:cubicBezTo>
                <a:close/>
                <a:moveTo>
                  <a:pt x="6646" y="21600"/>
                </a:moveTo>
                <a:cubicBezTo>
                  <a:pt x="5738" y="21600"/>
                  <a:pt x="4985" y="20710"/>
                  <a:pt x="4985" y="19636"/>
                </a:cubicBezTo>
                <a:cubicBezTo>
                  <a:pt x="4985" y="18562"/>
                  <a:pt x="5738" y="17673"/>
                  <a:pt x="6646" y="17673"/>
                </a:cubicBezTo>
                <a:cubicBezTo>
                  <a:pt x="7555" y="17673"/>
                  <a:pt x="8308" y="18562"/>
                  <a:pt x="8308" y="19636"/>
                </a:cubicBezTo>
                <a:cubicBezTo>
                  <a:pt x="8308" y="20710"/>
                  <a:pt x="7555" y="21600"/>
                  <a:pt x="6646" y="21600"/>
                </a:cubicBezTo>
                <a:close/>
                <a:moveTo>
                  <a:pt x="21600" y="10800"/>
                </a:moveTo>
                <a:cubicBezTo>
                  <a:pt x="21600" y="11291"/>
                  <a:pt x="21275" y="11720"/>
                  <a:pt x="20860" y="11782"/>
                </a:cubicBezTo>
                <a:lnTo>
                  <a:pt x="7308" y="13653"/>
                </a:lnTo>
                <a:cubicBezTo>
                  <a:pt x="7373" y="14006"/>
                  <a:pt x="7477" y="14359"/>
                  <a:pt x="7477" y="14727"/>
                </a:cubicBezTo>
                <a:cubicBezTo>
                  <a:pt x="7477" y="15080"/>
                  <a:pt x="7295" y="15402"/>
                  <a:pt x="7165" y="15709"/>
                </a:cubicBezTo>
                <a:lnTo>
                  <a:pt x="19108" y="15709"/>
                </a:lnTo>
                <a:cubicBezTo>
                  <a:pt x="19562" y="15709"/>
                  <a:pt x="19938" y="16154"/>
                  <a:pt x="19938" y="16691"/>
                </a:cubicBezTo>
                <a:cubicBezTo>
                  <a:pt x="19938" y="17228"/>
                  <a:pt x="19562" y="17673"/>
                  <a:pt x="19108" y="17673"/>
                </a:cubicBezTo>
                <a:lnTo>
                  <a:pt x="5815" y="17673"/>
                </a:lnTo>
                <a:cubicBezTo>
                  <a:pt x="5361" y="17673"/>
                  <a:pt x="4985" y="17228"/>
                  <a:pt x="4985" y="16691"/>
                </a:cubicBezTo>
                <a:cubicBezTo>
                  <a:pt x="4985" y="16215"/>
                  <a:pt x="5569" y="15065"/>
                  <a:pt x="5776" y="14589"/>
                </a:cubicBezTo>
                <a:lnTo>
                  <a:pt x="3479" y="1964"/>
                </a:lnTo>
                <a:lnTo>
                  <a:pt x="831" y="1964"/>
                </a:lnTo>
                <a:cubicBezTo>
                  <a:pt x="376" y="1964"/>
                  <a:pt x="0" y="1519"/>
                  <a:pt x="0" y="982"/>
                </a:cubicBezTo>
                <a:cubicBezTo>
                  <a:pt x="0" y="445"/>
                  <a:pt x="376" y="0"/>
                  <a:pt x="831" y="0"/>
                </a:cubicBezTo>
                <a:lnTo>
                  <a:pt x="4154" y="0"/>
                </a:lnTo>
                <a:cubicBezTo>
                  <a:pt x="5024" y="0"/>
                  <a:pt x="5050" y="1227"/>
                  <a:pt x="5179" y="1964"/>
                </a:cubicBezTo>
                <a:lnTo>
                  <a:pt x="20769" y="1964"/>
                </a:lnTo>
                <a:cubicBezTo>
                  <a:pt x="21224" y="1964"/>
                  <a:pt x="21600" y="2409"/>
                  <a:pt x="21600" y="2945"/>
                </a:cubicBezTo>
                <a:cubicBezTo>
                  <a:pt x="21600" y="2945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>
              <a:defRPr sz="8000" cap="none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40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3F80BA-B82F-449F-9CA1-EB3FEAD11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Tantangan dan Peluang Pengembangan </a:t>
            </a:r>
            <a:r>
              <a:rPr lang="id-ID" dirty="0" err="1"/>
              <a:t>Pusbindiklatren</a:t>
            </a:r>
            <a:endParaRPr lang="en-US" dirty="0"/>
          </a:p>
        </p:txBody>
      </p:sp>
      <p:pic>
        <p:nvPicPr>
          <p:cNvPr id="39" name="Picture Placeholder 14">
            <a:extLst>
              <a:ext uri="{FF2B5EF4-FFF2-40B4-BE49-F238E27FC236}">
                <a16:creationId xmlns:a16="http://schemas.microsoft.com/office/drawing/2014/main" id="{55894F18-0D66-4897-82BA-D1E28EF7A2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87" r="5680" b="23461"/>
          <a:stretch/>
        </p:blipFill>
        <p:spPr>
          <a:xfrm>
            <a:off x="4954333" y="2242652"/>
            <a:ext cx="2159718" cy="2290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5BFA9309-DC7A-234D-8780-6BEE7FBC7C05}"/>
              </a:ext>
            </a:extLst>
          </p:cNvPr>
          <p:cNvSpPr txBox="1">
            <a:spLocks/>
          </p:cNvSpPr>
          <p:nvPr/>
        </p:nvSpPr>
        <p:spPr>
          <a:xfrm>
            <a:off x="4257999" y="1468896"/>
            <a:ext cx="3726874" cy="15649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indent="-1793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1" u="sng" dirty="0"/>
              <a:t>TEKNIS PERENCANAAN: </a:t>
            </a:r>
            <a:r>
              <a:rPr lang="en-US" sz="1400" dirty="0"/>
              <a:t>RPJMD, MONEV, Planning &amp; Budgeting</a:t>
            </a:r>
          </a:p>
          <a:p>
            <a:pPr marL="179388" indent="-1793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1" u="sng" dirty="0"/>
              <a:t>SPESIFIK</a:t>
            </a:r>
            <a:r>
              <a:rPr lang="en-US" sz="1400" b="1" dirty="0"/>
              <a:t>: KPBU, LERD, </a:t>
            </a:r>
            <a:r>
              <a:rPr lang="en-US" sz="1400" dirty="0" err="1"/>
              <a:t>Perencanaan</a:t>
            </a:r>
            <a:r>
              <a:rPr lang="en-US" sz="1400" dirty="0"/>
              <a:t> </a:t>
            </a:r>
            <a:r>
              <a:rPr lang="en-US" sz="1400" dirty="0" err="1"/>
              <a:t>Manajemen</a:t>
            </a:r>
            <a:r>
              <a:rPr lang="en-US" sz="1400" dirty="0"/>
              <a:t> </a:t>
            </a:r>
            <a:r>
              <a:rPr lang="en-US" sz="1400" dirty="0" err="1"/>
              <a:t>Bencana</a:t>
            </a:r>
            <a:r>
              <a:rPr lang="en-US" sz="1400" dirty="0"/>
              <a:t>, </a:t>
            </a:r>
            <a:r>
              <a:rPr lang="en-US" sz="1400" dirty="0" err="1"/>
              <a:t>Perencanaan</a:t>
            </a:r>
            <a:r>
              <a:rPr lang="en-US" sz="1400" dirty="0"/>
              <a:t> LH</a:t>
            </a:r>
            <a:endParaRPr lang="en-US" sz="1400" u="sng" dirty="0"/>
          </a:p>
          <a:p>
            <a:pPr marL="179388" indent="-1793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1" u="sng" dirty="0"/>
              <a:t>FUNGSIONAL:</a:t>
            </a:r>
            <a:r>
              <a:rPr lang="en-US" sz="1400" b="1" dirty="0"/>
              <a:t> JFP </a:t>
            </a:r>
            <a:r>
              <a:rPr lang="en-US" sz="1400" b="1" dirty="0" err="1"/>
              <a:t>Pertama</a:t>
            </a:r>
            <a:endParaRPr lang="en-US" sz="1400" b="1" u="sng" dirty="0"/>
          </a:p>
          <a:p>
            <a:pPr marL="179388" indent="-1793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1" u="sng" dirty="0"/>
              <a:t>BAHASA:</a:t>
            </a:r>
            <a:r>
              <a:rPr lang="en-US" sz="1400" b="1" dirty="0"/>
              <a:t> -</a:t>
            </a:r>
            <a:endParaRPr lang="en-ID" sz="14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780845C-B015-4DCE-B21C-387C36D9DF82}"/>
              </a:ext>
            </a:extLst>
          </p:cNvPr>
          <p:cNvSpPr/>
          <p:nvPr/>
        </p:nvSpPr>
        <p:spPr>
          <a:xfrm>
            <a:off x="380445" y="2827678"/>
            <a:ext cx="3726874" cy="1466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E396763-0778-4A72-A1C3-98B9EF5F5B25}"/>
              </a:ext>
            </a:extLst>
          </p:cNvPr>
          <p:cNvSpPr/>
          <p:nvPr/>
        </p:nvSpPr>
        <p:spPr>
          <a:xfrm>
            <a:off x="4257999" y="1424173"/>
            <a:ext cx="3726874" cy="798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7FB2CE-D61B-4749-9099-F74B6BD16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307" y="37231"/>
            <a:ext cx="11310257" cy="911469"/>
          </a:xfrm>
        </p:spPr>
        <p:txBody>
          <a:bodyPr/>
          <a:lstStyle/>
          <a:p>
            <a:r>
              <a:rPr lang="en-US" sz="2400" dirty="0" err="1"/>
              <a:t>Metode</a:t>
            </a:r>
            <a:r>
              <a:rPr lang="en-US" sz="2400" dirty="0"/>
              <a:t> Pelaksanaan </a:t>
            </a:r>
            <a:r>
              <a:rPr lang="en-US" sz="2400" dirty="0" err="1"/>
              <a:t>Pelatihan</a:t>
            </a:r>
            <a:r>
              <a:rPr lang="en-US" sz="2400" dirty="0"/>
              <a:t> </a:t>
            </a:r>
            <a:r>
              <a:rPr lang="en-US" sz="2400" dirty="0" err="1"/>
              <a:t>Pusbindiklatren</a:t>
            </a:r>
            <a:r>
              <a:rPr lang="en-US" sz="2400" dirty="0"/>
              <a:t> T.A. 2022</a:t>
            </a:r>
            <a:endParaRPr lang="en-ID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58E084-EC64-4F47-9D73-FE0730867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087" y="2449729"/>
            <a:ext cx="3813395" cy="660993"/>
          </a:xfrm>
          <a:solidFill>
            <a:srgbClr val="FFC6C9"/>
          </a:solidFill>
        </p:spPr>
        <p:txBody>
          <a:bodyPr/>
          <a:lstStyle/>
          <a:p>
            <a:r>
              <a:rPr lang="en-US" b="1" dirty="0"/>
              <a:t>PELAKSANA: </a:t>
            </a:r>
            <a:r>
              <a:rPr lang="en-US" dirty="0" err="1"/>
              <a:t>Pusbindiklatren</a:t>
            </a:r>
            <a:r>
              <a:rPr lang="en-US" dirty="0"/>
              <a:t> (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Biro SDM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9970B-BD35-46EA-B0D8-1D10905301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5905969"/>
            <a:ext cx="555171" cy="365125"/>
          </a:xfrm>
        </p:spPr>
        <p:txBody>
          <a:bodyPr/>
          <a:lstStyle/>
          <a:p>
            <a:fld id="{FBD89A83-8F04-4E59-AFD6-207A428C3846}" type="slidenum">
              <a:rPr lang="en-US" smtClean="0"/>
              <a:pPr/>
              <a:t>42</a:t>
            </a:fld>
            <a:endParaRPr lang="en-US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FA7809-BAC6-45D1-AF15-BB08F07C8C90}"/>
              </a:ext>
            </a:extLst>
          </p:cNvPr>
          <p:cNvSpPr txBox="1"/>
          <p:nvPr/>
        </p:nvSpPr>
        <p:spPr>
          <a:xfrm>
            <a:off x="238508" y="3175635"/>
            <a:ext cx="3843974" cy="3154710"/>
          </a:xfrm>
          <a:prstGeom prst="rect">
            <a:avLst/>
          </a:prstGeom>
          <a:solidFill>
            <a:srgbClr val="FFC6C9"/>
          </a:solidFill>
        </p:spPr>
        <p:txBody>
          <a:bodyPr wrap="square">
            <a:spAutoFit/>
          </a:bodyPr>
          <a:lstStyle/>
          <a:p>
            <a:r>
              <a:rPr lang="en-US" b="1" dirty="0"/>
              <a:t>KETENTUAN: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Dasar </a:t>
            </a:r>
            <a:r>
              <a:rPr lang="en-US" sz="1600" dirty="0" err="1"/>
              <a:t>pelaksanaan</a:t>
            </a:r>
            <a:r>
              <a:rPr lang="en-US" sz="1600" dirty="0"/>
              <a:t>: </a:t>
            </a:r>
            <a:r>
              <a:rPr lang="en-US" sz="1600" dirty="0" err="1"/>
              <a:t>Peraturan</a:t>
            </a:r>
            <a:r>
              <a:rPr lang="en-US" sz="1600" dirty="0"/>
              <a:t> LKPP No 12 </a:t>
            </a:r>
            <a:r>
              <a:rPr lang="en-US" sz="1600" dirty="0" err="1"/>
              <a:t>Tahun</a:t>
            </a:r>
            <a:r>
              <a:rPr lang="en-US" sz="1600" dirty="0"/>
              <a:t> 2021 </a:t>
            </a:r>
            <a:r>
              <a:rPr lang="en-US" sz="1600" dirty="0" err="1"/>
              <a:t>Tentang</a:t>
            </a:r>
            <a:r>
              <a:rPr lang="en-US" sz="1600" dirty="0"/>
              <a:t> </a:t>
            </a:r>
            <a:r>
              <a:rPr lang="en-US" sz="1600" dirty="0" err="1"/>
              <a:t>Pedoman</a:t>
            </a:r>
            <a:r>
              <a:rPr lang="en-US" sz="1600" dirty="0"/>
              <a:t> </a:t>
            </a:r>
            <a:r>
              <a:rPr lang="en-US" sz="1600" dirty="0" err="1"/>
              <a:t>Swakelola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Pelatihan</a:t>
            </a:r>
            <a:r>
              <a:rPr lang="en-US" sz="1600" dirty="0"/>
              <a:t> </a:t>
            </a:r>
            <a:r>
              <a:rPr lang="en-ID" sz="1600" dirty="0">
                <a:latin typeface="BookmanOldStyle"/>
              </a:rPr>
              <a:t>yang </a:t>
            </a:r>
            <a:r>
              <a:rPr lang="en-ID" sz="1600" dirty="0" err="1">
                <a:latin typeface="BookmanOldStyle"/>
              </a:rPr>
              <a:t>direncanakan</a:t>
            </a:r>
            <a:r>
              <a:rPr lang="en-ID" sz="1600" dirty="0">
                <a:latin typeface="BookmanOldStyle"/>
              </a:rPr>
              <a:t>, </a:t>
            </a:r>
            <a:r>
              <a:rPr lang="en-ID" sz="1600" dirty="0" err="1">
                <a:latin typeface="BookmanOldStyle"/>
              </a:rPr>
              <a:t>dilaksanakan</a:t>
            </a:r>
            <a:r>
              <a:rPr lang="en-ID" sz="1600" dirty="0">
                <a:latin typeface="BookmanOldStyle"/>
              </a:rPr>
              <a:t>, dan </a:t>
            </a:r>
            <a:r>
              <a:rPr lang="en-ID" sz="1600" dirty="0" err="1">
                <a:latin typeface="BookmanOldStyle"/>
              </a:rPr>
              <a:t>diawasi</a:t>
            </a:r>
            <a:r>
              <a:rPr lang="en-ID" sz="1600" dirty="0">
                <a:latin typeface="BookmanOldStyle"/>
              </a:rPr>
              <a:t> oleh </a:t>
            </a:r>
            <a:r>
              <a:rPr lang="en-ID" sz="1600" dirty="0" err="1">
                <a:latin typeface="BookmanOldStyle"/>
              </a:rPr>
              <a:t>Pusbindiklatren</a:t>
            </a:r>
            <a:r>
              <a:rPr lang="en-ID" sz="1600" dirty="0">
                <a:latin typeface="BookmanOldStyle"/>
              </a:rPr>
              <a:t> </a:t>
            </a:r>
            <a:r>
              <a:rPr lang="en-ID" sz="1600" dirty="0" err="1">
                <a:latin typeface="BookmanOldStyle"/>
              </a:rPr>
              <a:t>Bappenas</a:t>
            </a:r>
            <a:endParaRPr lang="en-ID" sz="1600" dirty="0">
              <a:latin typeface="BookmanOldStyl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Fasilitator</a:t>
            </a:r>
            <a:r>
              <a:rPr lang="en-US" sz="1600" dirty="0"/>
              <a:t> </a:t>
            </a:r>
            <a:r>
              <a:rPr lang="en-US" sz="1600" dirty="0" err="1"/>
              <a:t>terdiri</a:t>
            </a:r>
            <a:r>
              <a:rPr lang="en-US" sz="1600" dirty="0"/>
              <a:t> </a:t>
            </a:r>
            <a:r>
              <a:rPr lang="en-US" sz="1600" dirty="0" err="1"/>
              <a:t>atas</a:t>
            </a:r>
            <a:r>
              <a:rPr lang="en-US" sz="1600" dirty="0"/>
              <a:t>: </a:t>
            </a:r>
            <a:r>
              <a:rPr lang="en-US" sz="1600" dirty="0" err="1"/>
              <a:t>Pejabat</a:t>
            </a:r>
            <a:r>
              <a:rPr lang="en-US" sz="1600" dirty="0"/>
              <a:t> Tinggi Madya/</a:t>
            </a:r>
            <a:r>
              <a:rPr lang="en-US" sz="1600" dirty="0" err="1"/>
              <a:t>pratama</a:t>
            </a:r>
            <a:r>
              <a:rPr lang="en-US" sz="1600" dirty="0"/>
              <a:t>; JFP, </a:t>
            </a:r>
            <a:r>
              <a:rPr lang="en-US" sz="1600" dirty="0" err="1"/>
              <a:t>Widyaiswara</a:t>
            </a:r>
            <a:r>
              <a:rPr lang="en-US" sz="1600" dirty="0"/>
              <a:t>, </a:t>
            </a:r>
            <a:r>
              <a:rPr lang="en-US" sz="1600" dirty="0" err="1"/>
              <a:t>maupun</a:t>
            </a:r>
            <a:r>
              <a:rPr lang="en-US" sz="1600" dirty="0"/>
              <a:t> </a:t>
            </a:r>
            <a:r>
              <a:rPr lang="en-US" sz="1600" dirty="0" err="1"/>
              <a:t>fungsional</a:t>
            </a:r>
            <a:r>
              <a:rPr lang="en-US" sz="1600" dirty="0"/>
              <a:t> </a:t>
            </a:r>
            <a:r>
              <a:rPr lang="en-US" sz="1600" dirty="0" err="1"/>
              <a:t>lainnya</a:t>
            </a:r>
            <a:r>
              <a:rPr lang="en-US" sz="1600" dirty="0"/>
              <a:t> yang </a:t>
            </a:r>
            <a:r>
              <a:rPr lang="en-US" sz="1600" dirty="0" err="1"/>
              <a:t>relevan</a:t>
            </a:r>
            <a:r>
              <a:rPr lang="en-US" sz="1600" dirty="0"/>
              <a:t> di </a:t>
            </a:r>
            <a:r>
              <a:rPr lang="en-US" sz="1600" dirty="0" err="1"/>
              <a:t>Bappenas</a:t>
            </a:r>
            <a:r>
              <a:rPr lang="en-US" sz="1600" dirty="0"/>
              <a:t>; </a:t>
            </a:r>
            <a:r>
              <a:rPr lang="en-US" sz="1600" dirty="0" err="1"/>
              <a:t>praktisi</a:t>
            </a:r>
            <a:r>
              <a:rPr lang="en-US" sz="1600" dirty="0"/>
              <a:t> </a:t>
            </a:r>
            <a:r>
              <a:rPr lang="en-US" sz="1600" dirty="0" err="1"/>
              <a:t>ataupun</a:t>
            </a:r>
            <a:r>
              <a:rPr lang="en-US" sz="1600" dirty="0"/>
              <a:t> ASN </a:t>
            </a:r>
            <a:r>
              <a:rPr lang="en-US" sz="1600" dirty="0" err="1"/>
              <a:t>dari</a:t>
            </a:r>
            <a:r>
              <a:rPr lang="en-US" sz="1600" dirty="0"/>
              <a:t> K/L/P yang </a:t>
            </a:r>
            <a:r>
              <a:rPr lang="en-US" sz="1600" dirty="0" err="1"/>
              <a:t>relevan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9C5EA2-3144-EE4C-8E22-A22C7FBB7288}"/>
              </a:ext>
            </a:extLst>
          </p:cNvPr>
          <p:cNvSpPr txBox="1"/>
          <p:nvPr/>
        </p:nvSpPr>
        <p:spPr>
          <a:xfrm>
            <a:off x="4257999" y="1018530"/>
            <a:ext cx="372687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SWAKELOLA TYPE II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4B87F7-AF78-AC4F-B446-8E60B0718889}"/>
              </a:ext>
            </a:extLst>
          </p:cNvPr>
          <p:cNvSpPr txBox="1"/>
          <p:nvPr/>
        </p:nvSpPr>
        <p:spPr>
          <a:xfrm>
            <a:off x="8109741" y="1015557"/>
            <a:ext cx="3737997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TENDER PIHAK KE-III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AA38DC39-FA18-7345-9A90-36694FA89334}"/>
              </a:ext>
            </a:extLst>
          </p:cNvPr>
          <p:cNvSpPr txBox="1">
            <a:spLocks/>
          </p:cNvSpPr>
          <p:nvPr/>
        </p:nvSpPr>
        <p:spPr>
          <a:xfrm>
            <a:off x="8120865" y="1458556"/>
            <a:ext cx="3726874" cy="15649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US" sz="1400" b="1" u="sng" dirty="0"/>
              <a:t>SPESIFIK:  </a:t>
            </a:r>
          </a:p>
          <a:p>
            <a:pPr>
              <a:spcAft>
                <a:spcPts val="0"/>
              </a:spcAft>
            </a:pPr>
            <a:r>
              <a:rPr lang="en-US" sz="1400" dirty="0" err="1"/>
              <a:t>Kerja</a:t>
            </a:r>
            <a:r>
              <a:rPr lang="en-US" sz="1400" dirty="0"/>
              <a:t> Sama </a:t>
            </a:r>
            <a:r>
              <a:rPr lang="en-US" sz="1400" dirty="0" err="1"/>
              <a:t>Pemerintah</a:t>
            </a:r>
            <a:r>
              <a:rPr lang="en-US" sz="1400" dirty="0"/>
              <a:t> dan Badan Usaha (KPBU)</a:t>
            </a:r>
          </a:p>
          <a:p>
            <a:pPr>
              <a:spcAft>
                <a:spcPts val="0"/>
              </a:spcAft>
            </a:pPr>
            <a:endParaRPr lang="en-US" sz="1400" b="1" dirty="0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3379AD57-A0EA-E940-901B-FA056284EDDD}"/>
              </a:ext>
            </a:extLst>
          </p:cNvPr>
          <p:cNvSpPr txBox="1">
            <a:spLocks/>
          </p:cNvSpPr>
          <p:nvPr/>
        </p:nvSpPr>
        <p:spPr>
          <a:xfrm>
            <a:off x="280377" y="1473347"/>
            <a:ext cx="3819052" cy="911469"/>
          </a:xfrm>
          <a:prstGeom prst="rect">
            <a:avLst/>
          </a:prstGeom>
          <a:solidFill>
            <a:srgbClr val="FFC6C9"/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600" b="1" u="sng" dirty="0"/>
              <a:t>JENIS PELATIHAN: </a:t>
            </a:r>
            <a:r>
              <a:rPr lang="en-US" sz="1600" dirty="0" err="1"/>
              <a:t>Pelatihan</a:t>
            </a:r>
            <a:r>
              <a:rPr lang="en-US" sz="1600" dirty="0"/>
              <a:t> </a:t>
            </a:r>
            <a:r>
              <a:rPr lang="en-US" sz="1600" i="1" dirty="0"/>
              <a:t>Clearing House, </a:t>
            </a:r>
            <a:r>
              <a:rPr lang="en-US" sz="1600" dirty="0"/>
              <a:t>DAK, </a:t>
            </a:r>
            <a:r>
              <a:rPr lang="en-US" sz="1600" dirty="0" err="1"/>
              <a:t>Renstra</a:t>
            </a:r>
            <a:r>
              <a:rPr lang="en-US" sz="1600" dirty="0"/>
              <a:t>, </a:t>
            </a:r>
            <a:r>
              <a:rPr lang="en-US" sz="1600" dirty="0" err="1"/>
              <a:t>Ukom</a:t>
            </a:r>
            <a:r>
              <a:rPr lang="en-US" sz="1600" dirty="0"/>
              <a:t> JFP, OJT, </a:t>
            </a:r>
            <a:r>
              <a:rPr lang="en-US" sz="1600" dirty="0" err="1"/>
              <a:t>Pelatihan</a:t>
            </a:r>
            <a:r>
              <a:rPr lang="en-US" sz="1600" dirty="0"/>
              <a:t> </a:t>
            </a:r>
            <a:r>
              <a:rPr lang="en-US" sz="1600" dirty="0" err="1"/>
              <a:t>pendukung</a:t>
            </a:r>
            <a:r>
              <a:rPr lang="en-US" sz="1600" dirty="0"/>
              <a:t>, SCE, </a:t>
            </a:r>
            <a:r>
              <a:rPr lang="en-US" sz="1600" dirty="0" err="1"/>
              <a:t>dll</a:t>
            </a:r>
            <a:r>
              <a:rPr lang="en-US" sz="1600" dirty="0"/>
              <a:t>.</a:t>
            </a:r>
          </a:p>
          <a:p>
            <a:pPr>
              <a:spcAft>
                <a:spcPts val="0"/>
              </a:spcAft>
            </a:pPr>
            <a:endParaRPr lang="en-US" sz="1600" dirty="0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93120034-CF11-AF4B-89D3-517971B73DF1}"/>
              </a:ext>
            </a:extLst>
          </p:cNvPr>
          <p:cNvSpPr txBox="1">
            <a:spLocks/>
          </p:cNvSpPr>
          <p:nvPr/>
        </p:nvSpPr>
        <p:spPr>
          <a:xfrm>
            <a:off x="4232563" y="3124101"/>
            <a:ext cx="3726874" cy="6609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PELAKSANA: </a:t>
            </a:r>
            <a:r>
              <a:rPr lang="en-US" sz="1400" dirty="0" err="1"/>
              <a:t>Seleksi</a:t>
            </a:r>
            <a:r>
              <a:rPr lang="en-US" sz="1400" dirty="0"/>
              <a:t> PTN yang </a:t>
            </a:r>
            <a:r>
              <a:rPr lang="en-US" sz="1400" dirty="0" err="1"/>
              <a:t>telah</a:t>
            </a:r>
            <a:r>
              <a:rPr lang="en-US" sz="1400" dirty="0"/>
              <a:t> </a:t>
            </a:r>
            <a:r>
              <a:rPr lang="en-US" sz="1400" dirty="0" err="1"/>
              <a:t>bekerja</a:t>
            </a:r>
            <a:r>
              <a:rPr lang="en-US" sz="1400" dirty="0"/>
              <a:t> </a:t>
            </a:r>
            <a:r>
              <a:rPr lang="en-US" sz="1400" dirty="0" err="1"/>
              <a:t>sama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memasukkan</a:t>
            </a:r>
            <a:r>
              <a:rPr lang="en-US" sz="1400" dirty="0"/>
              <a:t> proposal </a:t>
            </a:r>
            <a:r>
              <a:rPr lang="en-US" sz="1400" dirty="0" err="1"/>
              <a:t>baru</a:t>
            </a:r>
            <a:endParaRPr lang="en-ID" sz="1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AC7A10-F3D8-8440-BC48-CEA874D357D3}"/>
              </a:ext>
            </a:extLst>
          </p:cNvPr>
          <p:cNvSpPr txBox="1"/>
          <p:nvPr/>
        </p:nvSpPr>
        <p:spPr>
          <a:xfrm>
            <a:off x="4238606" y="3874387"/>
            <a:ext cx="3745410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/>
              <a:t>KETENTUAN: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TOR dan </a:t>
            </a:r>
            <a:r>
              <a:rPr lang="en-US" sz="1600" dirty="0" err="1"/>
              <a:t>kurikulum</a:t>
            </a:r>
            <a:r>
              <a:rPr lang="en-US" sz="1600" dirty="0"/>
              <a:t> </a:t>
            </a:r>
            <a:r>
              <a:rPr lang="en-US" sz="1600" dirty="0" err="1"/>
              <a:t>mengacu</a:t>
            </a:r>
            <a:r>
              <a:rPr lang="en-US" sz="1600" dirty="0"/>
              <a:t> pada </a:t>
            </a:r>
            <a:r>
              <a:rPr lang="en-US" sz="1600" dirty="0" err="1"/>
              <a:t>ketentuan</a:t>
            </a:r>
            <a:r>
              <a:rPr lang="en-US" sz="1600" dirty="0"/>
              <a:t> </a:t>
            </a:r>
            <a:r>
              <a:rPr lang="en-US" sz="1600" dirty="0" err="1"/>
              <a:t>Pusbindiklatren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/>
              <a:t>Unit cost: SBM PMK </a:t>
            </a:r>
            <a:r>
              <a:rPr lang="en-US" sz="1600" dirty="0" err="1"/>
              <a:t>Kemenkeu</a:t>
            </a:r>
            <a:r>
              <a:rPr lang="en-US" sz="1600" dirty="0"/>
              <a:t> dan/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aturan</a:t>
            </a:r>
            <a:r>
              <a:rPr lang="en-US" sz="1600" dirty="0"/>
              <a:t> internal universitas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Monev</a:t>
            </a:r>
            <a:r>
              <a:rPr lang="en-US" sz="1600" dirty="0"/>
              <a:t>, </a:t>
            </a:r>
            <a:r>
              <a:rPr lang="en-US" sz="1600" dirty="0" err="1"/>
              <a:t>pengendalian</a:t>
            </a:r>
            <a:r>
              <a:rPr lang="en-US" sz="1600" dirty="0"/>
              <a:t> dan </a:t>
            </a:r>
            <a:r>
              <a:rPr lang="en-US" sz="1600" dirty="0" err="1"/>
              <a:t>metode</a:t>
            </a:r>
            <a:r>
              <a:rPr lang="en-US" sz="1600" dirty="0"/>
              <a:t> sit in </a:t>
            </a:r>
            <a:r>
              <a:rPr lang="en-US" sz="1600" dirty="0" err="1"/>
              <a:t>saat</a:t>
            </a:r>
            <a:r>
              <a:rPr lang="en-US" sz="1600" dirty="0"/>
              <a:t> pelaksanaan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Wajib</a:t>
            </a:r>
            <a:r>
              <a:rPr lang="en-US" sz="1600" dirty="0"/>
              <a:t> </a:t>
            </a:r>
            <a:r>
              <a:rPr lang="en-US" sz="1600" dirty="0" err="1"/>
              <a:t>SiPENA</a:t>
            </a:r>
            <a:r>
              <a:rPr lang="en-US" sz="1600" dirty="0"/>
              <a:t> dan WIFAST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F3C3F2C5-92B1-4D4C-BF9C-6C5346ACADE8}"/>
              </a:ext>
            </a:extLst>
          </p:cNvPr>
          <p:cNvSpPr txBox="1">
            <a:spLocks/>
          </p:cNvSpPr>
          <p:nvPr/>
        </p:nvSpPr>
        <p:spPr>
          <a:xfrm>
            <a:off x="8115303" y="3110722"/>
            <a:ext cx="3737997" cy="10655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1" dirty="0"/>
              <a:t>PELAKSANA:</a:t>
            </a:r>
            <a:r>
              <a:rPr lang="en-US" dirty="0"/>
              <a:t>  </a:t>
            </a:r>
            <a:r>
              <a:rPr lang="en-US" sz="1600" dirty="0"/>
              <a:t>PTS, PTNBH, Lembaga </a:t>
            </a:r>
            <a:r>
              <a:rPr lang="en-US" sz="1600" dirty="0" err="1"/>
              <a:t>Pelatihan</a:t>
            </a:r>
            <a:r>
              <a:rPr lang="en-US" sz="1600" dirty="0"/>
              <a:t> </a:t>
            </a:r>
            <a:r>
              <a:rPr lang="en-US" sz="1600" dirty="0" err="1"/>
              <a:t>swasta</a:t>
            </a:r>
            <a:r>
              <a:rPr lang="en-US" sz="1600" dirty="0"/>
              <a:t> </a:t>
            </a:r>
            <a:r>
              <a:rPr lang="en-US" sz="1600" dirty="0" err="1"/>
              <a:t>melalui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r>
              <a:rPr lang="en-US" sz="1600" dirty="0"/>
              <a:t> tender </a:t>
            </a:r>
            <a:r>
              <a:rPr lang="en-US" sz="1600" dirty="0" err="1"/>
              <a:t>Perlem</a:t>
            </a:r>
            <a:r>
              <a:rPr lang="en-US" sz="1600" dirty="0"/>
              <a:t> LKPP 5/2021 (</a:t>
            </a:r>
            <a:r>
              <a:rPr lang="en-US" sz="1600" dirty="0" err="1"/>
              <a:t>pengadaan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pengecualian</a:t>
            </a:r>
            <a:r>
              <a:rPr lang="en-US" sz="1600" dirty="0"/>
              <a:t>)</a:t>
            </a:r>
            <a:endParaRPr lang="en-ID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80E562E-9032-854D-AA95-A21777B854CA}"/>
              </a:ext>
            </a:extLst>
          </p:cNvPr>
          <p:cNvSpPr txBox="1"/>
          <p:nvPr/>
        </p:nvSpPr>
        <p:spPr>
          <a:xfrm>
            <a:off x="8122920" y="4252387"/>
            <a:ext cx="3784661" cy="1754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/>
              <a:t>KETENTUAN:</a:t>
            </a:r>
          </a:p>
          <a:p>
            <a:pPr marL="285750" indent="-285750">
              <a:buFontTx/>
              <a:buChar char="-"/>
            </a:pPr>
            <a:r>
              <a:rPr lang="en-US" dirty="0"/>
              <a:t>TOR &amp; </a:t>
            </a:r>
            <a:r>
              <a:rPr lang="en-US" dirty="0" err="1"/>
              <a:t>Kurikulum</a:t>
            </a:r>
            <a:r>
              <a:rPr lang="en-US" dirty="0"/>
              <a:t> </a:t>
            </a:r>
            <a:r>
              <a:rPr lang="en-US" dirty="0" err="1"/>
              <a:t>mengacu</a:t>
            </a:r>
            <a:r>
              <a:rPr lang="en-US" dirty="0"/>
              <a:t> pada </a:t>
            </a:r>
            <a:r>
              <a:rPr lang="en-US" dirty="0" err="1"/>
              <a:t>ketentuanPusbindiklatren</a:t>
            </a:r>
            <a:r>
              <a:rPr lang="en-US" dirty="0"/>
              <a:t> (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dikembangkan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kesepakatan</a:t>
            </a:r>
            <a:r>
              <a:rPr lang="en-US" dirty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/>
              <a:t>Unit cost (</a:t>
            </a:r>
            <a:r>
              <a:rPr lang="en-US" dirty="0" err="1"/>
              <a:t>harga</a:t>
            </a:r>
            <a:r>
              <a:rPr lang="en-US" dirty="0"/>
              <a:t> pasar)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SiPENA</a:t>
            </a: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CC5C252-AA2D-4C4C-B226-56212C3DF8CF}"/>
              </a:ext>
            </a:extLst>
          </p:cNvPr>
          <p:cNvSpPr txBox="1">
            <a:spLocks/>
          </p:cNvSpPr>
          <p:nvPr/>
        </p:nvSpPr>
        <p:spPr>
          <a:xfrm>
            <a:off x="280377" y="1020730"/>
            <a:ext cx="3813395" cy="369333"/>
          </a:xfrm>
          <a:prstGeom prst="rect">
            <a:avLst/>
          </a:prstGeom>
          <a:solidFill>
            <a:srgbClr val="FFC6C9"/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/>
              <a:t>SWAKELOLA TYPE 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643691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262D96-968C-46E9-935C-248C32BB6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02745" y="6286530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FFBAB21-18B0-4ECB-8A45-AB23A9616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8" y="190500"/>
            <a:ext cx="10766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Pembinaan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Jabatan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Fungsional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Perencana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299F557-D1EE-4F49-8525-EBFFC9C92919}"/>
              </a:ext>
            </a:extLst>
          </p:cNvPr>
          <p:cNvGraphicFramePr/>
          <p:nvPr/>
        </p:nvGraphicFramePr>
        <p:xfrm>
          <a:off x="2971800" y="651669"/>
          <a:ext cx="6455434" cy="4020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194D82A-856C-4EAB-8DBB-9396C4D41912}"/>
              </a:ext>
            </a:extLst>
          </p:cNvPr>
          <p:cNvSpPr txBox="1"/>
          <p:nvPr/>
        </p:nvSpPr>
        <p:spPr>
          <a:xfrm>
            <a:off x="237196" y="880533"/>
            <a:ext cx="392364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817E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INSTANSI PEMBINA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Sosialisasi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Permenpan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No.4/2020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ttg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termasuk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SKP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AK);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Revisi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Perpres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No.44/2007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tentang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Tunjangan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Penyusunan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Juknis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Pedoman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Penyiapan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Tim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Ahli Utama;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Sosialisasi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Tata Cara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kepada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dan Tim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Aplikasi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Kinerja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SIKEREN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Pelaksanaan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Uji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Kompetensi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Lembaga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Sertifikasi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(LSP)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Pembangunan;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Pembinaan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PPPI.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1B4331-58DE-4801-AFC5-EC2DC8BC0457}"/>
              </a:ext>
            </a:extLst>
          </p:cNvPr>
          <p:cNvSpPr txBox="1"/>
          <p:nvPr/>
        </p:nvSpPr>
        <p:spPr>
          <a:xfrm>
            <a:off x="8197369" y="748284"/>
            <a:ext cx="3382962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INSTANSI PENGGUNA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Atasan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Langsung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SKP;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Atasan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Langsung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Councelor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terkait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tugas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jabatan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Peningkatan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PAU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Ahli dan Mitra JPT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melaksanakan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fungsi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Think-tank, Adviser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Perumusan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Kebijakan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Nasional dan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Enabler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Pelaksanaan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Pembangunan.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62AB33-1F83-431F-99CA-AF276814ED5A}"/>
              </a:ext>
            </a:extLst>
          </p:cNvPr>
          <p:cNvSpPr txBox="1"/>
          <p:nvPr/>
        </p:nvSpPr>
        <p:spPr>
          <a:xfrm>
            <a:off x="4160837" y="4321364"/>
            <a:ext cx="789074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PENGELOLA KEPEGAWAIAN/ SDM/ ORGANISASI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Administrasi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Data-base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Penyiapan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Pedoman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SKP dan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Mekanisme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Kerja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Hubungan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JPT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Kedudukan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JFP di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organisasi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Analisis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Jabatan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Analisis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Beban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Kerja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Peta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jabatan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formasi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Human Capital Development Plan (HCDP);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Persiapan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Pembentukan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Tim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Angka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Kredit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Membantu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JPT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menilai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SKP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khusus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unsur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perencanaan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14091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810B7-8093-4BCA-8F9C-3D002C46B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6898" y="6340659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44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7E00B8-2E7B-471F-963E-CBEAB350B511}"/>
              </a:ext>
            </a:extLst>
          </p:cNvPr>
          <p:cNvSpPr txBox="1">
            <a:spLocks/>
          </p:cNvSpPr>
          <p:nvPr/>
        </p:nvSpPr>
        <p:spPr>
          <a:xfrm>
            <a:off x="1120250" y="313680"/>
            <a:ext cx="10514231" cy="7390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Rencana</a:t>
            </a:r>
            <a:r>
              <a:rPr lang="en-US" sz="2800" dirty="0"/>
              <a:t> </a:t>
            </a:r>
            <a:r>
              <a:rPr lang="en-US" sz="2800" dirty="0" err="1"/>
              <a:t>Pelatihan</a:t>
            </a:r>
            <a:r>
              <a:rPr lang="en-US" sz="2800" dirty="0"/>
              <a:t> </a:t>
            </a:r>
            <a:r>
              <a:rPr lang="en-US" sz="2800" i="1" dirty="0"/>
              <a:t>Clearing House </a:t>
            </a:r>
            <a:r>
              <a:rPr lang="en-US" sz="2800" dirty="0"/>
              <a:t>Program </a:t>
            </a:r>
            <a:r>
              <a:rPr lang="en-US" sz="2800" dirty="0" err="1"/>
              <a:t>Bappenas</a:t>
            </a:r>
            <a:endParaRPr lang="en-US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4D1E2A-6845-4E36-8276-AD33987B6BF9}"/>
              </a:ext>
            </a:extLst>
          </p:cNvPr>
          <p:cNvGrpSpPr/>
          <p:nvPr/>
        </p:nvGrpSpPr>
        <p:grpSpPr>
          <a:xfrm>
            <a:off x="4865520" y="2853218"/>
            <a:ext cx="2460960" cy="3436432"/>
            <a:chOff x="4891546" y="2871769"/>
            <a:chExt cx="2460960" cy="343643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3E2E437-578B-4FC7-8B2E-FA3103B5CE67}"/>
                </a:ext>
              </a:extLst>
            </p:cNvPr>
            <p:cNvSpPr/>
            <p:nvPr/>
          </p:nvSpPr>
          <p:spPr>
            <a:xfrm>
              <a:off x="4891546" y="4070965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5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CE4E87C-1B12-4302-A694-F22173DA5F58}"/>
                </a:ext>
              </a:extLst>
            </p:cNvPr>
            <p:cNvSpPr/>
            <p:nvPr/>
          </p:nvSpPr>
          <p:spPr>
            <a:xfrm>
              <a:off x="4891546" y="3694552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2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8369E29-2BB4-424A-A7D6-F3B76F3B697A}"/>
                </a:ext>
              </a:extLst>
            </p:cNvPr>
            <p:cNvSpPr/>
            <p:nvPr/>
          </p:nvSpPr>
          <p:spPr>
            <a:xfrm>
              <a:off x="4891546" y="3290075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FBC59E-90AA-49A0-8081-7BB4852B8768}"/>
                </a:ext>
              </a:extLst>
            </p:cNvPr>
            <p:cNvSpPr/>
            <p:nvPr/>
          </p:nvSpPr>
          <p:spPr>
            <a:xfrm>
              <a:off x="4891546" y="2871769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6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D7C3E-BC6E-42D4-89BA-5F0FEA1C904E}"/>
              </a:ext>
            </a:extLst>
          </p:cNvPr>
          <p:cNvGrpSpPr/>
          <p:nvPr/>
        </p:nvGrpSpPr>
        <p:grpSpPr>
          <a:xfrm>
            <a:off x="8402446" y="4844373"/>
            <a:ext cx="3230377" cy="1444041"/>
            <a:chOff x="8921977" y="4165671"/>
            <a:chExt cx="2937088" cy="14442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232D6B-C2E1-4252-B7DD-1FD4DD29412A}"/>
                </a:ext>
              </a:extLst>
            </p:cNvPr>
            <p:cNvSpPr txBox="1"/>
            <p:nvPr/>
          </p:nvSpPr>
          <p:spPr>
            <a:xfrm>
              <a:off x="8921977" y="416567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noProof="1">
                  <a:solidFill>
                    <a:schemeClr val="accent5"/>
                  </a:solidFill>
                </a:rPr>
                <a:t>Metode Delivery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952E7A-2D1B-4A09-8A89-D4525ABE9F5B}"/>
                </a:ext>
              </a:extLst>
            </p:cNvPr>
            <p:cNvSpPr txBox="1"/>
            <p:nvPr/>
          </p:nvSpPr>
          <p:spPr>
            <a:xfrm>
              <a:off x="8929772" y="4532542"/>
              <a:ext cx="2929293" cy="107735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AU" sz="1600" noProof="1">
                  <a:solidFill>
                    <a:schemeClr val="bg1">
                      <a:lumMod val="50000"/>
                    </a:schemeClr>
                  </a:solidFill>
                  <a:cs typeface="Times New Roman" panose="02020603050405020304" pitchFamily="18" charset="0"/>
                </a:rPr>
                <a:t>Pelatihan bisa dilaksanakan dengan metode pembelajaran studi kasus, disesuaikan dengan Karakter peserta, sehingga lebih aplikatif</a:t>
              </a:r>
              <a:endParaRPr lang="en-US" sz="1600" noProof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03972D-4B41-46EB-A460-9557511B1E85}"/>
              </a:ext>
            </a:extLst>
          </p:cNvPr>
          <p:cNvGrpSpPr/>
          <p:nvPr/>
        </p:nvGrpSpPr>
        <p:grpSpPr>
          <a:xfrm>
            <a:off x="551385" y="4936127"/>
            <a:ext cx="3230377" cy="1197820"/>
            <a:chOff x="332936" y="4744623"/>
            <a:chExt cx="2937088" cy="119797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4E210D-A4C2-41C4-ACB6-2B225654DA1C}"/>
                </a:ext>
              </a:extLst>
            </p:cNvPr>
            <p:cNvSpPr txBox="1"/>
            <p:nvPr/>
          </p:nvSpPr>
          <p:spPr>
            <a:xfrm>
              <a:off x="332936" y="4744623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chemeClr val="accent2"/>
                  </a:solidFill>
                </a:rPr>
                <a:t>Durasi Pelatihan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DA59E-D8F8-40A3-9AC5-19A52114A49D}"/>
                </a:ext>
              </a:extLst>
            </p:cNvPr>
            <p:cNvSpPr txBox="1"/>
            <p:nvPr/>
          </p:nvSpPr>
          <p:spPr>
            <a:xfrm>
              <a:off x="340731" y="5111494"/>
              <a:ext cx="2929293" cy="83110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Pelatihan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ini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berlangsung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selama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5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hari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dengan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jumlah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sesi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pelatihan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seanyak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24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sesi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atau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48  jam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pelajaran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24031A-E193-4379-941A-68E15B2CEBA4}"/>
              </a:ext>
            </a:extLst>
          </p:cNvPr>
          <p:cNvGrpSpPr/>
          <p:nvPr/>
        </p:nvGrpSpPr>
        <p:grpSpPr>
          <a:xfrm>
            <a:off x="8410240" y="3348087"/>
            <a:ext cx="3230377" cy="951598"/>
            <a:chOff x="8921977" y="1559010"/>
            <a:chExt cx="2937088" cy="95172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7685F3-DAAD-487A-BCDB-FBBBF85CC9D4}"/>
                </a:ext>
              </a:extLst>
            </p:cNvPr>
            <p:cNvSpPr txBox="1"/>
            <p:nvPr/>
          </p:nvSpPr>
          <p:spPr>
            <a:xfrm>
              <a:off x="8921977" y="1559010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noProof="1">
                  <a:solidFill>
                    <a:schemeClr val="accent1"/>
                  </a:solidFill>
                </a:rPr>
                <a:t>Mekanisme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2841BA2-CE16-4DA8-80B6-B2C38A39730C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58485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185738" indent="-185738" algn="just">
                <a:buFont typeface="Arial" panose="020B0604020202020204" pitchFamily="34" charset="0"/>
                <a:buChar char="•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Diselenggarakan secara swakelola</a:t>
              </a:r>
            </a:p>
            <a:p>
              <a:pPr marL="185738" indent="-185738" algn="just">
                <a:buFont typeface="Arial" panose="020B0604020202020204" pitchFamily="34" charset="0"/>
                <a:buChar char="•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Secara daring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DE528B4-1D23-4D0D-BCB4-D118D731F422}"/>
              </a:ext>
            </a:extLst>
          </p:cNvPr>
          <p:cNvGrpSpPr/>
          <p:nvPr/>
        </p:nvGrpSpPr>
        <p:grpSpPr>
          <a:xfrm>
            <a:off x="559179" y="3439837"/>
            <a:ext cx="3230377" cy="951598"/>
            <a:chOff x="332936" y="2720051"/>
            <a:chExt cx="2937088" cy="9517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433DB2-9DFB-4C2A-BDA1-2160843F5A21}"/>
                </a:ext>
              </a:extLst>
            </p:cNvPr>
            <p:cNvSpPr txBox="1"/>
            <p:nvPr/>
          </p:nvSpPr>
          <p:spPr>
            <a:xfrm>
              <a:off x="332936" y="272005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chemeClr val="accent6">
                      <a:lumMod val="75000"/>
                    </a:schemeClr>
                  </a:solidFill>
                </a:rPr>
                <a:t>Target Peserta Pelatihan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3E99353-20FD-448B-8DC5-A288A665CEB5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58485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r">
                <a:buFontTx/>
                <a:buChar char="-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Pegawai Bappenas</a:t>
              </a:r>
            </a:p>
            <a:p>
              <a:pPr marL="285750" indent="-285750" algn="r">
                <a:buFontTx/>
                <a:buChar char="-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Mitra Bappenas K/L/D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4E39ACB-45E7-4689-AFC0-048A69D9B0E0}"/>
              </a:ext>
            </a:extLst>
          </p:cNvPr>
          <p:cNvCxnSpPr>
            <a:cxnSpLocks/>
          </p:cNvCxnSpPr>
          <p:nvPr/>
        </p:nvCxnSpPr>
        <p:spPr>
          <a:xfrm>
            <a:off x="3863753" y="5488845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98E2D2-82ED-4031-A119-3AA8973671E4}"/>
              </a:ext>
            </a:extLst>
          </p:cNvPr>
          <p:cNvCxnSpPr>
            <a:cxnSpLocks/>
          </p:cNvCxnSpPr>
          <p:nvPr/>
        </p:nvCxnSpPr>
        <p:spPr>
          <a:xfrm>
            <a:off x="3863753" y="3992556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69047A-41D2-4CFF-A79A-A2BAD960D73B}"/>
              </a:ext>
            </a:extLst>
          </p:cNvPr>
          <p:cNvCxnSpPr>
            <a:cxnSpLocks/>
          </p:cNvCxnSpPr>
          <p:nvPr/>
        </p:nvCxnSpPr>
        <p:spPr>
          <a:xfrm flipH="1">
            <a:off x="7796304" y="5397094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F59B90A-8FD2-42A2-960A-EB7FC1048016}"/>
              </a:ext>
            </a:extLst>
          </p:cNvPr>
          <p:cNvCxnSpPr>
            <a:cxnSpLocks/>
          </p:cNvCxnSpPr>
          <p:nvPr/>
        </p:nvCxnSpPr>
        <p:spPr>
          <a:xfrm flipH="1">
            <a:off x="7796304" y="3900806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aphic 22" descr="Users">
            <a:extLst>
              <a:ext uri="{FF2B5EF4-FFF2-40B4-BE49-F238E27FC236}">
                <a16:creationId xmlns:a16="http://schemas.microsoft.com/office/drawing/2014/main" id="{9262736F-6818-43A3-9F4A-7788A74C9402}"/>
              </a:ext>
            </a:extLst>
          </p:cNvPr>
          <p:cNvGrpSpPr/>
          <p:nvPr/>
        </p:nvGrpSpPr>
        <p:grpSpPr>
          <a:xfrm>
            <a:off x="10920537" y="3339198"/>
            <a:ext cx="519903" cy="294837"/>
            <a:chOff x="11094352" y="2799585"/>
            <a:chExt cx="472701" cy="294875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2EE2306-9FCC-4DE9-83D8-4274061AD67B}"/>
                </a:ext>
              </a:extLst>
            </p:cNvPr>
            <p:cNvSpPr/>
            <p:nvPr/>
          </p:nvSpPr>
          <p:spPr>
            <a:xfrm>
              <a:off x="11144998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89FD42A-72B3-44B1-962B-AF5B663C08D6}"/>
                </a:ext>
              </a:extLst>
            </p:cNvPr>
            <p:cNvSpPr/>
            <p:nvPr/>
          </p:nvSpPr>
          <p:spPr>
            <a:xfrm>
              <a:off x="11415113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18DE16B-AB32-4700-8661-9D0113F7FB52}"/>
                </a:ext>
              </a:extLst>
            </p:cNvPr>
            <p:cNvSpPr/>
            <p:nvPr/>
          </p:nvSpPr>
          <p:spPr>
            <a:xfrm>
              <a:off x="11229409" y="2993167"/>
              <a:ext cx="202586" cy="101293"/>
            </a:xfrm>
            <a:custGeom>
              <a:avLst/>
              <a:gdLst>
                <a:gd name="connsiteX0" fmla="*/ 202586 w 202586"/>
                <a:gd name="connsiteY0" fmla="*/ 101293 h 101293"/>
                <a:gd name="connsiteX1" fmla="*/ 202586 w 202586"/>
                <a:gd name="connsiteY1" fmla="*/ 50647 h 101293"/>
                <a:gd name="connsiteX2" fmla="*/ 192457 w 202586"/>
                <a:gd name="connsiteY2" fmla="*/ 30388 h 101293"/>
                <a:gd name="connsiteX3" fmla="*/ 142936 w 202586"/>
                <a:gd name="connsiteY3" fmla="*/ 6753 h 101293"/>
                <a:gd name="connsiteX4" fmla="*/ 101293 w 202586"/>
                <a:gd name="connsiteY4" fmla="*/ 0 h 101293"/>
                <a:gd name="connsiteX5" fmla="*/ 59650 w 202586"/>
                <a:gd name="connsiteY5" fmla="*/ 6753 h 101293"/>
                <a:gd name="connsiteX6" fmla="*/ 10129 w 202586"/>
                <a:gd name="connsiteY6" fmla="*/ 30388 h 101293"/>
                <a:gd name="connsiteX7" fmla="*/ 0 w 202586"/>
                <a:gd name="connsiteY7" fmla="*/ 50647 h 101293"/>
                <a:gd name="connsiteX8" fmla="*/ 0 w 202586"/>
                <a:gd name="connsiteY8" fmla="*/ 101293 h 101293"/>
                <a:gd name="connsiteX9" fmla="*/ 202586 w 202586"/>
                <a:gd name="connsiteY9" fmla="*/ 101293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86" h="101293">
                  <a:moveTo>
                    <a:pt x="202586" y="101293"/>
                  </a:moveTo>
                  <a:lnTo>
                    <a:pt x="202586" y="50647"/>
                  </a:lnTo>
                  <a:cubicBezTo>
                    <a:pt x="202586" y="42768"/>
                    <a:pt x="199210" y="34890"/>
                    <a:pt x="192457" y="30388"/>
                  </a:cubicBezTo>
                  <a:cubicBezTo>
                    <a:pt x="178951" y="19133"/>
                    <a:pt x="160944" y="11255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1255"/>
                    <a:pt x="24761" y="20259"/>
                    <a:pt x="10129" y="30388"/>
                  </a:cubicBezTo>
                  <a:cubicBezTo>
                    <a:pt x="3376" y="36015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202586" y="101293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F1D1EC5-7A9D-4749-ADF3-7354A1B94C07}"/>
                </a:ext>
              </a:extLst>
            </p:cNvPr>
            <p:cNvSpPr/>
            <p:nvPr/>
          </p:nvSpPr>
          <p:spPr>
            <a:xfrm>
              <a:off x="11280056" y="2878368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3B857EE-2515-40C4-B9EB-04B4B9D607C2}"/>
                </a:ext>
              </a:extLst>
            </p:cNvPr>
            <p:cNvSpPr/>
            <p:nvPr/>
          </p:nvSpPr>
          <p:spPr>
            <a:xfrm>
              <a:off x="11383600" y="2914384"/>
              <a:ext cx="183453" cy="101293"/>
            </a:xfrm>
            <a:custGeom>
              <a:avLst/>
              <a:gdLst>
                <a:gd name="connsiteX0" fmla="*/ 173324 w 183453"/>
                <a:gd name="connsiteY0" fmla="*/ 30388 h 101293"/>
                <a:gd name="connsiteX1" fmla="*/ 123803 w 183453"/>
                <a:gd name="connsiteY1" fmla="*/ 6753 h 101293"/>
                <a:gd name="connsiteX2" fmla="*/ 82160 w 183453"/>
                <a:gd name="connsiteY2" fmla="*/ 0 h 101293"/>
                <a:gd name="connsiteX3" fmla="*/ 40517 w 183453"/>
                <a:gd name="connsiteY3" fmla="*/ 6753 h 101293"/>
                <a:gd name="connsiteX4" fmla="*/ 20259 w 183453"/>
                <a:gd name="connsiteY4" fmla="*/ 14631 h 101293"/>
                <a:gd name="connsiteX5" fmla="*/ 20259 w 183453"/>
                <a:gd name="connsiteY5" fmla="*/ 15757 h 101293"/>
                <a:gd name="connsiteX6" fmla="*/ 0 w 183453"/>
                <a:gd name="connsiteY6" fmla="*/ 65278 h 101293"/>
                <a:gd name="connsiteX7" fmla="*/ 51772 w 183453"/>
                <a:gd name="connsiteY7" fmla="*/ 91164 h 101293"/>
                <a:gd name="connsiteX8" fmla="*/ 60776 w 183453"/>
                <a:gd name="connsiteY8" fmla="*/ 101293 h 101293"/>
                <a:gd name="connsiteX9" fmla="*/ 183453 w 183453"/>
                <a:gd name="connsiteY9" fmla="*/ 101293 h 101293"/>
                <a:gd name="connsiteX10" fmla="*/ 183453 w 183453"/>
                <a:gd name="connsiteY10" fmla="*/ 50647 h 101293"/>
                <a:gd name="connsiteX11" fmla="*/ 173324 w 183453"/>
                <a:gd name="connsiteY11" fmla="*/ 30388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453" h="101293">
                  <a:moveTo>
                    <a:pt x="173324" y="30388"/>
                  </a:moveTo>
                  <a:cubicBezTo>
                    <a:pt x="159818" y="19133"/>
                    <a:pt x="141810" y="11255"/>
                    <a:pt x="123803" y="6753"/>
                  </a:cubicBezTo>
                  <a:cubicBezTo>
                    <a:pt x="111422" y="3376"/>
                    <a:pt x="96791" y="0"/>
                    <a:pt x="82160" y="0"/>
                  </a:cubicBezTo>
                  <a:cubicBezTo>
                    <a:pt x="68654" y="0"/>
                    <a:pt x="54023" y="2251"/>
                    <a:pt x="40517" y="6753"/>
                  </a:cubicBezTo>
                  <a:cubicBezTo>
                    <a:pt x="33764" y="9004"/>
                    <a:pt x="27011" y="11255"/>
                    <a:pt x="20259" y="14631"/>
                  </a:cubicBezTo>
                  <a:lnTo>
                    <a:pt x="20259" y="15757"/>
                  </a:lnTo>
                  <a:cubicBezTo>
                    <a:pt x="20259" y="34890"/>
                    <a:pt x="12380" y="52898"/>
                    <a:pt x="0" y="65278"/>
                  </a:cubicBezTo>
                  <a:cubicBezTo>
                    <a:pt x="21384" y="72031"/>
                    <a:pt x="38266" y="81034"/>
                    <a:pt x="51772" y="91164"/>
                  </a:cubicBezTo>
                  <a:cubicBezTo>
                    <a:pt x="55148" y="94540"/>
                    <a:pt x="58525" y="96791"/>
                    <a:pt x="60776" y="101293"/>
                  </a:cubicBezTo>
                  <a:lnTo>
                    <a:pt x="183453" y="101293"/>
                  </a:lnTo>
                  <a:lnTo>
                    <a:pt x="183453" y="50647"/>
                  </a:lnTo>
                  <a:cubicBezTo>
                    <a:pt x="183453" y="42768"/>
                    <a:pt x="180077" y="34890"/>
                    <a:pt x="173324" y="30388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B3F84A5-45F7-4BB6-BE13-68B3E6DC0A33}"/>
                </a:ext>
              </a:extLst>
            </p:cNvPr>
            <p:cNvSpPr/>
            <p:nvPr/>
          </p:nvSpPr>
          <p:spPr>
            <a:xfrm>
              <a:off x="11094352" y="2914384"/>
              <a:ext cx="183453" cy="101293"/>
            </a:xfrm>
            <a:custGeom>
              <a:avLst/>
              <a:gdLst>
                <a:gd name="connsiteX0" fmla="*/ 131681 w 183453"/>
                <a:gd name="connsiteY0" fmla="*/ 91164 h 101293"/>
                <a:gd name="connsiteX1" fmla="*/ 131681 w 183453"/>
                <a:gd name="connsiteY1" fmla="*/ 91164 h 101293"/>
                <a:gd name="connsiteX2" fmla="*/ 183453 w 183453"/>
                <a:gd name="connsiteY2" fmla="*/ 65278 h 101293"/>
                <a:gd name="connsiteX3" fmla="*/ 163194 w 183453"/>
                <a:gd name="connsiteY3" fmla="*/ 15757 h 101293"/>
                <a:gd name="connsiteX4" fmla="*/ 163194 w 183453"/>
                <a:gd name="connsiteY4" fmla="*/ 13506 h 101293"/>
                <a:gd name="connsiteX5" fmla="*/ 142936 w 183453"/>
                <a:gd name="connsiteY5" fmla="*/ 6753 h 101293"/>
                <a:gd name="connsiteX6" fmla="*/ 101293 w 183453"/>
                <a:gd name="connsiteY6" fmla="*/ 0 h 101293"/>
                <a:gd name="connsiteX7" fmla="*/ 59650 w 183453"/>
                <a:gd name="connsiteY7" fmla="*/ 6753 h 101293"/>
                <a:gd name="connsiteX8" fmla="*/ 10129 w 183453"/>
                <a:gd name="connsiteY8" fmla="*/ 30388 h 101293"/>
                <a:gd name="connsiteX9" fmla="*/ 0 w 183453"/>
                <a:gd name="connsiteY9" fmla="*/ 50647 h 101293"/>
                <a:gd name="connsiteX10" fmla="*/ 0 w 183453"/>
                <a:gd name="connsiteY10" fmla="*/ 101293 h 101293"/>
                <a:gd name="connsiteX11" fmla="*/ 121552 w 183453"/>
                <a:gd name="connsiteY11" fmla="*/ 101293 h 101293"/>
                <a:gd name="connsiteX12" fmla="*/ 131681 w 183453"/>
                <a:gd name="connsiteY12" fmla="*/ 91164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453" h="101293">
                  <a:moveTo>
                    <a:pt x="131681" y="91164"/>
                  </a:moveTo>
                  <a:lnTo>
                    <a:pt x="131681" y="91164"/>
                  </a:lnTo>
                  <a:cubicBezTo>
                    <a:pt x="147438" y="79909"/>
                    <a:pt x="165445" y="70905"/>
                    <a:pt x="183453" y="65278"/>
                  </a:cubicBezTo>
                  <a:cubicBezTo>
                    <a:pt x="171073" y="51772"/>
                    <a:pt x="163194" y="34890"/>
                    <a:pt x="163194" y="15757"/>
                  </a:cubicBezTo>
                  <a:cubicBezTo>
                    <a:pt x="163194" y="14631"/>
                    <a:pt x="163194" y="14631"/>
                    <a:pt x="163194" y="13506"/>
                  </a:cubicBezTo>
                  <a:cubicBezTo>
                    <a:pt x="156442" y="11255"/>
                    <a:pt x="149689" y="7878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2380"/>
                    <a:pt x="24761" y="20259"/>
                    <a:pt x="10129" y="30388"/>
                  </a:cubicBezTo>
                  <a:cubicBezTo>
                    <a:pt x="3376" y="34890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121552" y="101293"/>
                  </a:lnTo>
                  <a:cubicBezTo>
                    <a:pt x="124928" y="96791"/>
                    <a:pt x="127179" y="94540"/>
                    <a:pt x="131681" y="9116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sp>
        <p:nvSpPr>
          <p:cNvPr id="34" name="Graphic 23" descr="Puzzle">
            <a:extLst>
              <a:ext uri="{FF2B5EF4-FFF2-40B4-BE49-F238E27FC236}">
                <a16:creationId xmlns:a16="http://schemas.microsoft.com/office/drawing/2014/main" id="{456F4867-9138-491C-A074-6238839F1AB3}"/>
              </a:ext>
            </a:extLst>
          </p:cNvPr>
          <p:cNvSpPr/>
          <p:nvPr/>
        </p:nvSpPr>
        <p:spPr>
          <a:xfrm>
            <a:off x="10710121" y="4745331"/>
            <a:ext cx="495145" cy="450132"/>
          </a:xfrm>
          <a:custGeom>
            <a:avLst/>
            <a:gdLst>
              <a:gd name="connsiteX0" fmla="*/ 290936 w 450191"/>
              <a:gd name="connsiteY0" fmla="*/ 341583 h 450191"/>
              <a:gd name="connsiteX1" fmla="*/ 266739 w 450191"/>
              <a:gd name="connsiteY1" fmla="*/ 267301 h 450191"/>
              <a:gd name="connsiteX2" fmla="*/ 270678 w 450191"/>
              <a:gd name="connsiteY2" fmla="*/ 263362 h 450191"/>
              <a:gd name="connsiteX3" fmla="*/ 346085 w 450191"/>
              <a:gd name="connsiteY3" fmla="*/ 286434 h 450191"/>
              <a:gd name="connsiteX4" fmla="*/ 386039 w 450191"/>
              <a:gd name="connsiteY4" fmla="*/ 318511 h 450191"/>
              <a:gd name="connsiteX5" fmla="*/ 450192 w 450191"/>
              <a:gd name="connsiteY5" fmla="*/ 254358 h 450191"/>
              <a:gd name="connsiteX6" fmla="*/ 354526 w 450191"/>
              <a:gd name="connsiteY6" fmla="*/ 158693 h 450191"/>
              <a:gd name="connsiteX7" fmla="*/ 386602 w 450191"/>
              <a:gd name="connsiteY7" fmla="*/ 118738 h 450191"/>
              <a:gd name="connsiteX8" fmla="*/ 409674 w 450191"/>
              <a:gd name="connsiteY8" fmla="*/ 43331 h 450191"/>
              <a:gd name="connsiteX9" fmla="*/ 405735 w 450191"/>
              <a:gd name="connsiteY9" fmla="*/ 39392 h 450191"/>
              <a:gd name="connsiteX10" fmla="*/ 331454 w 450191"/>
              <a:gd name="connsiteY10" fmla="*/ 63590 h 450191"/>
              <a:gd name="connsiteX11" fmla="*/ 291499 w 450191"/>
              <a:gd name="connsiteY11" fmla="*/ 95666 h 450191"/>
              <a:gd name="connsiteX12" fmla="*/ 195833 w 450191"/>
              <a:gd name="connsiteY12" fmla="*/ 0 h 450191"/>
              <a:gd name="connsiteX13" fmla="*/ 131118 w 450191"/>
              <a:gd name="connsiteY13" fmla="*/ 64152 h 450191"/>
              <a:gd name="connsiteX14" fmla="*/ 163194 w 450191"/>
              <a:gd name="connsiteY14" fmla="*/ 104107 h 450191"/>
              <a:gd name="connsiteX15" fmla="*/ 187392 w 450191"/>
              <a:gd name="connsiteY15" fmla="*/ 178388 h 450191"/>
              <a:gd name="connsiteX16" fmla="*/ 183453 w 450191"/>
              <a:gd name="connsiteY16" fmla="*/ 182328 h 450191"/>
              <a:gd name="connsiteX17" fmla="*/ 108046 w 450191"/>
              <a:gd name="connsiteY17" fmla="*/ 159255 h 450191"/>
              <a:gd name="connsiteX18" fmla="*/ 68091 w 450191"/>
              <a:gd name="connsiteY18" fmla="*/ 127179 h 450191"/>
              <a:gd name="connsiteX19" fmla="*/ 0 w 450191"/>
              <a:gd name="connsiteY19" fmla="*/ 195833 h 450191"/>
              <a:gd name="connsiteX20" fmla="*/ 95666 w 450191"/>
              <a:gd name="connsiteY20" fmla="*/ 291499 h 450191"/>
              <a:gd name="connsiteX21" fmla="*/ 63590 w 450191"/>
              <a:gd name="connsiteY21" fmla="*/ 331454 h 450191"/>
              <a:gd name="connsiteX22" fmla="*/ 40517 w 450191"/>
              <a:gd name="connsiteY22" fmla="*/ 406861 h 450191"/>
              <a:gd name="connsiteX23" fmla="*/ 44456 w 450191"/>
              <a:gd name="connsiteY23" fmla="*/ 410800 h 450191"/>
              <a:gd name="connsiteX24" fmla="*/ 118738 w 450191"/>
              <a:gd name="connsiteY24" fmla="*/ 386602 h 450191"/>
              <a:gd name="connsiteX25" fmla="*/ 158693 w 450191"/>
              <a:gd name="connsiteY25" fmla="*/ 354526 h 450191"/>
              <a:gd name="connsiteX26" fmla="*/ 254358 w 450191"/>
              <a:gd name="connsiteY26" fmla="*/ 450192 h 450191"/>
              <a:gd name="connsiteX27" fmla="*/ 323013 w 450191"/>
              <a:gd name="connsiteY27" fmla="*/ 381537 h 450191"/>
              <a:gd name="connsiteX28" fmla="*/ 290936 w 450191"/>
              <a:gd name="connsiteY28" fmla="*/ 341583 h 4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0191" h="450191">
                <a:moveTo>
                  <a:pt x="290936" y="341583"/>
                </a:moveTo>
                <a:cubicBezTo>
                  <a:pt x="253796" y="342708"/>
                  <a:pt x="240290" y="294876"/>
                  <a:pt x="266739" y="267301"/>
                </a:cubicBezTo>
                <a:lnTo>
                  <a:pt x="270678" y="263362"/>
                </a:lnTo>
                <a:cubicBezTo>
                  <a:pt x="298252" y="236913"/>
                  <a:pt x="347210" y="249294"/>
                  <a:pt x="346085" y="286434"/>
                </a:cubicBezTo>
                <a:cubicBezTo>
                  <a:pt x="345522" y="307819"/>
                  <a:pt x="370845" y="333705"/>
                  <a:pt x="386039" y="318511"/>
                </a:cubicBezTo>
                <a:lnTo>
                  <a:pt x="450192" y="254358"/>
                </a:lnTo>
                <a:lnTo>
                  <a:pt x="354526" y="158693"/>
                </a:lnTo>
                <a:cubicBezTo>
                  <a:pt x="339332" y="143499"/>
                  <a:pt x="365218" y="118175"/>
                  <a:pt x="386602" y="118738"/>
                </a:cubicBezTo>
                <a:cubicBezTo>
                  <a:pt x="423743" y="119864"/>
                  <a:pt x="436123" y="70905"/>
                  <a:pt x="409674" y="43331"/>
                </a:cubicBezTo>
                <a:lnTo>
                  <a:pt x="405735" y="39392"/>
                </a:lnTo>
                <a:cubicBezTo>
                  <a:pt x="378161" y="12943"/>
                  <a:pt x="330328" y="26449"/>
                  <a:pt x="331454" y="63590"/>
                </a:cubicBezTo>
                <a:cubicBezTo>
                  <a:pt x="332016" y="84974"/>
                  <a:pt x="306693" y="110860"/>
                  <a:pt x="291499" y="95666"/>
                </a:cubicBezTo>
                <a:lnTo>
                  <a:pt x="195833" y="0"/>
                </a:lnTo>
                <a:lnTo>
                  <a:pt x="131118" y="64152"/>
                </a:lnTo>
                <a:cubicBezTo>
                  <a:pt x="115924" y="79346"/>
                  <a:pt x="141810" y="104670"/>
                  <a:pt x="163194" y="104107"/>
                </a:cubicBezTo>
                <a:cubicBezTo>
                  <a:pt x="200335" y="102981"/>
                  <a:pt x="213841" y="150814"/>
                  <a:pt x="187392" y="178388"/>
                </a:cubicBezTo>
                <a:lnTo>
                  <a:pt x="183453" y="182328"/>
                </a:lnTo>
                <a:cubicBezTo>
                  <a:pt x="155879" y="208776"/>
                  <a:pt x="106921" y="196396"/>
                  <a:pt x="108046" y="159255"/>
                </a:cubicBezTo>
                <a:cubicBezTo>
                  <a:pt x="108609" y="137871"/>
                  <a:pt x="83285" y="111985"/>
                  <a:pt x="68091" y="127179"/>
                </a:cubicBezTo>
                <a:lnTo>
                  <a:pt x="0" y="195833"/>
                </a:lnTo>
                <a:lnTo>
                  <a:pt x="95666" y="291499"/>
                </a:lnTo>
                <a:cubicBezTo>
                  <a:pt x="110860" y="306693"/>
                  <a:pt x="84974" y="332016"/>
                  <a:pt x="63590" y="331454"/>
                </a:cubicBezTo>
                <a:cubicBezTo>
                  <a:pt x="26449" y="330328"/>
                  <a:pt x="14068" y="379287"/>
                  <a:pt x="40517" y="406861"/>
                </a:cubicBezTo>
                <a:lnTo>
                  <a:pt x="44456" y="410800"/>
                </a:lnTo>
                <a:cubicBezTo>
                  <a:pt x="72031" y="437249"/>
                  <a:pt x="119864" y="423743"/>
                  <a:pt x="118738" y="386602"/>
                </a:cubicBezTo>
                <a:cubicBezTo>
                  <a:pt x="118175" y="365218"/>
                  <a:pt x="143499" y="339332"/>
                  <a:pt x="158693" y="354526"/>
                </a:cubicBezTo>
                <a:lnTo>
                  <a:pt x="254358" y="450192"/>
                </a:lnTo>
                <a:lnTo>
                  <a:pt x="323013" y="381537"/>
                </a:lnTo>
                <a:cubicBezTo>
                  <a:pt x="338206" y="366343"/>
                  <a:pt x="312883" y="341020"/>
                  <a:pt x="290936" y="341583"/>
                </a:cubicBezTo>
                <a:close/>
              </a:path>
            </a:pathLst>
          </a:custGeom>
          <a:solidFill>
            <a:schemeClr val="accent5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/>
          </a:p>
        </p:txBody>
      </p:sp>
      <p:grpSp>
        <p:nvGrpSpPr>
          <p:cNvPr id="35" name="Graphic 24" descr="Lightbulb">
            <a:extLst>
              <a:ext uri="{FF2B5EF4-FFF2-40B4-BE49-F238E27FC236}">
                <a16:creationId xmlns:a16="http://schemas.microsoft.com/office/drawing/2014/main" id="{C60C91FC-9CA8-4E23-9BCA-6DCF5988BCF3}"/>
              </a:ext>
            </a:extLst>
          </p:cNvPr>
          <p:cNvGrpSpPr/>
          <p:nvPr/>
        </p:nvGrpSpPr>
        <p:grpSpPr>
          <a:xfrm>
            <a:off x="929425" y="4801917"/>
            <a:ext cx="594177" cy="540160"/>
            <a:chOff x="591182" y="3422491"/>
            <a:chExt cx="540230" cy="540230"/>
          </a:xfrm>
          <a:solidFill>
            <a:schemeClr val="accent2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4E5F32-3A2A-45E7-A6A0-C695C049B2C0}"/>
                </a:ext>
              </a:extLst>
            </p:cNvPr>
            <p:cNvSpPr/>
            <p:nvPr/>
          </p:nvSpPr>
          <p:spPr>
            <a:xfrm>
              <a:off x="788140" y="3782644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ABFB92-085A-42FB-A32D-1F15049F1C8B}"/>
                </a:ext>
              </a:extLst>
            </p:cNvPr>
            <p:cNvSpPr/>
            <p:nvPr/>
          </p:nvSpPr>
          <p:spPr>
            <a:xfrm>
              <a:off x="788140" y="3838918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BA88F4-144F-4402-982B-4A5FD40E44A6}"/>
                </a:ext>
              </a:extLst>
            </p:cNvPr>
            <p:cNvSpPr/>
            <p:nvPr/>
          </p:nvSpPr>
          <p:spPr>
            <a:xfrm>
              <a:off x="824718" y="3895192"/>
              <a:ext cx="73156" cy="33764"/>
            </a:xfrm>
            <a:custGeom>
              <a:avLst/>
              <a:gdLst>
                <a:gd name="connsiteX0" fmla="*/ 0 w 73156"/>
                <a:gd name="connsiteY0" fmla="*/ 0 h 33764"/>
                <a:gd name="connsiteX1" fmla="*/ 36578 w 73156"/>
                <a:gd name="connsiteY1" fmla="*/ 33764 h 33764"/>
                <a:gd name="connsiteX2" fmla="*/ 73156 w 73156"/>
                <a:gd name="connsiteY2" fmla="*/ 0 h 33764"/>
                <a:gd name="connsiteX3" fmla="*/ 0 w 73156"/>
                <a:gd name="connsiteY3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56" h="33764">
                  <a:moveTo>
                    <a:pt x="0" y="0"/>
                  </a:moveTo>
                  <a:cubicBezTo>
                    <a:pt x="1688" y="19133"/>
                    <a:pt x="17445" y="33764"/>
                    <a:pt x="36578" y="33764"/>
                  </a:cubicBezTo>
                  <a:cubicBezTo>
                    <a:pt x="55711" y="33764"/>
                    <a:pt x="71468" y="19133"/>
                    <a:pt x="731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2264139-18D2-4B70-94B3-4F3089B28EFE}"/>
                </a:ext>
              </a:extLst>
            </p:cNvPr>
            <p:cNvSpPr/>
            <p:nvPr/>
          </p:nvSpPr>
          <p:spPr>
            <a:xfrm>
              <a:off x="714984" y="3456255"/>
              <a:ext cx="292624" cy="303879"/>
            </a:xfrm>
            <a:custGeom>
              <a:avLst/>
              <a:gdLst>
                <a:gd name="connsiteX0" fmla="*/ 146312 w 292624"/>
                <a:gd name="connsiteY0" fmla="*/ 0 h 303879"/>
                <a:gd name="connsiteX1" fmla="*/ 146312 w 292624"/>
                <a:gd name="connsiteY1" fmla="*/ 0 h 303879"/>
                <a:gd name="connsiteX2" fmla="*/ 146312 w 292624"/>
                <a:gd name="connsiteY2" fmla="*/ 0 h 303879"/>
                <a:gd name="connsiteX3" fmla="*/ 0 w 292624"/>
                <a:gd name="connsiteY3" fmla="*/ 144624 h 303879"/>
                <a:gd name="connsiteX4" fmla="*/ 0 w 292624"/>
                <a:gd name="connsiteY4" fmla="*/ 149689 h 303879"/>
                <a:gd name="connsiteX5" fmla="*/ 10129 w 292624"/>
                <a:gd name="connsiteY5" fmla="*/ 200335 h 303879"/>
                <a:gd name="connsiteX6" fmla="*/ 35453 w 292624"/>
                <a:gd name="connsiteY6" fmla="*/ 241978 h 303879"/>
                <a:gd name="connsiteX7" fmla="*/ 69780 w 292624"/>
                <a:gd name="connsiteY7" fmla="*/ 297689 h 303879"/>
                <a:gd name="connsiteX8" fmla="*/ 79909 w 292624"/>
                <a:gd name="connsiteY8" fmla="*/ 303879 h 303879"/>
                <a:gd name="connsiteX9" fmla="*/ 212716 w 292624"/>
                <a:gd name="connsiteY9" fmla="*/ 303879 h 303879"/>
                <a:gd name="connsiteX10" fmla="*/ 222845 w 292624"/>
                <a:gd name="connsiteY10" fmla="*/ 297689 h 303879"/>
                <a:gd name="connsiteX11" fmla="*/ 257172 w 292624"/>
                <a:gd name="connsiteY11" fmla="*/ 241978 h 303879"/>
                <a:gd name="connsiteX12" fmla="*/ 282495 w 292624"/>
                <a:gd name="connsiteY12" fmla="*/ 200335 h 303879"/>
                <a:gd name="connsiteX13" fmla="*/ 292625 w 292624"/>
                <a:gd name="connsiteY13" fmla="*/ 149689 h 303879"/>
                <a:gd name="connsiteX14" fmla="*/ 292625 w 292624"/>
                <a:gd name="connsiteY14" fmla="*/ 144624 h 303879"/>
                <a:gd name="connsiteX15" fmla="*/ 146312 w 292624"/>
                <a:gd name="connsiteY15" fmla="*/ 0 h 303879"/>
                <a:gd name="connsiteX16" fmla="*/ 258860 w 292624"/>
                <a:gd name="connsiteY16" fmla="*/ 149126 h 303879"/>
                <a:gd name="connsiteX17" fmla="*/ 250982 w 292624"/>
                <a:gd name="connsiteY17" fmla="*/ 188518 h 303879"/>
                <a:gd name="connsiteX18" fmla="*/ 231849 w 292624"/>
                <a:gd name="connsiteY18" fmla="*/ 219468 h 303879"/>
                <a:gd name="connsiteX19" fmla="*/ 199210 w 292624"/>
                <a:gd name="connsiteY19" fmla="*/ 270115 h 303879"/>
                <a:gd name="connsiteX20" fmla="*/ 146312 w 292624"/>
                <a:gd name="connsiteY20" fmla="*/ 270115 h 303879"/>
                <a:gd name="connsiteX21" fmla="*/ 93978 w 292624"/>
                <a:gd name="connsiteY21" fmla="*/ 270115 h 303879"/>
                <a:gd name="connsiteX22" fmla="*/ 61339 w 292624"/>
                <a:gd name="connsiteY22" fmla="*/ 219468 h 303879"/>
                <a:gd name="connsiteX23" fmla="*/ 42205 w 292624"/>
                <a:gd name="connsiteY23" fmla="*/ 188518 h 303879"/>
                <a:gd name="connsiteX24" fmla="*/ 34327 w 292624"/>
                <a:gd name="connsiteY24" fmla="*/ 149126 h 303879"/>
                <a:gd name="connsiteX25" fmla="*/ 34327 w 292624"/>
                <a:gd name="connsiteY25" fmla="*/ 144624 h 303879"/>
                <a:gd name="connsiteX26" fmla="*/ 146875 w 292624"/>
                <a:gd name="connsiteY26" fmla="*/ 33202 h 303879"/>
                <a:gd name="connsiteX27" fmla="*/ 146875 w 292624"/>
                <a:gd name="connsiteY27" fmla="*/ 33202 h 303879"/>
                <a:gd name="connsiteX28" fmla="*/ 146875 w 292624"/>
                <a:gd name="connsiteY28" fmla="*/ 33202 h 303879"/>
                <a:gd name="connsiteX29" fmla="*/ 146875 w 292624"/>
                <a:gd name="connsiteY29" fmla="*/ 33202 h 303879"/>
                <a:gd name="connsiteX30" fmla="*/ 146875 w 292624"/>
                <a:gd name="connsiteY30" fmla="*/ 33202 h 303879"/>
                <a:gd name="connsiteX31" fmla="*/ 146875 w 292624"/>
                <a:gd name="connsiteY31" fmla="*/ 33202 h 303879"/>
                <a:gd name="connsiteX32" fmla="*/ 146875 w 292624"/>
                <a:gd name="connsiteY32" fmla="*/ 33202 h 303879"/>
                <a:gd name="connsiteX33" fmla="*/ 259423 w 292624"/>
                <a:gd name="connsiteY33" fmla="*/ 144624 h 303879"/>
                <a:gd name="connsiteX34" fmla="*/ 259423 w 292624"/>
                <a:gd name="connsiteY34" fmla="*/ 149126 h 30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2624" h="303879">
                  <a:moveTo>
                    <a:pt x="146312" y="0"/>
                  </a:moveTo>
                  <a:cubicBezTo>
                    <a:pt x="146312" y="0"/>
                    <a:pt x="146312" y="0"/>
                    <a:pt x="146312" y="0"/>
                  </a:cubicBezTo>
                  <a:cubicBezTo>
                    <a:pt x="146312" y="0"/>
                    <a:pt x="146312" y="0"/>
                    <a:pt x="146312" y="0"/>
                  </a:cubicBezTo>
                  <a:cubicBezTo>
                    <a:pt x="66403" y="563"/>
                    <a:pt x="1688" y="64715"/>
                    <a:pt x="0" y="144624"/>
                  </a:cubicBezTo>
                  <a:lnTo>
                    <a:pt x="0" y="149689"/>
                  </a:lnTo>
                  <a:cubicBezTo>
                    <a:pt x="563" y="167134"/>
                    <a:pt x="3939" y="184016"/>
                    <a:pt x="10129" y="200335"/>
                  </a:cubicBezTo>
                  <a:cubicBezTo>
                    <a:pt x="16319" y="215529"/>
                    <a:pt x="24761" y="229598"/>
                    <a:pt x="35453" y="241978"/>
                  </a:cubicBezTo>
                  <a:cubicBezTo>
                    <a:pt x="48958" y="256609"/>
                    <a:pt x="63590" y="285309"/>
                    <a:pt x="69780" y="297689"/>
                  </a:cubicBezTo>
                  <a:cubicBezTo>
                    <a:pt x="71468" y="301628"/>
                    <a:pt x="75407" y="303879"/>
                    <a:pt x="79909" y="303879"/>
                  </a:cubicBezTo>
                  <a:lnTo>
                    <a:pt x="212716" y="303879"/>
                  </a:lnTo>
                  <a:cubicBezTo>
                    <a:pt x="217217" y="303879"/>
                    <a:pt x="221157" y="301628"/>
                    <a:pt x="222845" y="297689"/>
                  </a:cubicBezTo>
                  <a:cubicBezTo>
                    <a:pt x="229035" y="285309"/>
                    <a:pt x="243666" y="256609"/>
                    <a:pt x="257172" y="241978"/>
                  </a:cubicBezTo>
                  <a:cubicBezTo>
                    <a:pt x="267864" y="229598"/>
                    <a:pt x="276868" y="215529"/>
                    <a:pt x="282495" y="200335"/>
                  </a:cubicBezTo>
                  <a:cubicBezTo>
                    <a:pt x="288685" y="184016"/>
                    <a:pt x="292062" y="167134"/>
                    <a:pt x="292625" y="149689"/>
                  </a:cubicBezTo>
                  <a:lnTo>
                    <a:pt x="292625" y="144624"/>
                  </a:lnTo>
                  <a:cubicBezTo>
                    <a:pt x="290936" y="64715"/>
                    <a:pt x="226221" y="563"/>
                    <a:pt x="146312" y="0"/>
                  </a:cubicBezTo>
                  <a:close/>
                  <a:moveTo>
                    <a:pt x="258860" y="149126"/>
                  </a:moveTo>
                  <a:cubicBezTo>
                    <a:pt x="258297" y="162632"/>
                    <a:pt x="255484" y="176137"/>
                    <a:pt x="250982" y="188518"/>
                  </a:cubicBezTo>
                  <a:cubicBezTo>
                    <a:pt x="246480" y="199773"/>
                    <a:pt x="240290" y="210465"/>
                    <a:pt x="231849" y="219468"/>
                  </a:cubicBezTo>
                  <a:cubicBezTo>
                    <a:pt x="218906" y="235225"/>
                    <a:pt x="207651" y="252107"/>
                    <a:pt x="199210" y="270115"/>
                  </a:cubicBezTo>
                  <a:lnTo>
                    <a:pt x="146312" y="270115"/>
                  </a:lnTo>
                  <a:lnTo>
                    <a:pt x="93978" y="270115"/>
                  </a:lnTo>
                  <a:cubicBezTo>
                    <a:pt x="84974" y="252107"/>
                    <a:pt x="73719" y="235225"/>
                    <a:pt x="61339" y="219468"/>
                  </a:cubicBezTo>
                  <a:cubicBezTo>
                    <a:pt x="53460" y="210465"/>
                    <a:pt x="46707" y="199773"/>
                    <a:pt x="42205" y="188518"/>
                  </a:cubicBezTo>
                  <a:cubicBezTo>
                    <a:pt x="37141" y="176137"/>
                    <a:pt x="34890" y="162632"/>
                    <a:pt x="34327" y="149126"/>
                  </a:cubicBezTo>
                  <a:lnTo>
                    <a:pt x="34327" y="144624"/>
                  </a:lnTo>
                  <a:cubicBezTo>
                    <a:pt x="35453" y="83285"/>
                    <a:pt x="85536" y="33764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146875" y="33202"/>
                    <a:pt x="146875" y="33202"/>
                    <a:pt x="146875" y="33202"/>
                  </a:cubicBezTo>
                  <a:cubicBezTo>
                    <a:pt x="146875" y="33202"/>
                    <a:pt x="146875" y="33202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208214" y="33764"/>
                    <a:pt x="258297" y="82723"/>
                    <a:pt x="259423" y="144624"/>
                  </a:cubicBezTo>
                  <a:lnTo>
                    <a:pt x="259423" y="149126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grpSp>
        <p:nvGrpSpPr>
          <p:cNvPr id="40" name="Graphic 25" descr="Rocket">
            <a:extLst>
              <a:ext uri="{FF2B5EF4-FFF2-40B4-BE49-F238E27FC236}">
                <a16:creationId xmlns:a16="http://schemas.microsoft.com/office/drawing/2014/main" id="{78D80A75-5B38-4956-8BA7-20FF94606B8E}"/>
              </a:ext>
            </a:extLst>
          </p:cNvPr>
          <p:cNvGrpSpPr/>
          <p:nvPr/>
        </p:nvGrpSpPr>
        <p:grpSpPr>
          <a:xfrm>
            <a:off x="933583" y="3307032"/>
            <a:ext cx="594177" cy="540160"/>
            <a:chOff x="595341" y="1927412"/>
            <a:chExt cx="540230" cy="540230"/>
          </a:xfrm>
          <a:solidFill>
            <a:schemeClr val="accent6">
              <a:lumMod val="75000"/>
            </a:schemeClr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5D5F2FB-8CE9-4ED8-8B03-41995ECE2356}"/>
                </a:ext>
              </a:extLst>
            </p:cNvPr>
            <p:cNvSpPr/>
            <p:nvPr/>
          </p:nvSpPr>
          <p:spPr>
            <a:xfrm>
              <a:off x="988695" y="1971703"/>
              <a:ext cx="103241" cy="99207"/>
            </a:xfrm>
            <a:custGeom>
              <a:avLst/>
              <a:gdLst>
                <a:gd name="connsiteX0" fmla="*/ 100730 w 103241"/>
                <a:gd name="connsiteY0" fmla="*/ 2979 h 99207"/>
                <a:gd name="connsiteX1" fmla="*/ 0 w 103241"/>
                <a:gd name="connsiteY1" fmla="*/ 15359 h 99207"/>
                <a:gd name="connsiteX2" fmla="*/ 46145 w 103241"/>
                <a:gd name="connsiteY2" fmla="*/ 51937 h 99207"/>
                <a:gd name="connsiteX3" fmla="*/ 83285 w 103241"/>
                <a:gd name="connsiteY3" fmla="*/ 99207 h 99207"/>
                <a:gd name="connsiteX4" fmla="*/ 100730 w 103241"/>
                <a:gd name="connsiteY4" fmla="*/ 2979 h 9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41" h="99207">
                  <a:moveTo>
                    <a:pt x="100730" y="2979"/>
                  </a:moveTo>
                  <a:cubicBezTo>
                    <a:pt x="92852" y="-4899"/>
                    <a:pt x="42205" y="4105"/>
                    <a:pt x="0" y="15359"/>
                  </a:cubicBezTo>
                  <a:cubicBezTo>
                    <a:pt x="15194" y="24363"/>
                    <a:pt x="30951" y="36743"/>
                    <a:pt x="46145" y="51937"/>
                  </a:cubicBezTo>
                  <a:cubicBezTo>
                    <a:pt x="61901" y="67694"/>
                    <a:pt x="74282" y="83451"/>
                    <a:pt x="83285" y="99207"/>
                  </a:cubicBezTo>
                  <a:cubicBezTo>
                    <a:pt x="94540" y="55877"/>
                    <a:pt x="109171" y="10857"/>
                    <a:pt x="100730" y="2979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E8085A9-4AB8-468E-9A80-1351B84B480D}"/>
                </a:ext>
              </a:extLst>
            </p:cNvPr>
            <p:cNvSpPr/>
            <p:nvPr/>
          </p:nvSpPr>
          <p:spPr>
            <a:xfrm>
              <a:off x="638709" y="2126410"/>
              <a:ext cx="137270" cy="131295"/>
            </a:xfrm>
            <a:custGeom>
              <a:avLst/>
              <a:gdLst>
                <a:gd name="connsiteX0" fmla="*/ 137270 w 137270"/>
                <a:gd name="connsiteY0" fmla="*/ 8652 h 131295"/>
                <a:gd name="connsiteX1" fmla="*/ 118137 w 137270"/>
                <a:gd name="connsiteY1" fmla="*/ 1337 h 131295"/>
                <a:gd name="connsiteX2" fmla="*/ 95628 w 137270"/>
                <a:gd name="connsiteY2" fmla="*/ 5839 h 131295"/>
                <a:gd name="connsiteX3" fmla="*/ 6152 w 137270"/>
                <a:gd name="connsiteY3" fmla="*/ 95314 h 131295"/>
                <a:gd name="connsiteX4" fmla="*/ 25285 w 137270"/>
                <a:gd name="connsiteY4" fmla="*/ 130767 h 131295"/>
                <a:gd name="connsiteX5" fmla="*/ 100130 w 137270"/>
                <a:gd name="connsiteY5" fmla="*/ 113885 h 131295"/>
                <a:gd name="connsiteX6" fmla="*/ 137270 w 137270"/>
                <a:gd name="connsiteY6" fmla="*/ 8652 h 13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70" h="131295">
                  <a:moveTo>
                    <a:pt x="137270" y="8652"/>
                  </a:moveTo>
                  <a:lnTo>
                    <a:pt x="118137" y="1337"/>
                  </a:lnTo>
                  <a:cubicBezTo>
                    <a:pt x="110259" y="-1477"/>
                    <a:pt x="101818" y="211"/>
                    <a:pt x="95628" y="5839"/>
                  </a:cubicBezTo>
                  <a:lnTo>
                    <a:pt x="6152" y="95314"/>
                  </a:lnTo>
                  <a:cubicBezTo>
                    <a:pt x="-8479" y="109945"/>
                    <a:pt x="5027" y="135269"/>
                    <a:pt x="25285" y="130767"/>
                  </a:cubicBezTo>
                  <a:lnTo>
                    <a:pt x="100130" y="113885"/>
                  </a:lnTo>
                  <a:cubicBezTo>
                    <a:pt x="106320" y="85748"/>
                    <a:pt x="116449" y="48044"/>
                    <a:pt x="137270" y="86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FC23287-93D2-4B24-9B24-9B350A2A6B9C}"/>
                </a:ext>
              </a:extLst>
            </p:cNvPr>
            <p:cNvSpPr/>
            <p:nvPr/>
          </p:nvSpPr>
          <p:spPr>
            <a:xfrm>
              <a:off x="804141" y="2281937"/>
              <a:ext cx="131555" cy="141456"/>
            </a:xfrm>
            <a:custGeom>
              <a:avLst/>
              <a:gdLst>
                <a:gd name="connsiteX0" fmla="*/ 120965 w 131555"/>
                <a:gd name="connsiteY0" fmla="*/ 0 h 141456"/>
                <a:gd name="connsiteX1" fmla="*/ 17984 w 131555"/>
                <a:gd name="connsiteY1" fmla="*/ 36015 h 141456"/>
                <a:gd name="connsiteX2" fmla="*/ 539 w 131555"/>
                <a:gd name="connsiteY2" fmla="*/ 115924 h 141456"/>
                <a:gd name="connsiteX3" fmla="*/ 35991 w 131555"/>
                <a:gd name="connsiteY3" fmla="*/ 135058 h 141456"/>
                <a:gd name="connsiteX4" fmla="*/ 125467 w 131555"/>
                <a:gd name="connsiteY4" fmla="*/ 45582 h 141456"/>
                <a:gd name="connsiteX5" fmla="*/ 129969 w 131555"/>
                <a:gd name="connsiteY5" fmla="*/ 23072 h 141456"/>
                <a:gd name="connsiteX6" fmla="*/ 120965 w 131555"/>
                <a:gd name="connsiteY6" fmla="*/ 0 h 14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55" h="141456">
                  <a:moveTo>
                    <a:pt x="120965" y="0"/>
                  </a:moveTo>
                  <a:cubicBezTo>
                    <a:pt x="83261" y="19696"/>
                    <a:pt x="47246" y="30388"/>
                    <a:pt x="17984" y="36015"/>
                  </a:cubicBezTo>
                  <a:lnTo>
                    <a:pt x="539" y="115924"/>
                  </a:lnTo>
                  <a:cubicBezTo>
                    <a:pt x="-3963" y="136183"/>
                    <a:pt x="20797" y="150251"/>
                    <a:pt x="35991" y="135058"/>
                  </a:cubicBezTo>
                  <a:lnTo>
                    <a:pt x="125467" y="45582"/>
                  </a:lnTo>
                  <a:cubicBezTo>
                    <a:pt x="131094" y="39955"/>
                    <a:pt x="133345" y="30951"/>
                    <a:pt x="129969" y="23072"/>
                  </a:cubicBezTo>
                  <a:lnTo>
                    <a:pt x="120965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E66AFA-CCC1-4795-85AA-53CD85FA5336}"/>
                </a:ext>
              </a:extLst>
            </p:cNvPr>
            <p:cNvSpPr/>
            <p:nvPr/>
          </p:nvSpPr>
          <p:spPr>
            <a:xfrm>
              <a:off x="758535" y="1997191"/>
              <a:ext cx="302753" cy="302191"/>
            </a:xfrm>
            <a:custGeom>
              <a:avLst/>
              <a:gdLst>
                <a:gd name="connsiteX0" fmla="*/ 199773 w 302753"/>
                <a:gd name="connsiteY0" fmla="*/ 0 h 302191"/>
                <a:gd name="connsiteX1" fmla="*/ 92289 w 302753"/>
                <a:gd name="connsiteY1" fmla="*/ 73156 h 302191"/>
                <a:gd name="connsiteX2" fmla="*/ 0 w 302753"/>
                <a:gd name="connsiteY2" fmla="*/ 267301 h 302191"/>
                <a:gd name="connsiteX3" fmla="*/ 34890 w 302753"/>
                <a:gd name="connsiteY3" fmla="*/ 302191 h 302191"/>
                <a:gd name="connsiteX4" fmla="*/ 229598 w 302753"/>
                <a:gd name="connsiteY4" fmla="*/ 210465 h 302191"/>
                <a:gd name="connsiteX5" fmla="*/ 302754 w 302753"/>
                <a:gd name="connsiteY5" fmla="*/ 103544 h 302191"/>
                <a:gd name="connsiteX6" fmla="*/ 259986 w 302753"/>
                <a:gd name="connsiteY6" fmla="*/ 41643 h 302191"/>
                <a:gd name="connsiteX7" fmla="*/ 199773 w 302753"/>
                <a:gd name="connsiteY7" fmla="*/ 0 h 302191"/>
                <a:gd name="connsiteX8" fmla="*/ 228472 w 302753"/>
                <a:gd name="connsiteY8" fmla="*/ 121552 h 302191"/>
                <a:gd name="connsiteX9" fmla="*/ 180639 w 302753"/>
                <a:gd name="connsiteY9" fmla="*/ 121552 h 302191"/>
                <a:gd name="connsiteX10" fmla="*/ 180639 w 302753"/>
                <a:gd name="connsiteY10" fmla="*/ 73719 h 302191"/>
                <a:gd name="connsiteX11" fmla="*/ 228472 w 302753"/>
                <a:gd name="connsiteY11" fmla="*/ 73719 h 302191"/>
                <a:gd name="connsiteX12" fmla="*/ 228472 w 302753"/>
                <a:gd name="connsiteY12" fmla="*/ 121552 h 3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2753" h="302191">
                  <a:moveTo>
                    <a:pt x="199773" y="0"/>
                  </a:moveTo>
                  <a:cubicBezTo>
                    <a:pt x="166571" y="13506"/>
                    <a:pt x="128867" y="36578"/>
                    <a:pt x="92289" y="73156"/>
                  </a:cubicBezTo>
                  <a:cubicBezTo>
                    <a:pt x="25323" y="140122"/>
                    <a:pt x="5627" y="221157"/>
                    <a:pt x="0" y="267301"/>
                  </a:cubicBezTo>
                  <a:lnTo>
                    <a:pt x="34890" y="302191"/>
                  </a:lnTo>
                  <a:cubicBezTo>
                    <a:pt x="81035" y="296564"/>
                    <a:pt x="162632" y="277431"/>
                    <a:pt x="229598" y="210465"/>
                  </a:cubicBezTo>
                  <a:cubicBezTo>
                    <a:pt x="266176" y="173887"/>
                    <a:pt x="289248" y="136746"/>
                    <a:pt x="302754" y="103544"/>
                  </a:cubicBezTo>
                  <a:cubicBezTo>
                    <a:pt x="295438" y="84974"/>
                    <a:pt x="280807" y="63027"/>
                    <a:pt x="259986" y="41643"/>
                  </a:cubicBezTo>
                  <a:cubicBezTo>
                    <a:pt x="239727" y="21947"/>
                    <a:pt x="218343" y="7316"/>
                    <a:pt x="199773" y="0"/>
                  </a:cubicBezTo>
                  <a:close/>
                  <a:moveTo>
                    <a:pt x="228472" y="121552"/>
                  </a:moveTo>
                  <a:cubicBezTo>
                    <a:pt x="215529" y="134495"/>
                    <a:pt x="194145" y="134495"/>
                    <a:pt x="180639" y="121552"/>
                  </a:cubicBezTo>
                  <a:cubicBezTo>
                    <a:pt x="167696" y="108609"/>
                    <a:pt x="167696" y="87225"/>
                    <a:pt x="180639" y="73719"/>
                  </a:cubicBezTo>
                  <a:cubicBezTo>
                    <a:pt x="193582" y="60776"/>
                    <a:pt x="214967" y="60776"/>
                    <a:pt x="228472" y="73719"/>
                  </a:cubicBezTo>
                  <a:cubicBezTo>
                    <a:pt x="241415" y="87225"/>
                    <a:pt x="241415" y="108609"/>
                    <a:pt x="228472" y="1215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AB81DB0-AA8E-4483-BEA3-D1E8994DA418}"/>
                </a:ext>
              </a:extLst>
            </p:cNvPr>
            <p:cNvSpPr/>
            <p:nvPr/>
          </p:nvSpPr>
          <p:spPr>
            <a:xfrm>
              <a:off x="692254" y="2285513"/>
              <a:ext cx="80149" cy="80315"/>
            </a:xfrm>
            <a:custGeom>
              <a:avLst/>
              <a:gdLst>
                <a:gd name="connsiteX0" fmla="*/ 65718 w 80149"/>
                <a:gd name="connsiteY0" fmla="*/ 14432 h 80315"/>
                <a:gd name="connsiteX1" fmla="*/ 39269 w 80149"/>
                <a:gd name="connsiteY1" fmla="*/ 8805 h 80315"/>
                <a:gd name="connsiteX2" fmla="*/ 1566 w 80149"/>
                <a:gd name="connsiteY2" fmla="*/ 78584 h 80315"/>
                <a:gd name="connsiteX3" fmla="*/ 71345 w 80149"/>
                <a:gd name="connsiteY3" fmla="*/ 40881 h 80315"/>
                <a:gd name="connsiteX4" fmla="*/ 65718 w 80149"/>
                <a:gd name="connsiteY4" fmla="*/ 14432 h 8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49" h="80315">
                  <a:moveTo>
                    <a:pt x="65718" y="14432"/>
                  </a:moveTo>
                  <a:cubicBezTo>
                    <a:pt x="56714" y="5428"/>
                    <a:pt x="57840" y="-9766"/>
                    <a:pt x="39269" y="8805"/>
                  </a:cubicBezTo>
                  <a:cubicBezTo>
                    <a:pt x="20699" y="27375"/>
                    <a:pt x="-6875" y="69581"/>
                    <a:pt x="1566" y="78584"/>
                  </a:cubicBezTo>
                  <a:cubicBezTo>
                    <a:pt x="10569" y="87588"/>
                    <a:pt x="52775" y="59451"/>
                    <a:pt x="71345" y="40881"/>
                  </a:cubicBezTo>
                  <a:cubicBezTo>
                    <a:pt x="89916" y="21748"/>
                    <a:pt x="74722" y="22873"/>
                    <a:pt x="65718" y="1443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3064372-ACFB-4844-BBE6-8B356824CFC7}"/>
              </a:ext>
            </a:extLst>
          </p:cNvPr>
          <p:cNvSpPr txBox="1">
            <a:spLocks/>
          </p:cNvSpPr>
          <p:nvPr/>
        </p:nvSpPr>
        <p:spPr>
          <a:xfrm>
            <a:off x="157846" y="1408277"/>
            <a:ext cx="11898687" cy="1678832"/>
          </a:xfrm>
          <a:prstGeom prst="rect">
            <a:avLst/>
          </a:prstGeom>
        </p:spPr>
        <p:txBody>
          <a:bodyPr/>
          <a:lstStyle>
            <a:lvl1pPr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0913" indent="-365125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65263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1050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36838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23717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0984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9597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8210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Tujuan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pemahaman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kemampuan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perencana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menilai </a:t>
            </a:r>
            <a:r>
              <a:rPr lang="id-ID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kelayakan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 </a:t>
            </a:r>
            <a:r>
              <a:rPr lang="id-ID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 berbagai aspek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dampak,</a:t>
            </a:r>
            <a:r>
              <a:rPr lang="id-ID" sz="1800" spc="-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outcome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id-ID" sz="1800" spc="-7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output,</a:t>
            </a:r>
            <a:r>
              <a:rPr lang="id-ID" sz="1800" spc="-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aktivitas,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input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Output: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Perencana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memahami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mampu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menilai </a:t>
            </a:r>
            <a:r>
              <a:rPr lang="id-ID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kelayakan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suatu </a:t>
            </a:r>
            <a:r>
              <a:rPr lang="id-ID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proyek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 berbagai aspek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dampak,</a:t>
            </a:r>
            <a:r>
              <a:rPr lang="id-ID" sz="1800" spc="-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outcome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id-ID" sz="1800" spc="-7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output,</a:t>
            </a:r>
            <a:r>
              <a:rPr lang="id-ID" sz="1800" spc="-5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aktivitas,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id-ID" sz="1800" spc="-6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input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id-ID" sz="1800" b="1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4FD92C-3A67-4D88-9BB5-7A17425CA8FB}"/>
              </a:ext>
            </a:extLst>
          </p:cNvPr>
          <p:cNvSpPr/>
          <p:nvPr/>
        </p:nvSpPr>
        <p:spPr>
          <a:xfrm>
            <a:off x="157846" y="1268760"/>
            <a:ext cx="4200981" cy="413318"/>
          </a:xfrm>
          <a:prstGeom prst="rect">
            <a:avLst/>
          </a:prstGeom>
          <a:solidFill>
            <a:srgbClr val="3494BA"/>
          </a:solidFill>
        </p:spPr>
        <p:txBody>
          <a:bodyPr wrap="square">
            <a:spAutoFit/>
          </a:bodyPr>
          <a:lstStyle/>
          <a:p>
            <a:r>
              <a:rPr lang="en-US" sz="2086" b="1" dirty="0" err="1">
                <a:solidFill>
                  <a:schemeClr val="bg1"/>
                </a:solidFill>
              </a:rPr>
              <a:t>Urgensi</a:t>
            </a:r>
            <a:r>
              <a:rPr lang="en-US" sz="2086" b="1" dirty="0">
                <a:solidFill>
                  <a:schemeClr val="bg1"/>
                </a:solidFill>
              </a:rPr>
              <a:t> </a:t>
            </a:r>
            <a:r>
              <a:rPr lang="en-US" sz="2086" b="1" dirty="0" err="1">
                <a:solidFill>
                  <a:schemeClr val="bg1"/>
                </a:solidFill>
              </a:rPr>
              <a:t>Pelatihan</a:t>
            </a:r>
            <a:endParaRPr lang="en-US" sz="2086" b="1" dirty="0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812A58E-0BB7-4FD2-A9FF-4FA31BA662B5}"/>
              </a:ext>
            </a:extLst>
          </p:cNvPr>
          <p:cNvSpPr/>
          <p:nvPr/>
        </p:nvSpPr>
        <p:spPr>
          <a:xfrm>
            <a:off x="157846" y="1268760"/>
            <a:ext cx="11898687" cy="174196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9A8275-8E7A-435D-8714-4A52D48462DA}"/>
              </a:ext>
            </a:extLst>
          </p:cNvPr>
          <p:cNvSpPr/>
          <p:nvPr/>
        </p:nvSpPr>
        <p:spPr>
          <a:xfrm>
            <a:off x="5007453" y="3800638"/>
            <a:ext cx="2167855" cy="413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86" b="1" dirty="0" err="1"/>
              <a:t>Aspek</a:t>
            </a:r>
            <a:r>
              <a:rPr lang="en-US" sz="2086" b="1" dirty="0"/>
              <a:t> </a:t>
            </a:r>
            <a:r>
              <a:rPr lang="en-US" sz="2086" b="1" dirty="0" err="1"/>
              <a:t>Pelatihan</a:t>
            </a:r>
            <a:endParaRPr lang="en-US" sz="2086" b="1" dirty="0"/>
          </a:p>
        </p:txBody>
      </p:sp>
    </p:spTree>
    <p:extLst>
      <p:ext uri="{BB962C8B-B14F-4D97-AF65-F5344CB8AC3E}">
        <p14:creationId xmlns:p14="http://schemas.microsoft.com/office/powerpoint/2010/main" val="2113460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810B7-8093-4BCA-8F9C-3D002C46B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9440" y="6340659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45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7E00B8-2E7B-471F-963E-CBEAB350B511}"/>
              </a:ext>
            </a:extLst>
          </p:cNvPr>
          <p:cNvSpPr txBox="1">
            <a:spLocks/>
          </p:cNvSpPr>
          <p:nvPr/>
        </p:nvSpPr>
        <p:spPr>
          <a:xfrm>
            <a:off x="1120250" y="313680"/>
            <a:ext cx="10514231" cy="7390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Rencana</a:t>
            </a:r>
            <a:r>
              <a:rPr lang="en-US" sz="2800" dirty="0"/>
              <a:t> </a:t>
            </a:r>
            <a:r>
              <a:rPr lang="en-US" sz="2800" dirty="0" err="1"/>
              <a:t>Pelatihan</a:t>
            </a:r>
            <a:r>
              <a:rPr lang="en-US" sz="2800" dirty="0"/>
              <a:t> </a:t>
            </a:r>
            <a:r>
              <a:rPr lang="en-US" sz="2800" i="1" dirty="0"/>
              <a:t>Major Project</a:t>
            </a:r>
            <a:endParaRPr lang="en-US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4D1E2A-6845-4E36-8276-AD33987B6BF9}"/>
              </a:ext>
            </a:extLst>
          </p:cNvPr>
          <p:cNvGrpSpPr/>
          <p:nvPr/>
        </p:nvGrpSpPr>
        <p:grpSpPr>
          <a:xfrm>
            <a:off x="4865520" y="2853218"/>
            <a:ext cx="2460960" cy="3436432"/>
            <a:chOff x="4891546" y="2871769"/>
            <a:chExt cx="2460960" cy="343643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3E2E437-578B-4FC7-8B2E-FA3103B5CE67}"/>
                </a:ext>
              </a:extLst>
            </p:cNvPr>
            <p:cNvSpPr/>
            <p:nvPr/>
          </p:nvSpPr>
          <p:spPr>
            <a:xfrm>
              <a:off x="4891546" y="4070965"/>
              <a:ext cx="2460960" cy="2237236"/>
            </a:xfrm>
            <a:prstGeom prst="roundRect">
              <a:avLst/>
            </a:prstGeom>
            <a:solidFill>
              <a:srgbClr val="D07F1A">
                <a:alpha val="65000"/>
              </a:srgbClr>
            </a:solidFill>
            <a:ln w="260350">
              <a:solidFill>
                <a:schemeClr val="accent5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CE4E87C-1B12-4302-A694-F22173DA5F58}"/>
                </a:ext>
              </a:extLst>
            </p:cNvPr>
            <p:cNvSpPr/>
            <p:nvPr/>
          </p:nvSpPr>
          <p:spPr>
            <a:xfrm>
              <a:off x="4891546" y="3694552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2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8369E29-2BB4-424A-A7D6-F3B76F3B697A}"/>
                </a:ext>
              </a:extLst>
            </p:cNvPr>
            <p:cNvSpPr/>
            <p:nvPr/>
          </p:nvSpPr>
          <p:spPr>
            <a:xfrm>
              <a:off x="4891546" y="3290075"/>
              <a:ext cx="2460960" cy="2237236"/>
            </a:xfrm>
            <a:prstGeom prst="roundRect">
              <a:avLst/>
            </a:prstGeom>
            <a:solidFill>
              <a:srgbClr val="FF0000">
                <a:alpha val="65000"/>
              </a:srgbClr>
            </a:solidFill>
            <a:ln w="260350"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FBC59E-90AA-49A0-8081-7BB4852B8768}"/>
                </a:ext>
              </a:extLst>
            </p:cNvPr>
            <p:cNvSpPr/>
            <p:nvPr/>
          </p:nvSpPr>
          <p:spPr>
            <a:xfrm>
              <a:off x="4891546" y="2871769"/>
              <a:ext cx="2460960" cy="2237236"/>
            </a:xfrm>
            <a:prstGeom prst="roundRect">
              <a:avLst/>
            </a:prstGeom>
            <a:solidFill>
              <a:srgbClr val="FFFF00">
                <a:alpha val="65000"/>
              </a:srgbClr>
            </a:solidFill>
            <a:ln w="260350">
              <a:solidFill>
                <a:schemeClr val="accent6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D7C3E-BC6E-42D4-89BA-5F0FEA1C904E}"/>
              </a:ext>
            </a:extLst>
          </p:cNvPr>
          <p:cNvGrpSpPr/>
          <p:nvPr/>
        </p:nvGrpSpPr>
        <p:grpSpPr>
          <a:xfrm>
            <a:off x="8402446" y="4844373"/>
            <a:ext cx="3230377" cy="1444041"/>
            <a:chOff x="8921977" y="4165671"/>
            <a:chExt cx="2937088" cy="14442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232D6B-C2E1-4252-B7DD-1FD4DD29412A}"/>
                </a:ext>
              </a:extLst>
            </p:cNvPr>
            <p:cNvSpPr txBox="1"/>
            <p:nvPr/>
          </p:nvSpPr>
          <p:spPr>
            <a:xfrm>
              <a:off x="8921977" y="416567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noProof="1">
                  <a:solidFill>
                    <a:srgbClr val="C00000"/>
                  </a:solidFill>
                </a:rPr>
                <a:t>Metode Delivery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952E7A-2D1B-4A09-8A89-D4525ABE9F5B}"/>
                </a:ext>
              </a:extLst>
            </p:cNvPr>
            <p:cNvSpPr txBox="1"/>
            <p:nvPr/>
          </p:nvSpPr>
          <p:spPr>
            <a:xfrm>
              <a:off x="8929772" y="4532542"/>
              <a:ext cx="2929293" cy="107735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AU" sz="1600" noProof="1">
                  <a:solidFill>
                    <a:schemeClr val="bg1">
                      <a:lumMod val="50000"/>
                    </a:schemeClr>
                  </a:solidFill>
                  <a:cs typeface="Times New Roman" panose="02020603050405020304" pitchFamily="18" charset="0"/>
                </a:rPr>
                <a:t>Pelatihan bisa dilaksanakan dengan metode pembelajaran studi kasus, disesuaikan dengan karakter peserta, sehingga lebih aplikatif</a:t>
              </a:r>
              <a:endParaRPr lang="en-US" sz="1600" noProof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03972D-4B41-46EB-A460-9557511B1E85}"/>
              </a:ext>
            </a:extLst>
          </p:cNvPr>
          <p:cNvGrpSpPr/>
          <p:nvPr/>
        </p:nvGrpSpPr>
        <p:grpSpPr>
          <a:xfrm>
            <a:off x="551385" y="4936126"/>
            <a:ext cx="3230377" cy="1197820"/>
            <a:chOff x="332936" y="4744623"/>
            <a:chExt cx="2937088" cy="119797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4E210D-A4C2-41C4-ACB6-2B225654DA1C}"/>
                </a:ext>
              </a:extLst>
            </p:cNvPr>
            <p:cNvSpPr txBox="1"/>
            <p:nvPr/>
          </p:nvSpPr>
          <p:spPr>
            <a:xfrm>
              <a:off x="332936" y="4744623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rgbClr val="C00000"/>
                  </a:solidFill>
                </a:rPr>
                <a:t>Durasi Pelatihan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DA59E-D8F8-40A3-9AC5-19A52114A49D}"/>
                </a:ext>
              </a:extLst>
            </p:cNvPr>
            <p:cNvSpPr txBox="1"/>
            <p:nvPr/>
          </p:nvSpPr>
          <p:spPr>
            <a:xfrm>
              <a:off x="340731" y="5111494"/>
              <a:ext cx="2929293" cy="83110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Pelatihan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ini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dapat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berlangsung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selama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5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hari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sd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 30 </a:t>
              </a:r>
              <a:r>
                <a:rPr lang="en-AU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hari</a:t>
              </a:r>
              <a:r>
                <a:rPr lang="en-A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.</a:t>
              </a:r>
            </a:p>
            <a:p>
              <a:pPr algn="r"/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Program magang bisa lebih 3 bulan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24031A-E193-4379-941A-68E15B2CEBA4}"/>
              </a:ext>
            </a:extLst>
          </p:cNvPr>
          <p:cNvGrpSpPr/>
          <p:nvPr/>
        </p:nvGrpSpPr>
        <p:grpSpPr>
          <a:xfrm>
            <a:off x="8410240" y="3348087"/>
            <a:ext cx="3230377" cy="951598"/>
            <a:chOff x="8921977" y="1559010"/>
            <a:chExt cx="2937088" cy="95172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7685F3-DAAD-487A-BCDB-FBBBF85CC9D4}"/>
                </a:ext>
              </a:extLst>
            </p:cNvPr>
            <p:cNvSpPr txBox="1"/>
            <p:nvPr/>
          </p:nvSpPr>
          <p:spPr>
            <a:xfrm>
              <a:off x="8921977" y="1559010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noProof="1">
                  <a:solidFill>
                    <a:srgbClr val="C00000"/>
                  </a:solidFill>
                </a:rPr>
                <a:t>Mekanisme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2841BA2-CE16-4DA8-80B6-B2C38A39730C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58485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185738" indent="-185738" algn="just">
                <a:buFont typeface="Arial" panose="020B0604020202020204" pitchFamily="34" charset="0"/>
                <a:buChar char="•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Diselenggarakan secara swakelola</a:t>
              </a:r>
            </a:p>
            <a:p>
              <a:pPr marL="185738" indent="-185738" algn="just">
                <a:buFont typeface="Arial" panose="020B0604020202020204" pitchFamily="34" charset="0"/>
                <a:buChar char="•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Diselnggarakan kontrak pihak 3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DE528B4-1D23-4D0D-BCB4-D118D731F422}"/>
              </a:ext>
            </a:extLst>
          </p:cNvPr>
          <p:cNvGrpSpPr/>
          <p:nvPr/>
        </p:nvGrpSpPr>
        <p:grpSpPr>
          <a:xfrm>
            <a:off x="559179" y="3439837"/>
            <a:ext cx="3230377" cy="1197820"/>
            <a:chOff x="332936" y="2720051"/>
            <a:chExt cx="2937088" cy="119797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433DB2-9DFB-4C2A-BDA1-2160843F5A21}"/>
                </a:ext>
              </a:extLst>
            </p:cNvPr>
            <p:cNvSpPr txBox="1"/>
            <p:nvPr/>
          </p:nvSpPr>
          <p:spPr>
            <a:xfrm>
              <a:off x="332936" y="272005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rgbClr val="C00000"/>
                  </a:solidFill>
                </a:rPr>
                <a:t>Target Peserta Pelatihan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3E99353-20FD-448B-8DC5-A288A665CEB5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83110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r">
                <a:buFontTx/>
                <a:buChar char="-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Pegawai Bappenas</a:t>
              </a:r>
            </a:p>
            <a:p>
              <a:pPr marL="285750" indent="-285750" algn="r">
                <a:buFontTx/>
                <a:buChar char="-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Mitra Bappenas K/L/D</a:t>
              </a:r>
            </a:p>
            <a:p>
              <a:pPr marL="285750" indent="-285750" algn="r">
                <a:buFontTx/>
                <a:buChar char="-"/>
              </a:pPr>
              <a:r>
                <a:rPr lang="en-AU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Swasta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4E39ACB-45E7-4689-AFC0-048A69D9B0E0}"/>
              </a:ext>
            </a:extLst>
          </p:cNvPr>
          <p:cNvCxnSpPr>
            <a:cxnSpLocks/>
          </p:cNvCxnSpPr>
          <p:nvPr/>
        </p:nvCxnSpPr>
        <p:spPr>
          <a:xfrm>
            <a:off x="3863753" y="5488845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98E2D2-82ED-4031-A119-3AA8973671E4}"/>
              </a:ext>
            </a:extLst>
          </p:cNvPr>
          <p:cNvCxnSpPr>
            <a:cxnSpLocks/>
          </p:cNvCxnSpPr>
          <p:nvPr/>
        </p:nvCxnSpPr>
        <p:spPr>
          <a:xfrm>
            <a:off x="3863753" y="3992556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69047A-41D2-4CFF-A79A-A2BAD960D73B}"/>
              </a:ext>
            </a:extLst>
          </p:cNvPr>
          <p:cNvCxnSpPr>
            <a:cxnSpLocks/>
          </p:cNvCxnSpPr>
          <p:nvPr/>
        </p:nvCxnSpPr>
        <p:spPr>
          <a:xfrm flipH="1">
            <a:off x="7796304" y="5397094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F59B90A-8FD2-42A2-960A-EB7FC1048016}"/>
              </a:ext>
            </a:extLst>
          </p:cNvPr>
          <p:cNvCxnSpPr>
            <a:cxnSpLocks/>
          </p:cNvCxnSpPr>
          <p:nvPr/>
        </p:nvCxnSpPr>
        <p:spPr>
          <a:xfrm flipH="1">
            <a:off x="7796304" y="3900806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aphic 22" descr="Users">
            <a:extLst>
              <a:ext uri="{FF2B5EF4-FFF2-40B4-BE49-F238E27FC236}">
                <a16:creationId xmlns:a16="http://schemas.microsoft.com/office/drawing/2014/main" id="{9262736F-6818-43A3-9F4A-7788A74C9402}"/>
              </a:ext>
            </a:extLst>
          </p:cNvPr>
          <p:cNvGrpSpPr/>
          <p:nvPr/>
        </p:nvGrpSpPr>
        <p:grpSpPr>
          <a:xfrm>
            <a:off x="10920537" y="3339198"/>
            <a:ext cx="519903" cy="294837"/>
            <a:chOff x="11094352" y="2799585"/>
            <a:chExt cx="472701" cy="294875"/>
          </a:xfrm>
          <a:solidFill>
            <a:srgbClr val="FFC000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2EE2306-9FCC-4DE9-83D8-4274061AD67B}"/>
                </a:ext>
              </a:extLst>
            </p:cNvPr>
            <p:cNvSpPr/>
            <p:nvPr/>
          </p:nvSpPr>
          <p:spPr>
            <a:xfrm>
              <a:off x="11144998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89FD42A-72B3-44B1-962B-AF5B663C08D6}"/>
                </a:ext>
              </a:extLst>
            </p:cNvPr>
            <p:cNvSpPr/>
            <p:nvPr/>
          </p:nvSpPr>
          <p:spPr>
            <a:xfrm>
              <a:off x="11415113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18DE16B-AB32-4700-8661-9D0113F7FB52}"/>
                </a:ext>
              </a:extLst>
            </p:cNvPr>
            <p:cNvSpPr/>
            <p:nvPr/>
          </p:nvSpPr>
          <p:spPr>
            <a:xfrm>
              <a:off x="11229409" y="2993167"/>
              <a:ext cx="202586" cy="101293"/>
            </a:xfrm>
            <a:custGeom>
              <a:avLst/>
              <a:gdLst>
                <a:gd name="connsiteX0" fmla="*/ 202586 w 202586"/>
                <a:gd name="connsiteY0" fmla="*/ 101293 h 101293"/>
                <a:gd name="connsiteX1" fmla="*/ 202586 w 202586"/>
                <a:gd name="connsiteY1" fmla="*/ 50647 h 101293"/>
                <a:gd name="connsiteX2" fmla="*/ 192457 w 202586"/>
                <a:gd name="connsiteY2" fmla="*/ 30388 h 101293"/>
                <a:gd name="connsiteX3" fmla="*/ 142936 w 202586"/>
                <a:gd name="connsiteY3" fmla="*/ 6753 h 101293"/>
                <a:gd name="connsiteX4" fmla="*/ 101293 w 202586"/>
                <a:gd name="connsiteY4" fmla="*/ 0 h 101293"/>
                <a:gd name="connsiteX5" fmla="*/ 59650 w 202586"/>
                <a:gd name="connsiteY5" fmla="*/ 6753 h 101293"/>
                <a:gd name="connsiteX6" fmla="*/ 10129 w 202586"/>
                <a:gd name="connsiteY6" fmla="*/ 30388 h 101293"/>
                <a:gd name="connsiteX7" fmla="*/ 0 w 202586"/>
                <a:gd name="connsiteY7" fmla="*/ 50647 h 101293"/>
                <a:gd name="connsiteX8" fmla="*/ 0 w 202586"/>
                <a:gd name="connsiteY8" fmla="*/ 101293 h 101293"/>
                <a:gd name="connsiteX9" fmla="*/ 202586 w 202586"/>
                <a:gd name="connsiteY9" fmla="*/ 101293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86" h="101293">
                  <a:moveTo>
                    <a:pt x="202586" y="101293"/>
                  </a:moveTo>
                  <a:lnTo>
                    <a:pt x="202586" y="50647"/>
                  </a:lnTo>
                  <a:cubicBezTo>
                    <a:pt x="202586" y="42768"/>
                    <a:pt x="199210" y="34890"/>
                    <a:pt x="192457" y="30388"/>
                  </a:cubicBezTo>
                  <a:cubicBezTo>
                    <a:pt x="178951" y="19133"/>
                    <a:pt x="160944" y="11255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1255"/>
                    <a:pt x="24761" y="20259"/>
                    <a:pt x="10129" y="30388"/>
                  </a:cubicBezTo>
                  <a:cubicBezTo>
                    <a:pt x="3376" y="36015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202586" y="101293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F1D1EC5-7A9D-4749-ADF3-7354A1B94C07}"/>
                </a:ext>
              </a:extLst>
            </p:cNvPr>
            <p:cNvSpPr/>
            <p:nvPr/>
          </p:nvSpPr>
          <p:spPr>
            <a:xfrm>
              <a:off x="11280056" y="2878368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3B857EE-2515-40C4-B9EB-04B4B9D607C2}"/>
                </a:ext>
              </a:extLst>
            </p:cNvPr>
            <p:cNvSpPr/>
            <p:nvPr/>
          </p:nvSpPr>
          <p:spPr>
            <a:xfrm>
              <a:off x="11383600" y="2914384"/>
              <a:ext cx="183453" cy="101293"/>
            </a:xfrm>
            <a:custGeom>
              <a:avLst/>
              <a:gdLst>
                <a:gd name="connsiteX0" fmla="*/ 173324 w 183453"/>
                <a:gd name="connsiteY0" fmla="*/ 30388 h 101293"/>
                <a:gd name="connsiteX1" fmla="*/ 123803 w 183453"/>
                <a:gd name="connsiteY1" fmla="*/ 6753 h 101293"/>
                <a:gd name="connsiteX2" fmla="*/ 82160 w 183453"/>
                <a:gd name="connsiteY2" fmla="*/ 0 h 101293"/>
                <a:gd name="connsiteX3" fmla="*/ 40517 w 183453"/>
                <a:gd name="connsiteY3" fmla="*/ 6753 h 101293"/>
                <a:gd name="connsiteX4" fmla="*/ 20259 w 183453"/>
                <a:gd name="connsiteY4" fmla="*/ 14631 h 101293"/>
                <a:gd name="connsiteX5" fmla="*/ 20259 w 183453"/>
                <a:gd name="connsiteY5" fmla="*/ 15757 h 101293"/>
                <a:gd name="connsiteX6" fmla="*/ 0 w 183453"/>
                <a:gd name="connsiteY6" fmla="*/ 65278 h 101293"/>
                <a:gd name="connsiteX7" fmla="*/ 51772 w 183453"/>
                <a:gd name="connsiteY7" fmla="*/ 91164 h 101293"/>
                <a:gd name="connsiteX8" fmla="*/ 60776 w 183453"/>
                <a:gd name="connsiteY8" fmla="*/ 101293 h 101293"/>
                <a:gd name="connsiteX9" fmla="*/ 183453 w 183453"/>
                <a:gd name="connsiteY9" fmla="*/ 101293 h 101293"/>
                <a:gd name="connsiteX10" fmla="*/ 183453 w 183453"/>
                <a:gd name="connsiteY10" fmla="*/ 50647 h 101293"/>
                <a:gd name="connsiteX11" fmla="*/ 173324 w 183453"/>
                <a:gd name="connsiteY11" fmla="*/ 30388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453" h="101293">
                  <a:moveTo>
                    <a:pt x="173324" y="30388"/>
                  </a:moveTo>
                  <a:cubicBezTo>
                    <a:pt x="159818" y="19133"/>
                    <a:pt x="141810" y="11255"/>
                    <a:pt x="123803" y="6753"/>
                  </a:cubicBezTo>
                  <a:cubicBezTo>
                    <a:pt x="111422" y="3376"/>
                    <a:pt x="96791" y="0"/>
                    <a:pt x="82160" y="0"/>
                  </a:cubicBezTo>
                  <a:cubicBezTo>
                    <a:pt x="68654" y="0"/>
                    <a:pt x="54023" y="2251"/>
                    <a:pt x="40517" y="6753"/>
                  </a:cubicBezTo>
                  <a:cubicBezTo>
                    <a:pt x="33764" y="9004"/>
                    <a:pt x="27011" y="11255"/>
                    <a:pt x="20259" y="14631"/>
                  </a:cubicBezTo>
                  <a:lnTo>
                    <a:pt x="20259" y="15757"/>
                  </a:lnTo>
                  <a:cubicBezTo>
                    <a:pt x="20259" y="34890"/>
                    <a:pt x="12380" y="52898"/>
                    <a:pt x="0" y="65278"/>
                  </a:cubicBezTo>
                  <a:cubicBezTo>
                    <a:pt x="21384" y="72031"/>
                    <a:pt x="38266" y="81034"/>
                    <a:pt x="51772" y="91164"/>
                  </a:cubicBezTo>
                  <a:cubicBezTo>
                    <a:pt x="55148" y="94540"/>
                    <a:pt x="58525" y="96791"/>
                    <a:pt x="60776" y="101293"/>
                  </a:cubicBezTo>
                  <a:lnTo>
                    <a:pt x="183453" y="101293"/>
                  </a:lnTo>
                  <a:lnTo>
                    <a:pt x="183453" y="50647"/>
                  </a:lnTo>
                  <a:cubicBezTo>
                    <a:pt x="183453" y="42768"/>
                    <a:pt x="180077" y="34890"/>
                    <a:pt x="173324" y="30388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B3F84A5-45F7-4BB6-BE13-68B3E6DC0A33}"/>
                </a:ext>
              </a:extLst>
            </p:cNvPr>
            <p:cNvSpPr/>
            <p:nvPr/>
          </p:nvSpPr>
          <p:spPr>
            <a:xfrm>
              <a:off x="11094352" y="2914384"/>
              <a:ext cx="183453" cy="101293"/>
            </a:xfrm>
            <a:custGeom>
              <a:avLst/>
              <a:gdLst>
                <a:gd name="connsiteX0" fmla="*/ 131681 w 183453"/>
                <a:gd name="connsiteY0" fmla="*/ 91164 h 101293"/>
                <a:gd name="connsiteX1" fmla="*/ 131681 w 183453"/>
                <a:gd name="connsiteY1" fmla="*/ 91164 h 101293"/>
                <a:gd name="connsiteX2" fmla="*/ 183453 w 183453"/>
                <a:gd name="connsiteY2" fmla="*/ 65278 h 101293"/>
                <a:gd name="connsiteX3" fmla="*/ 163194 w 183453"/>
                <a:gd name="connsiteY3" fmla="*/ 15757 h 101293"/>
                <a:gd name="connsiteX4" fmla="*/ 163194 w 183453"/>
                <a:gd name="connsiteY4" fmla="*/ 13506 h 101293"/>
                <a:gd name="connsiteX5" fmla="*/ 142936 w 183453"/>
                <a:gd name="connsiteY5" fmla="*/ 6753 h 101293"/>
                <a:gd name="connsiteX6" fmla="*/ 101293 w 183453"/>
                <a:gd name="connsiteY6" fmla="*/ 0 h 101293"/>
                <a:gd name="connsiteX7" fmla="*/ 59650 w 183453"/>
                <a:gd name="connsiteY7" fmla="*/ 6753 h 101293"/>
                <a:gd name="connsiteX8" fmla="*/ 10129 w 183453"/>
                <a:gd name="connsiteY8" fmla="*/ 30388 h 101293"/>
                <a:gd name="connsiteX9" fmla="*/ 0 w 183453"/>
                <a:gd name="connsiteY9" fmla="*/ 50647 h 101293"/>
                <a:gd name="connsiteX10" fmla="*/ 0 w 183453"/>
                <a:gd name="connsiteY10" fmla="*/ 101293 h 101293"/>
                <a:gd name="connsiteX11" fmla="*/ 121552 w 183453"/>
                <a:gd name="connsiteY11" fmla="*/ 101293 h 101293"/>
                <a:gd name="connsiteX12" fmla="*/ 131681 w 183453"/>
                <a:gd name="connsiteY12" fmla="*/ 91164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453" h="101293">
                  <a:moveTo>
                    <a:pt x="131681" y="91164"/>
                  </a:moveTo>
                  <a:lnTo>
                    <a:pt x="131681" y="91164"/>
                  </a:lnTo>
                  <a:cubicBezTo>
                    <a:pt x="147438" y="79909"/>
                    <a:pt x="165445" y="70905"/>
                    <a:pt x="183453" y="65278"/>
                  </a:cubicBezTo>
                  <a:cubicBezTo>
                    <a:pt x="171073" y="51772"/>
                    <a:pt x="163194" y="34890"/>
                    <a:pt x="163194" y="15757"/>
                  </a:cubicBezTo>
                  <a:cubicBezTo>
                    <a:pt x="163194" y="14631"/>
                    <a:pt x="163194" y="14631"/>
                    <a:pt x="163194" y="13506"/>
                  </a:cubicBezTo>
                  <a:cubicBezTo>
                    <a:pt x="156442" y="11255"/>
                    <a:pt x="149689" y="7878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2380"/>
                    <a:pt x="24761" y="20259"/>
                    <a:pt x="10129" y="30388"/>
                  </a:cubicBezTo>
                  <a:cubicBezTo>
                    <a:pt x="3376" y="34890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121552" y="101293"/>
                  </a:lnTo>
                  <a:cubicBezTo>
                    <a:pt x="124928" y="96791"/>
                    <a:pt x="127179" y="94540"/>
                    <a:pt x="131681" y="9116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sp>
        <p:nvSpPr>
          <p:cNvPr id="34" name="Graphic 23" descr="Puzzle">
            <a:extLst>
              <a:ext uri="{FF2B5EF4-FFF2-40B4-BE49-F238E27FC236}">
                <a16:creationId xmlns:a16="http://schemas.microsoft.com/office/drawing/2014/main" id="{456F4867-9138-491C-A074-6238839F1AB3}"/>
              </a:ext>
            </a:extLst>
          </p:cNvPr>
          <p:cNvSpPr/>
          <p:nvPr/>
        </p:nvSpPr>
        <p:spPr>
          <a:xfrm>
            <a:off x="10710121" y="4745331"/>
            <a:ext cx="495145" cy="450132"/>
          </a:xfrm>
          <a:custGeom>
            <a:avLst/>
            <a:gdLst>
              <a:gd name="connsiteX0" fmla="*/ 290936 w 450191"/>
              <a:gd name="connsiteY0" fmla="*/ 341583 h 450191"/>
              <a:gd name="connsiteX1" fmla="*/ 266739 w 450191"/>
              <a:gd name="connsiteY1" fmla="*/ 267301 h 450191"/>
              <a:gd name="connsiteX2" fmla="*/ 270678 w 450191"/>
              <a:gd name="connsiteY2" fmla="*/ 263362 h 450191"/>
              <a:gd name="connsiteX3" fmla="*/ 346085 w 450191"/>
              <a:gd name="connsiteY3" fmla="*/ 286434 h 450191"/>
              <a:gd name="connsiteX4" fmla="*/ 386039 w 450191"/>
              <a:gd name="connsiteY4" fmla="*/ 318511 h 450191"/>
              <a:gd name="connsiteX5" fmla="*/ 450192 w 450191"/>
              <a:gd name="connsiteY5" fmla="*/ 254358 h 450191"/>
              <a:gd name="connsiteX6" fmla="*/ 354526 w 450191"/>
              <a:gd name="connsiteY6" fmla="*/ 158693 h 450191"/>
              <a:gd name="connsiteX7" fmla="*/ 386602 w 450191"/>
              <a:gd name="connsiteY7" fmla="*/ 118738 h 450191"/>
              <a:gd name="connsiteX8" fmla="*/ 409674 w 450191"/>
              <a:gd name="connsiteY8" fmla="*/ 43331 h 450191"/>
              <a:gd name="connsiteX9" fmla="*/ 405735 w 450191"/>
              <a:gd name="connsiteY9" fmla="*/ 39392 h 450191"/>
              <a:gd name="connsiteX10" fmla="*/ 331454 w 450191"/>
              <a:gd name="connsiteY10" fmla="*/ 63590 h 450191"/>
              <a:gd name="connsiteX11" fmla="*/ 291499 w 450191"/>
              <a:gd name="connsiteY11" fmla="*/ 95666 h 450191"/>
              <a:gd name="connsiteX12" fmla="*/ 195833 w 450191"/>
              <a:gd name="connsiteY12" fmla="*/ 0 h 450191"/>
              <a:gd name="connsiteX13" fmla="*/ 131118 w 450191"/>
              <a:gd name="connsiteY13" fmla="*/ 64152 h 450191"/>
              <a:gd name="connsiteX14" fmla="*/ 163194 w 450191"/>
              <a:gd name="connsiteY14" fmla="*/ 104107 h 450191"/>
              <a:gd name="connsiteX15" fmla="*/ 187392 w 450191"/>
              <a:gd name="connsiteY15" fmla="*/ 178388 h 450191"/>
              <a:gd name="connsiteX16" fmla="*/ 183453 w 450191"/>
              <a:gd name="connsiteY16" fmla="*/ 182328 h 450191"/>
              <a:gd name="connsiteX17" fmla="*/ 108046 w 450191"/>
              <a:gd name="connsiteY17" fmla="*/ 159255 h 450191"/>
              <a:gd name="connsiteX18" fmla="*/ 68091 w 450191"/>
              <a:gd name="connsiteY18" fmla="*/ 127179 h 450191"/>
              <a:gd name="connsiteX19" fmla="*/ 0 w 450191"/>
              <a:gd name="connsiteY19" fmla="*/ 195833 h 450191"/>
              <a:gd name="connsiteX20" fmla="*/ 95666 w 450191"/>
              <a:gd name="connsiteY20" fmla="*/ 291499 h 450191"/>
              <a:gd name="connsiteX21" fmla="*/ 63590 w 450191"/>
              <a:gd name="connsiteY21" fmla="*/ 331454 h 450191"/>
              <a:gd name="connsiteX22" fmla="*/ 40517 w 450191"/>
              <a:gd name="connsiteY22" fmla="*/ 406861 h 450191"/>
              <a:gd name="connsiteX23" fmla="*/ 44456 w 450191"/>
              <a:gd name="connsiteY23" fmla="*/ 410800 h 450191"/>
              <a:gd name="connsiteX24" fmla="*/ 118738 w 450191"/>
              <a:gd name="connsiteY24" fmla="*/ 386602 h 450191"/>
              <a:gd name="connsiteX25" fmla="*/ 158693 w 450191"/>
              <a:gd name="connsiteY25" fmla="*/ 354526 h 450191"/>
              <a:gd name="connsiteX26" fmla="*/ 254358 w 450191"/>
              <a:gd name="connsiteY26" fmla="*/ 450192 h 450191"/>
              <a:gd name="connsiteX27" fmla="*/ 323013 w 450191"/>
              <a:gd name="connsiteY27" fmla="*/ 381537 h 450191"/>
              <a:gd name="connsiteX28" fmla="*/ 290936 w 450191"/>
              <a:gd name="connsiteY28" fmla="*/ 341583 h 4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0191" h="450191">
                <a:moveTo>
                  <a:pt x="290936" y="341583"/>
                </a:moveTo>
                <a:cubicBezTo>
                  <a:pt x="253796" y="342708"/>
                  <a:pt x="240290" y="294876"/>
                  <a:pt x="266739" y="267301"/>
                </a:cubicBezTo>
                <a:lnTo>
                  <a:pt x="270678" y="263362"/>
                </a:lnTo>
                <a:cubicBezTo>
                  <a:pt x="298252" y="236913"/>
                  <a:pt x="347210" y="249294"/>
                  <a:pt x="346085" y="286434"/>
                </a:cubicBezTo>
                <a:cubicBezTo>
                  <a:pt x="345522" y="307819"/>
                  <a:pt x="370845" y="333705"/>
                  <a:pt x="386039" y="318511"/>
                </a:cubicBezTo>
                <a:lnTo>
                  <a:pt x="450192" y="254358"/>
                </a:lnTo>
                <a:lnTo>
                  <a:pt x="354526" y="158693"/>
                </a:lnTo>
                <a:cubicBezTo>
                  <a:pt x="339332" y="143499"/>
                  <a:pt x="365218" y="118175"/>
                  <a:pt x="386602" y="118738"/>
                </a:cubicBezTo>
                <a:cubicBezTo>
                  <a:pt x="423743" y="119864"/>
                  <a:pt x="436123" y="70905"/>
                  <a:pt x="409674" y="43331"/>
                </a:cubicBezTo>
                <a:lnTo>
                  <a:pt x="405735" y="39392"/>
                </a:lnTo>
                <a:cubicBezTo>
                  <a:pt x="378161" y="12943"/>
                  <a:pt x="330328" y="26449"/>
                  <a:pt x="331454" y="63590"/>
                </a:cubicBezTo>
                <a:cubicBezTo>
                  <a:pt x="332016" y="84974"/>
                  <a:pt x="306693" y="110860"/>
                  <a:pt x="291499" y="95666"/>
                </a:cubicBezTo>
                <a:lnTo>
                  <a:pt x="195833" y="0"/>
                </a:lnTo>
                <a:lnTo>
                  <a:pt x="131118" y="64152"/>
                </a:lnTo>
                <a:cubicBezTo>
                  <a:pt x="115924" y="79346"/>
                  <a:pt x="141810" y="104670"/>
                  <a:pt x="163194" y="104107"/>
                </a:cubicBezTo>
                <a:cubicBezTo>
                  <a:pt x="200335" y="102981"/>
                  <a:pt x="213841" y="150814"/>
                  <a:pt x="187392" y="178388"/>
                </a:cubicBezTo>
                <a:lnTo>
                  <a:pt x="183453" y="182328"/>
                </a:lnTo>
                <a:cubicBezTo>
                  <a:pt x="155879" y="208776"/>
                  <a:pt x="106921" y="196396"/>
                  <a:pt x="108046" y="159255"/>
                </a:cubicBezTo>
                <a:cubicBezTo>
                  <a:pt x="108609" y="137871"/>
                  <a:pt x="83285" y="111985"/>
                  <a:pt x="68091" y="127179"/>
                </a:cubicBezTo>
                <a:lnTo>
                  <a:pt x="0" y="195833"/>
                </a:lnTo>
                <a:lnTo>
                  <a:pt x="95666" y="291499"/>
                </a:lnTo>
                <a:cubicBezTo>
                  <a:pt x="110860" y="306693"/>
                  <a:pt x="84974" y="332016"/>
                  <a:pt x="63590" y="331454"/>
                </a:cubicBezTo>
                <a:cubicBezTo>
                  <a:pt x="26449" y="330328"/>
                  <a:pt x="14068" y="379287"/>
                  <a:pt x="40517" y="406861"/>
                </a:cubicBezTo>
                <a:lnTo>
                  <a:pt x="44456" y="410800"/>
                </a:lnTo>
                <a:cubicBezTo>
                  <a:pt x="72031" y="437249"/>
                  <a:pt x="119864" y="423743"/>
                  <a:pt x="118738" y="386602"/>
                </a:cubicBezTo>
                <a:cubicBezTo>
                  <a:pt x="118175" y="365218"/>
                  <a:pt x="143499" y="339332"/>
                  <a:pt x="158693" y="354526"/>
                </a:cubicBezTo>
                <a:lnTo>
                  <a:pt x="254358" y="450192"/>
                </a:lnTo>
                <a:lnTo>
                  <a:pt x="323013" y="381537"/>
                </a:lnTo>
                <a:cubicBezTo>
                  <a:pt x="338206" y="366343"/>
                  <a:pt x="312883" y="341020"/>
                  <a:pt x="290936" y="341583"/>
                </a:cubicBezTo>
                <a:close/>
              </a:path>
            </a:pathLst>
          </a:custGeom>
          <a:solidFill>
            <a:srgbClr val="FFC000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/>
          </a:p>
        </p:txBody>
      </p:sp>
      <p:grpSp>
        <p:nvGrpSpPr>
          <p:cNvPr id="35" name="Graphic 24" descr="Lightbulb">
            <a:extLst>
              <a:ext uri="{FF2B5EF4-FFF2-40B4-BE49-F238E27FC236}">
                <a16:creationId xmlns:a16="http://schemas.microsoft.com/office/drawing/2014/main" id="{C60C91FC-9CA8-4E23-9BCA-6DCF5988BCF3}"/>
              </a:ext>
            </a:extLst>
          </p:cNvPr>
          <p:cNvGrpSpPr/>
          <p:nvPr/>
        </p:nvGrpSpPr>
        <p:grpSpPr>
          <a:xfrm>
            <a:off x="929425" y="4801917"/>
            <a:ext cx="594177" cy="540160"/>
            <a:chOff x="591182" y="3422491"/>
            <a:chExt cx="540230" cy="540230"/>
          </a:xfrm>
          <a:solidFill>
            <a:srgbClr val="FFC000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4E5F32-3A2A-45E7-A6A0-C695C049B2C0}"/>
                </a:ext>
              </a:extLst>
            </p:cNvPr>
            <p:cNvSpPr/>
            <p:nvPr/>
          </p:nvSpPr>
          <p:spPr>
            <a:xfrm>
              <a:off x="788140" y="3782644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ABFB92-085A-42FB-A32D-1F15049F1C8B}"/>
                </a:ext>
              </a:extLst>
            </p:cNvPr>
            <p:cNvSpPr/>
            <p:nvPr/>
          </p:nvSpPr>
          <p:spPr>
            <a:xfrm>
              <a:off x="788140" y="3838918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BA88F4-144F-4402-982B-4A5FD40E44A6}"/>
                </a:ext>
              </a:extLst>
            </p:cNvPr>
            <p:cNvSpPr/>
            <p:nvPr/>
          </p:nvSpPr>
          <p:spPr>
            <a:xfrm>
              <a:off x="824718" y="3895192"/>
              <a:ext cx="73156" cy="33764"/>
            </a:xfrm>
            <a:custGeom>
              <a:avLst/>
              <a:gdLst>
                <a:gd name="connsiteX0" fmla="*/ 0 w 73156"/>
                <a:gd name="connsiteY0" fmla="*/ 0 h 33764"/>
                <a:gd name="connsiteX1" fmla="*/ 36578 w 73156"/>
                <a:gd name="connsiteY1" fmla="*/ 33764 h 33764"/>
                <a:gd name="connsiteX2" fmla="*/ 73156 w 73156"/>
                <a:gd name="connsiteY2" fmla="*/ 0 h 33764"/>
                <a:gd name="connsiteX3" fmla="*/ 0 w 73156"/>
                <a:gd name="connsiteY3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56" h="33764">
                  <a:moveTo>
                    <a:pt x="0" y="0"/>
                  </a:moveTo>
                  <a:cubicBezTo>
                    <a:pt x="1688" y="19133"/>
                    <a:pt x="17445" y="33764"/>
                    <a:pt x="36578" y="33764"/>
                  </a:cubicBezTo>
                  <a:cubicBezTo>
                    <a:pt x="55711" y="33764"/>
                    <a:pt x="71468" y="19133"/>
                    <a:pt x="731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2264139-18D2-4B70-94B3-4F3089B28EFE}"/>
                </a:ext>
              </a:extLst>
            </p:cNvPr>
            <p:cNvSpPr/>
            <p:nvPr/>
          </p:nvSpPr>
          <p:spPr>
            <a:xfrm>
              <a:off x="714984" y="3456255"/>
              <a:ext cx="292624" cy="303879"/>
            </a:xfrm>
            <a:custGeom>
              <a:avLst/>
              <a:gdLst>
                <a:gd name="connsiteX0" fmla="*/ 146312 w 292624"/>
                <a:gd name="connsiteY0" fmla="*/ 0 h 303879"/>
                <a:gd name="connsiteX1" fmla="*/ 146312 w 292624"/>
                <a:gd name="connsiteY1" fmla="*/ 0 h 303879"/>
                <a:gd name="connsiteX2" fmla="*/ 146312 w 292624"/>
                <a:gd name="connsiteY2" fmla="*/ 0 h 303879"/>
                <a:gd name="connsiteX3" fmla="*/ 0 w 292624"/>
                <a:gd name="connsiteY3" fmla="*/ 144624 h 303879"/>
                <a:gd name="connsiteX4" fmla="*/ 0 w 292624"/>
                <a:gd name="connsiteY4" fmla="*/ 149689 h 303879"/>
                <a:gd name="connsiteX5" fmla="*/ 10129 w 292624"/>
                <a:gd name="connsiteY5" fmla="*/ 200335 h 303879"/>
                <a:gd name="connsiteX6" fmla="*/ 35453 w 292624"/>
                <a:gd name="connsiteY6" fmla="*/ 241978 h 303879"/>
                <a:gd name="connsiteX7" fmla="*/ 69780 w 292624"/>
                <a:gd name="connsiteY7" fmla="*/ 297689 h 303879"/>
                <a:gd name="connsiteX8" fmla="*/ 79909 w 292624"/>
                <a:gd name="connsiteY8" fmla="*/ 303879 h 303879"/>
                <a:gd name="connsiteX9" fmla="*/ 212716 w 292624"/>
                <a:gd name="connsiteY9" fmla="*/ 303879 h 303879"/>
                <a:gd name="connsiteX10" fmla="*/ 222845 w 292624"/>
                <a:gd name="connsiteY10" fmla="*/ 297689 h 303879"/>
                <a:gd name="connsiteX11" fmla="*/ 257172 w 292624"/>
                <a:gd name="connsiteY11" fmla="*/ 241978 h 303879"/>
                <a:gd name="connsiteX12" fmla="*/ 282495 w 292624"/>
                <a:gd name="connsiteY12" fmla="*/ 200335 h 303879"/>
                <a:gd name="connsiteX13" fmla="*/ 292625 w 292624"/>
                <a:gd name="connsiteY13" fmla="*/ 149689 h 303879"/>
                <a:gd name="connsiteX14" fmla="*/ 292625 w 292624"/>
                <a:gd name="connsiteY14" fmla="*/ 144624 h 303879"/>
                <a:gd name="connsiteX15" fmla="*/ 146312 w 292624"/>
                <a:gd name="connsiteY15" fmla="*/ 0 h 303879"/>
                <a:gd name="connsiteX16" fmla="*/ 258860 w 292624"/>
                <a:gd name="connsiteY16" fmla="*/ 149126 h 303879"/>
                <a:gd name="connsiteX17" fmla="*/ 250982 w 292624"/>
                <a:gd name="connsiteY17" fmla="*/ 188518 h 303879"/>
                <a:gd name="connsiteX18" fmla="*/ 231849 w 292624"/>
                <a:gd name="connsiteY18" fmla="*/ 219468 h 303879"/>
                <a:gd name="connsiteX19" fmla="*/ 199210 w 292624"/>
                <a:gd name="connsiteY19" fmla="*/ 270115 h 303879"/>
                <a:gd name="connsiteX20" fmla="*/ 146312 w 292624"/>
                <a:gd name="connsiteY20" fmla="*/ 270115 h 303879"/>
                <a:gd name="connsiteX21" fmla="*/ 93978 w 292624"/>
                <a:gd name="connsiteY21" fmla="*/ 270115 h 303879"/>
                <a:gd name="connsiteX22" fmla="*/ 61339 w 292624"/>
                <a:gd name="connsiteY22" fmla="*/ 219468 h 303879"/>
                <a:gd name="connsiteX23" fmla="*/ 42205 w 292624"/>
                <a:gd name="connsiteY23" fmla="*/ 188518 h 303879"/>
                <a:gd name="connsiteX24" fmla="*/ 34327 w 292624"/>
                <a:gd name="connsiteY24" fmla="*/ 149126 h 303879"/>
                <a:gd name="connsiteX25" fmla="*/ 34327 w 292624"/>
                <a:gd name="connsiteY25" fmla="*/ 144624 h 303879"/>
                <a:gd name="connsiteX26" fmla="*/ 146875 w 292624"/>
                <a:gd name="connsiteY26" fmla="*/ 33202 h 303879"/>
                <a:gd name="connsiteX27" fmla="*/ 146875 w 292624"/>
                <a:gd name="connsiteY27" fmla="*/ 33202 h 303879"/>
                <a:gd name="connsiteX28" fmla="*/ 146875 w 292624"/>
                <a:gd name="connsiteY28" fmla="*/ 33202 h 303879"/>
                <a:gd name="connsiteX29" fmla="*/ 146875 w 292624"/>
                <a:gd name="connsiteY29" fmla="*/ 33202 h 303879"/>
                <a:gd name="connsiteX30" fmla="*/ 146875 w 292624"/>
                <a:gd name="connsiteY30" fmla="*/ 33202 h 303879"/>
                <a:gd name="connsiteX31" fmla="*/ 146875 w 292624"/>
                <a:gd name="connsiteY31" fmla="*/ 33202 h 303879"/>
                <a:gd name="connsiteX32" fmla="*/ 146875 w 292624"/>
                <a:gd name="connsiteY32" fmla="*/ 33202 h 303879"/>
                <a:gd name="connsiteX33" fmla="*/ 259423 w 292624"/>
                <a:gd name="connsiteY33" fmla="*/ 144624 h 303879"/>
                <a:gd name="connsiteX34" fmla="*/ 259423 w 292624"/>
                <a:gd name="connsiteY34" fmla="*/ 149126 h 30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2624" h="303879">
                  <a:moveTo>
                    <a:pt x="146312" y="0"/>
                  </a:moveTo>
                  <a:cubicBezTo>
                    <a:pt x="146312" y="0"/>
                    <a:pt x="146312" y="0"/>
                    <a:pt x="146312" y="0"/>
                  </a:cubicBezTo>
                  <a:cubicBezTo>
                    <a:pt x="146312" y="0"/>
                    <a:pt x="146312" y="0"/>
                    <a:pt x="146312" y="0"/>
                  </a:cubicBezTo>
                  <a:cubicBezTo>
                    <a:pt x="66403" y="563"/>
                    <a:pt x="1688" y="64715"/>
                    <a:pt x="0" y="144624"/>
                  </a:cubicBezTo>
                  <a:lnTo>
                    <a:pt x="0" y="149689"/>
                  </a:lnTo>
                  <a:cubicBezTo>
                    <a:pt x="563" y="167134"/>
                    <a:pt x="3939" y="184016"/>
                    <a:pt x="10129" y="200335"/>
                  </a:cubicBezTo>
                  <a:cubicBezTo>
                    <a:pt x="16319" y="215529"/>
                    <a:pt x="24761" y="229598"/>
                    <a:pt x="35453" y="241978"/>
                  </a:cubicBezTo>
                  <a:cubicBezTo>
                    <a:pt x="48958" y="256609"/>
                    <a:pt x="63590" y="285309"/>
                    <a:pt x="69780" y="297689"/>
                  </a:cubicBezTo>
                  <a:cubicBezTo>
                    <a:pt x="71468" y="301628"/>
                    <a:pt x="75407" y="303879"/>
                    <a:pt x="79909" y="303879"/>
                  </a:cubicBezTo>
                  <a:lnTo>
                    <a:pt x="212716" y="303879"/>
                  </a:lnTo>
                  <a:cubicBezTo>
                    <a:pt x="217217" y="303879"/>
                    <a:pt x="221157" y="301628"/>
                    <a:pt x="222845" y="297689"/>
                  </a:cubicBezTo>
                  <a:cubicBezTo>
                    <a:pt x="229035" y="285309"/>
                    <a:pt x="243666" y="256609"/>
                    <a:pt x="257172" y="241978"/>
                  </a:cubicBezTo>
                  <a:cubicBezTo>
                    <a:pt x="267864" y="229598"/>
                    <a:pt x="276868" y="215529"/>
                    <a:pt x="282495" y="200335"/>
                  </a:cubicBezTo>
                  <a:cubicBezTo>
                    <a:pt x="288685" y="184016"/>
                    <a:pt x="292062" y="167134"/>
                    <a:pt x="292625" y="149689"/>
                  </a:cubicBezTo>
                  <a:lnTo>
                    <a:pt x="292625" y="144624"/>
                  </a:lnTo>
                  <a:cubicBezTo>
                    <a:pt x="290936" y="64715"/>
                    <a:pt x="226221" y="563"/>
                    <a:pt x="146312" y="0"/>
                  </a:cubicBezTo>
                  <a:close/>
                  <a:moveTo>
                    <a:pt x="258860" y="149126"/>
                  </a:moveTo>
                  <a:cubicBezTo>
                    <a:pt x="258297" y="162632"/>
                    <a:pt x="255484" y="176137"/>
                    <a:pt x="250982" y="188518"/>
                  </a:cubicBezTo>
                  <a:cubicBezTo>
                    <a:pt x="246480" y="199773"/>
                    <a:pt x="240290" y="210465"/>
                    <a:pt x="231849" y="219468"/>
                  </a:cubicBezTo>
                  <a:cubicBezTo>
                    <a:pt x="218906" y="235225"/>
                    <a:pt x="207651" y="252107"/>
                    <a:pt x="199210" y="270115"/>
                  </a:cubicBezTo>
                  <a:lnTo>
                    <a:pt x="146312" y="270115"/>
                  </a:lnTo>
                  <a:lnTo>
                    <a:pt x="93978" y="270115"/>
                  </a:lnTo>
                  <a:cubicBezTo>
                    <a:pt x="84974" y="252107"/>
                    <a:pt x="73719" y="235225"/>
                    <a:pt x="61339" y="219468"/>
                  </a:cubicBezTo>
                  <a:cubicBezTo>
                    <a:pt x="53460" y="210465"/>
                    <a:pt x="46707" y="199773"/>
                    <a:pt x="42205" y="188518"/>
                  </a:cubicBezTo>
                  <a:cubicBezTo>
                    <a:pt x="37141" y="176137"/>
                    <a:pt x="34890" y="162632"/>
                    <a:pt x="34327" y="149126"/>
                  </a:cubicBezTo>
                  <a:lnTo>
                    <a:pt x="34327" y="144624"/>
                  </a:lnTo>
                  <a:cubicBezTo>
                    <a:pt x="35453" y="83285"/>
                    <a:pt x="85536" y="33764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146875" y="33202"/>
                    <a:pt x="146875" y="33202"/>
                    <a:pt x="146875" y="33202"/>
                  </a:cubicBezTo>
                  <a:cubicBezTo>
                    <a:pt x="146875" y="33202"/>
                    <a:pt x="146875" y="33202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208214" y="33764"/>
                    <a:pt x="258297" y="82723"/>
                    <a:pt x="259423" y="144624"/>
                  </a:cubicBezTo>
                  <a:lnTo>
                    <a:pt x="259423" y="149126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grpSp>
        <p:nvGrpSpPr>
          <p:cNvPr id="40" name="Graphic 25" descr="Rocket">
            <a:extLst>
              <a:ext uri="{FF2B5EF4-FFF2-40B4-BE49-F238E27FC236}">
                <a16:creationId xmlns:a16="http://schemas.microsoft.com/office/drawing/2014/main" id="{78D80A75-5B38-4956-8BA7-20FF94606B8E}"/>
              </a:ext>
            </a:extLst>
          </p:cNvPr>
          <p:cNvGrpSpPr/>
          <p:nvPr/>
        </p:nvGrpSpPr>
        <p:grpSpPr>
          <a:xfrm>
            <a:off x="933583" y="3307032"/>
            <a:ext cx="594177" cy="540160"/>
            <a:chOff x="595341" y="1927412"/>
            <a:chExt cx="540230" cy="540230"/>
          </a:xfrm>
          <a:solidFill>
            <a:srgbClr val="FFC000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5D5F2FB-8CE9-4ED8-8B03-41995ECE2356}"/>
                </a:ext>
              </a:extLst>
            </p:cNvPr>
            <p:cNvSpPr/>
            <p:nvPr/>
          </p:nvSpPr>
          <p:spPr>
            <a:xfrm>
              <a:off x="988695" y="1971703"/>
              <a:ext cx="103241" cy="99207"/>
            </a:xfrm>
            <a:custGeom>
              <a:avLst/>
              <a:gdLst>
                <a:gd name="connsiteX0" fmla="*/ 100730 w 103241"/>
                <a:gd name="connsiteY0" fmla="*/ 2979 h 99207"/>
                <a:gd name="connsiteX1" fmla="*/ 0 w 103241"/>
                <a:gd name="connsiteY1" fmla="*/ 15359 h 99207"/>
                <a:gd name="connsiteX2" fmla="*/ 46145 w 103241"/>
                <a:gd name="connsiteY2" fmla="*/ 51937 h 99207"/>
                <a:gd name="connsiteX3" fmla="*/ 83285 w 103241"/>
                <a:gd name="connsiteY3" fmla="*/ 99207 h 99207"/>
                <a:gd name="connsiteX4" fmla="*/ 100730 w 103241"/>
                <a:gd name="connsiteY4" fmla="*/ 2979 h 9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41" h="99207">
                  <a:moveTo>
                    <a:pt x="100730" y="2979"/>
                  </a:moveTo>
                  <a:cubicBezTo>
                    <a:pt x="92852" y="-4899"/>
                    <a:pt x="42205" y="4105"/>
                    <a:pt x="0" y="15359"/>
                  </a:cubicBezTo>
                  <a:cubicBezTo>
                    <a:pt x="15194" y="24363"/>
                    <a:pt x="30951" y="36743"/>
                    <a:pt x="46145" y="51937"/>
                  </a:cubicBezTo>
                  <a:cubicBezTo>
                    <a:pt x="61901" y="67694"/>
                    <a:pt x="74282" y="83451"/>
                    <a:pt x="83285" y="99207"/>
                  </a:cubicBezTo>
                  <a:cubicBezTo>
                    <a:pt x="94540" y="55877"/>
                    <a:pt x="109171" y="10857"/>
                    <a:pt x="100730" y="2979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E8085A9-4AB8-468E-9A80-1351B84B480D}"/>
                </a:ext>
              </a:extLst>
            </p:cNvPr>
            <p:cNvSpPr/>
            <p:nvPr/>
          </p:nvSpPr>
          <p:spPr>
            <a:xfrm>
              <a:off x="638709" y="2126410"/>
              <a:ext cx="137270" cy="131295"/>
            </a:xfrm>
            <a:custGeom>
              <a:avLst/>
              <a:gdLst>
                <a:gd name="connsiteX0" fmla="*/ 137270 w 137270"/>
                <a:gd name="connsiteY0" fmla="*/ 8652 h 131295"/>
                <a:gd name="connsiteX1" fmla="*/ 118137 w 137270"/>
                <a:gd name="connsiteY1" fmla="*/ 1337 h 131295"/>
                <a:gd name="connsiteX2" fmla="*/ 95628 w 137270"/>
                <a:gd name="connsiteY2" fmla="*/ 5839 h 131295"/>
                <a:gd name="connsiteX3" fmla="*/ 6152 w 137270"/>
                <a:gd name="connsiteY3" fmla="*/ 95314 h 131295"/>
                <a:gd name="connsiteX4" fmla="*/ 25285 w 137270"/>
                <a:gd name="connsiteY4" fmla="*/ 130767 h 131295"/>
                <a:gd name="connsiteX5" fmla="*/ 100130 w 137270"/>
                <a:gd name="connsiteY5" fmla="*/ 113885 h 131295"/>
                <a:gd name="connsiteX6" fmla="*/ 137270 w 137270"/>
                <a:gd name="connsiteY6" fmla="*/ 8652 h 13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70" h="131295">
                  <a:moveTo>
                    <a:pt x="137270" y="8652"/>
                  </a:moveTo>
                  <a:lnTo>
                    <a:pt x="118137" y="1337"/>
                  </a:lnTo>
                  <a:cubicBezTo>
                    <a:pt x="110259" y="-1477"/>
                    <a:pt x="101818" y="211"/>
                    <a:pt x="95628" y="5839"/>
                  </a:cubicBezTo>
                  <a:lnTo>
                    <a:pt x="6152" y="95314"/>
                  </a:lnTo>
                  <a:cubicBezTo>
                    <a:pt x="-8479" y="109945"/>
                    <a:pt x="5027" y="135269"/>
                    <a:pt x="25285" y="130767"/>
                  </a:cubicBezTo>
                  <a:lnTo>
                    <a:pt x="100130" y="113885"/>
                  </a:lnTo>
                  <a:cubicBezTo>
                    <a:pt x="106320" y="85748"/>
                    <a:pt x="116449" y="48044"/>
                    <a:pt x="137270" y="86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FC23287-93D2-4B24-9B24-9B350A2A6B9C}"/>
                </a:ext>
              </a:extLst>
            </p:cNvPr>
            <p:cNvSpPr/>
            <p:nvPr/>
          </p:nvSpPr>
          <p:spPr>
            <a:xfrm>
              <a:off x="804141" y="2281937"/>
              <a:ext cx="131555" cy="141456"/>
            </a:xfrm>
            <a:custGeom>
              <a:avLst/>
              <a:gdLst>
                <a:gd name="connsiteX0" fmla="*/ 120965 w 131555"/>
                <a:gd name="connsiteY0" fmla="*/ 0 h 141456"/>
                <a:gd name="connsiteX1" fmla="*/ 17984 w 131555"/>
                <a:gd name="connsiteY1" fmla="*/ 36015 h 141456"/>
                <a:gd name="connsiteX2" fmla="*/ 539 w 131555"/>
                <a:gd name="connsiteY2" fmla="*/ 115924 h 141456"/>
                <a:gd name="connsiteX3" fmla="*/ 35991 w 131555"/>
                <a:gd name="connsiteY3" fmla="*/ 135058 h 141456"/>
                <a:gd name="connsiteX4" fmla="*/ 125467 w 131555"/>
                <a:gd name="connsiteY4" fmla="*/ 45582 h 141456"/>
                <a:gd name="connsiteX5" fmla="*/ 129969 w 131555"/>
                <a:gd name="connsiteY5" fmla="*/ 23072 h 141456"/>
                <a:gd name="connsiteX6" fmla="*/ 120965 w 131555"/>
                <a:gd name="connsiteY6" fmla="*/ 0 h 14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55" h="141456">
                  <a:moveTo>
                    <a:pt x="120965" y="0"/>
                  </a:moveTo>
                  <a:cubicBezTo>
                    <a:pt x="83261" y="19696"/>
                    <a:pt x="47246" y="30388"/>
                    <a:pt x="17984" y="36015"/>
                  </a:cubicBezTo>
                  <a:lnTo>
                    <a:pt x="539" y="115924"/>
                  </a:lnTo>
                  <a:cubicBezTo>
                    <a:pt x="-3963" y="136183"/>
                    <a:pt x="20797" y="150251"/>
                    <a:pt x="35991" y="135058"/>
                  </a:cubicBezTo>
                  <a:lnTo>
                    <a:pt x="125467" y="45582"/>
                  </a:lnTo>
                  <a:cubicBezTo>
                    <a:pt x="131094" y="39955"/>
                    <a:pt x="133345" y="30951"/>
                    <a:pt x="129969" y="23072"/>
                  </a:cubicBezTo>
                  <a:lnTo>
                    <a:pt x="120965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E66AFA-CCC1-4795-85AA-53CD85FA5336}"/>
                </a:ext>
              </a:extLst>
            </p:cNvPr>
            <p:cNvSpPr/>
            <p:nvPr/>
          </p:nvSpPr>
          <p:spPr>
            <a:xfrm>
              <a:off x="758535" y="1997191"/>
              <a:ext cx="302753" cy="302191"/>
            </a:xfrm>
            <a:custGeom>
              <a:avLst/>
              <a:gdLst>
                <a:gd name="connsiteX0" fmla="*/ 199773 w 302753"/>
                <a:gd name="connsiteY0" fmla="*/ 0 h 302191"/>
                <a:gd name="connsiteX1" fmla="*/ 92289 w 302753"/>
                <a:gd name="connsiteY1" fmla="*/ 73156 h 302191"/>
                <a:gd name="connsiteX2" fmla="*/ 0 w 302753"/>
                <a:gd name="connsiteY2" fmla="*/ 267301 h 302191"/>
                <a:gd name="connsiteX3" fmla="*/ 34890 w 302753"/>
                <a:gd name="connsiteY3" fmla="*/ 302191 h 302191"/>
                <a:gd name="connsiteX4" fmla="*/ 229598 w 302753"/>
                <a:gd name="connsiteY4" fmla="*/ 210465 h 302191"/>
                <a:gd name="connsiteX5" fmla="*/ 302754 w 302753"/>
                <a:gd name="connsiteY5" fmla="*/ 103544 h 302191"/>
                <a:gd name="connsiteX6" fmla="*/ 259986 w 302753"/>
                <a:gd name="connsiteY6" fmla="*/ 41643 h 302191"/>
                <a:gd name="connsiteX7" fmla="*/ 199773 w 302753"/>
                <a:gd name="connsiteY7" fmla="*/ 0 h 302191"/>
                <a:gd name="connsiteX8" fmla="*/ 228472 w 302753"/>
                <a:gd name="connsiteY8" fmla="*/ 121552 h 302191"/>
                <a:gd name="connsiteX9" fmla="*/ 180639 w 302753"/>
                <a:gd name="connsiteY9" fmla="*/ 121552 h 302191"/>
                <a:gd name="connsiteX10" fmla="*/ 180639 w 302753"/>
                <a:gd name="connsiteY10" fmla="*/ 73719 h 302191"/>
                <a:gd name="connsiteX11" fmla="*/ 228472 w 302753"/>
                <a:gd name="connsiteY11" fmla="*/ 73719 h 302191"/>
                <a:gd name="connsiteX12" fmla="*/ 228472 w 302753"/>
                <a:gd name="connsiteY12" fmla="*/ 121552 h 3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2753" h="302191">
                  <a:moveTo>
                    <a:pt x="199773" y="0"/>
                  </a:moveTo>
                  <a:cubicBezTo>
                    <a:pt x="166571" y="13506"/>
                    <a:pt x="128867" y="36578"/>
                    <a:pt x="92289" y="73156"/>
                  </a:cubicBezTo>
                  <a:cubicBezTo>
                    <a:pt x="25323" y="140122"/>
                    <a:pt x="5627" y="221157"/>
                    <a:pt x="0" y="267301"/>
                  </a:cubicBezTo>
                  <a:lnTo>
                    <a:pt x="34890" y="302191"/>
                  </a:lnTo>
                  <a:cubicBezTo>
                    <a:pt x="81035" y="296564"/>
                    <a:pt x="162632" y="277431"/>
                    <a:pt x="229598" y="210465"/>
                  </a:cubicBezTo>
                  <a:cubicBezTo>
                    <a:pt x="266176" y="173887"/>
                    <a:pt x="289248" y="136746"/>
                    <a:pt x="302754" y="103544"/>
                  </a:cubicBezTo>
                  <a:cubicBezTo>
                    <a:pt x="295438" y="84974"/>
                    <a:pt x="280807" y="63027"/>
                    <a:pt x="259986" y="41643"/>
                  </a:cubicBezTo>
                  <a:cubicBezTo>
                    <a:pt x="239727" y="21947"/>
                    <a:pt x="218343" y="7316"/>
                    <a:pt x="199773" y="0"/>
                  </a:cubicBezTo>
                  <a:close/>
                  <a:moveTo>
                    <a:pt x="228472" y="121552"/>
                  </a:moveTo>
                  <a:cubicBezTo>
                    <a:pt x="215529" y="134495"/>
                    <a:pt x="194145" y="134495"/>
                    <a:pt x="180639" y="121552"/>
                  </a:cubicBezTo>
                  <a:cubicBezTo>
                    <a:pt x="167696" y="108609"/>
                    <a:pt x="167696" y="87225"/>
                    <a:pt x="180639" y="73719"/>
                  </a:cubicBezTo>
                  <a:cubicBezTo>
                    <a:pt x="193582" y="60776"/>
                    <a:pt x="214967" y="60776"/>
                    <a:pt x="228472" y="73719"/>
                  </a:cubicBezTo>
                  <a:cubicBezTo>
                    <a:pt x="241415" y="87225"/>
                    <a:pt x="241415" y="108609"/>
                    <a:pt x="228472" y="1215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AB81DB0-AA8E-4483-BEA3-D1E8994DA418}"/>
                </a:ext>
              </a:extLst>
            </p:cNvPr>
            <p:cNvSpPr/>
            <p:nvPr/>
          </p:nvSpPr>
          <p:spPr>
            <a:xfrm>
              <a:off x="692254" y="2285513"/>
              <a:ext cx="80149" cy="80315"/>
            </a:xfrm>
            <a:custGeom>
              <a:avLst/>
              <a:gdLst>
                <a:gd name="connsiteX0" fmla="*/ 65718 w 80149"/>
                <a:gd name="connsiteY0" fmla="*/ 14432 h 80315"/>
                <a:gd name="connsiteX1" fmla="*/ 39269 w 80149"/>
                <a:gd name="connsiteY1" fmla="*/ 8805 h 80315"/>
                <a:gd name="connsiteX2" fmla="*/ 1566 w 80149"/>
                <a:gd name="connsiteY2" fmla="*/ 78584 h 80315"/>
                <a:gd name="connsiteX3" fmla="*/ 71345 w 80149"/>
                <a:gd name="connsiteY3" fmla="*/ 40881 h 80315"/>
                <a:gd name="connsiteX4" fmla="*/ 65718 w 80149"/>
                <a:gd name="connsiteY4" fmla="*/ 14432 h 8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49" h="80315">
                  <a:moveTo>
                    <a:pt x="65718" y="14432"/>
                  </a:moveTo>
                  <a:cubicBezTo>
                    <a:pt x="56714" y="5428"/>
                    <a:pt x="57840" y="-9766"/>
                    <a:pt x="39269" y="8805"/>
                  </a:cubicBezTo>
                  <a:cubicBezTo>
                    <a:pt x="20699" y="27375"/>
                    <a:pt x="-6875" y="69581"/>
                    <a:pt x="1566" y="78584"/>
                  </a:cubicBezTo>
                  <a:cubicBezTo>
                    <a:pt x="10569" y="87588"/>
                    <a:pt x="52775" y="59451"/>
                    <a:pt x="71345" y="40881"/>
                  </a:cubicBezTo>
                  <a:cubicBezTo>
                    <a:pt x="89916" y="21748"/>
                    <a:pt x="74722" y="22873"/>
                    <a:pt x="65718" y="1443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/>
            </a:p>
          </p:txBody>
        </p:sp>
      </p:grp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3064372-ACFB-4844-BBE6-8B356824CFC7}"/>
              </a:ext>
            </a:extLst>
          </p:cNvPr>
          <p:cNvSpPr txBox="1">
            <a:spLocks/>
          </p:cNvSpPr>
          <p:nvPr/>
        </p:nvSpPr>
        <p:spPr>
          <a:xfrm>
            <a:off x="157846" y="1408277"/>
            <a:ext cx="11898687" cy="1678832"/>
          </a:xfrm>
          <a:prstGeom prst="rect">
            <a:avLst/>
          </a:prstGeom>
        </p:spPr>
        <p:txBody>
          <a:bodyPr/>
          <a:lstStyle>
            <a:lvl1pPr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0913" indent="-365125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65263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1050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36838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23717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0984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9597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8210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Tujuan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pemahaman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kemampuan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perencana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pengelola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inti </a:t>
            </a:r>
            <a:r>
              <a:rPr lang="id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major</a:t>
            </a:r>
            <a:r>
              <a:rPr lang="id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i="1" spc="-15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id-ID" sz="1800" i="1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 berbagai </a:t>
            </a:r>
            <a:r>
              <a:rPr lang="id-ID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stakholders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sehingga </a:t>
            </a:r>
            <a:r>
              <a:rPr lang="id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major</a:t>
            </a:r>
            <a:r>
              <a:rPr lang="id-ID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id-ID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dapat tercapai sesuai dengan tujuannya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Output: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Perencana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pengelola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inti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memahami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mampu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meingimplementasikan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major project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sesuai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rencana</a:t>
            </a:r>
            <a:endParaRPr lang="id-ID" sz="1800" b="1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4FD92C-3A67-4D88-9BB5-7A17425CA8FB}"/>
              </a:ext>
            </a:extLst>
          </p:cNvPr>
          <p:cNvSpPr/>
          <p:nvPr/>
        </p:nvSpPr>
        <p:spPr>
          <a:xfrm>
            <a:off x="157846" y="1268760"/>
            <a:ext cx="4200981" cy="413318"/>
          </a:xfrm>
          <a:prstGeom prst="rect">
            <a:avLst/>
          </a:prstGeom>
          <a:solidFill>
            <a:srgbClr val="D07F1A"/>
          </a:solidFill>
        </p:spPr>
        <p:txBody>
          <a:bodyPr wrap="square">
            <a:spAutoFit/>
          </a:bodyPr>
          <a:lstStyle/>
          <a:p>
            <a:r>
              <a:rPr lang="en-US" sz="2086" b="1" dirty="0" err="1">
                <a:solidFill>
                  <a:schemeClr val="bg1"/>
                </a:solidFill>
              </a:rPr>
              <a:t>Urgensi</a:t>
            </a:r>
            <a:r>
              <a:rPr lang="en-US" sz="2086" b="1" dirty="0">
                <a:solidFill>
                  <a:schemeClr val="bg1"/>
                </a:solidFill>
              </a:rPr>
              <a:t> </a:t>
            </a:r>
            <a:r>
              <a:rPr lang="en-US" sz="2086" b="1" dirty="0" err="1">
                <a:solidFill>
                  <a:schemeClr val="bg1"/>
                </a:solidFill>
              </a:rPr>
              <a:t>Pelatihan</a:t>
            </a:r>
            <a:endParaRPr lang="en-US" sz="2086" b="1" dirty="0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812A58E-0BB7-4FD2-A9FF-4FA31BA662B5}"/>
              </a:ext>
            </a:extLst>
          </p:cNvPr>
          <p:cNvSpPr/>
          <p:nvPr/>
        </p:nvSpPr>
        <p:spPr>
          <a:xfrm>
            <a:off x="157846" y="1268760"/>
            <a:ext cx="11898687" cy="174196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9A8275-8E7A-435D-8714-4A52D48462DA}"/>
              </a:ext>
            </a:extLst>
          </p:cNvPr>
          <p:cNvSpPr/>
          <p:nvPr/>
        </p:nvSpPr>
        <p:spPr>
          <a:xfrm>
            <a:off x="5007453" y="3800638"/>
            <a:ext cx="2167855" cy="413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86" b="1" dirty="0" err="1"/>
              <a:t>Aspek</a:t>
            </a:r>
            <a:r>
              <a:rPr lang="en-US" sz="2086" b="1" dirty="0"/>
              <a:t> </a:t>
            </a:r>
            <a:r>
              <a:rPr lang="en-US" sz="2086" b="1" dirty="0" err="1"/>
              <a:t>Pelatihan</a:t>
            </a:r>
            <a:endParaRPr lang="en-US" sz="2086" b="1" dirty="0"/>
          </a:p>
        </p:txBody>
      </p:sp>
    </p:spTree>
    <p:extLst>
      <p:ext uri="{BB962C8B-B14F-4D97-AF65-F5344CB8AC3E}">
        <p14:creationId xmlns:p14="http://schemas.microsoft.com/office/powerpoint/2010/main" val="19318267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A24374-720A-D54F-85A5-F350D2CA7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4EF45F-028F-214B-8A40-B2AD7AC4E245}"/>
              </a:ext>
            </a:extLst>
          </p:cNvPr>
          <p:cNvCxnSpPr>
            <a:cxnSpLocks/>
          </p:cNvCxnSpPr>
          <p:nvPr/>
        </p:nvCxnSpPr>
        <p:spPr>
          <a:xfrm>
            <a:off x="5645178" y="1164963"/>
            <a:ext cx="8455" cy="551315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57B23E9-CCFA-8D47-8819-54A9E86CA19D}"/>
              </a:ext>
            </a:extLst>
          </p:cNvPr>
          <p:cNvSpPr txBox="1"/>
          <p:nvPr/>
        </p:nvSpPr>
        <p:spPr>
          <a:xfrm>
            <a:off x="154843" y="5693854"/>
            <a:ext cx="48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Contoh : Transformasi Digital, </a:t>
            </a:r>
            <a:r>
              <a:rPr kumimoji="0" lang="id-ID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696E67-1B81-074C-8885-4B42A5BB760E}"/>
              </a:ext>
            </a:extLst>
          </p:cNvPr>
          <p:cNvSpPr txBox="1"/>
          <p:nvPr/>
        </p:nvSpPr>
        <p:spPr>
          <a:xfrm>
            <a:off x="5853493" y="6050160"/>
            <a:ext cx="6566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Cakupan : Transformasi Ekonomi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(industri-pariwisata, infrastruktur, SDM)</a:t>
            </a:r>
            <a:endParaRPr kumimoji="0" lang="en-ID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0D6068-2D61-CF45-9C7D-6262849CCF2F}"/>
              </a:ext>
            </a:extLst>
          </p:cNvPr>
          <p:cNvSpPr/>
          <p:nvPr/>
        </p:nvSpPr>
        <p:spPr>
          <a:xfrm>
            <a:off x="154843" y="1847595"/>
            <a:ext cx="5211766" cy="252061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82E89A-4AAC-FC42-BE79-690C87E7EC90}"/>
              </a:ext>
            </a:extLst>
          </p:cNvPr>
          <p:cNvSpPr txBox="1"/>
          <p:nvPr/>
        </p:nvSpPr>
        <p:spPr>
          <a:xfrm>
            <a:off x="1869768" y="1321798"/>
            <a:ext cx="186974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Makro Nasional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3745EC1F-2BD4-7D4B-B2A1-4266F1867652}"/>
              </a:ext>
            </a:extLst>
          </p:cNvPr>
          <p:cNvSpPr txBox="1"/>
          <p:nvPr/>
        </p:nvSpPr>
        <p:spPr>
          <a:xfrm>
            <a:off x="1869769" y="2212553"/>
            <a:ext cx="1869743" cy="6463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Lintas Sektor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CF971B-FC1E-2F46-9432-97F20768ED51}"/>
              </a:ext>
            </a:extLst>
          </p:cNvPr>
          <p:cNvSpPr txBox="1"/>
          <p:nvPr/>
        </p:nvSpPr>
        <p:spPr>
          <a:xfrm>
            <a:off x="461765" y="3360792"/>
            <a:ext cx="143074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 Sektor A</a:t>
            </a:r>
            <a:endParaRPr kumimoji="0" lang="en-ID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321197-176D-0E4E-8695-7ECF03C9480E}"/>
              </a:ext>
            </a:extLst>
          </p:cNvPr>
          <p:cNvSpPr txBox="1"/>
          <p:nvPr/>
        </p:nvSpPr>
        <p:spPr>
          <a:xfrm>
            <a:off x="3707680" y="3372778"/>
            <a:ext cx="1430741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 Sektor C</a:t>
            </a:r>
            <a:endParaRPr kumimoji="0" lang="en-ID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B6F85A-B464-B84D-A6BD-95BD1FDF4B27}"/>
              </a:ext>
            </a:extLst>
          </p:cNvPr>
          <p:cNvSpPr txBox="1"/>
          <p:nvPr/>
        </p:nvSpPr>
        <p:spPr>
          <a:xfrm>
            <a:off x="154845" y="4670784"/>
            <a:ext cx="5211761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Pengendalian Perencanaan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1675C3-4168-874E-9A09-DAFEEFCD4F66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2804640" y="1691130"/>
            <a:ext cx="1" cy="52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44">
            <a:extLst>
              <a:ext uri="{FF2B5EF4-FFF2-40B4-BE49-F238E27FC236}">
                <a16:creationId xmlns:a16="http://schemas.microsoft.com/office/drawing/2014/main" id="{CAF5A566-A773-434A-ACC6-DD8634426890}"/>
              </a:ext>
            </a:extLst>
          </p:cNvPr>
          <p:cNvCxnSpPr>
            <a:cxnSpLocks/>
            <a:stCxn id="10" idx="1"/>
            <a:endCxn id="11" idx="0"/>
          </p:cNvCxnSpPr>
          <p:nvPr/>
        </p:nvCxnSpPr>
        <p:spPr>
          <a:xfrm rot="10800000" flipV="1">
            <a:off x="1177137" y="2535718"/>
            <a:ext cx="692632" cy="82507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45">
            <a:extLst>
              <a:ext uri="{FF2B5EF4-FFF2-40B4-BE49-F238E27FC236}">
                <a16:creationId xmlns:a16="http://schemas.microsoft.com/office/drawing/2014/main" id="{1BA4FC46-787E-9A42-BE98-51499FDA3A42}"/>
              </a:ext>
            </a:extLst>
          </p:cNvPr>
          <p:cNvCxnSpPr>
            <a:cxnSpLocks/>
            <a:stCxn id="10" idx="3"/>
            <a:endCxn id="12" idx="0"/>
          </p:cNvCxnSpPr>
          <p:nvPr/>
        </p:nvCxnSpPr>
        <p:spPr>
          <a:xfrm>
            <a:off x="3739512" y="2535719"/>
            <a:ext cx="683539" cy="83705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DBFB951-35D4-AE47-9D92-0A64F2C4BC6F}"/>
              </a:ext>
            </a:extLst>
          </p:cNvPr>
          <p:cNvSpPr txBox="1"/>
          <p:nvPr/>
        </p:nvSpPr>
        <p:spPr>
          <a:xfrm>
            <a:off x="2089268" y="3360792"/>
            <a:ext cx="143074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 Sektor B</a:t>
            </a:r>
            <a:endParaRPr kumimoji="0" lang="en-ID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AB2ADD8-A3A2-CB4A-9A85-A28889AD869A}"/>
              </a:ext>
            </a:extLst>
          </p:cNvPr>
          <p:cNvCxnSpPr/>
          <p:nvPr/>
        </p:nvCxnSpPr>
        <p:spPr>
          <a:xfrm flipH="1">
            <a:off x="2815982" y="2883231"/>
            <a:ext cx="1" cy="444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48CF190A-4181-EB4B-9B68-448A95372713}"/>
              </a:ext>
            </a:extLst>
          </p:cNvPr>
          <p:cNvSpPr/>
          <p:nvPr/>
        </p:nvSpPr>
        <p:spPr>
          <a:xfrm>
            <a:off x="461765" y="3826442"/>
            <a:ext cx="4676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Pendanaan              Regulasi             Kelembagaan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C8AEDB-3997-5C44-B5F6-C060C4E1537F}"/>
              </a:ext>
            </a:extLst>
          </p:cNvPr>
          <p:cNvSpPr txBox="1"/>
          <p:nvPr/>
        </p:nvSpPr>
        <p:spPr>
          <a:xfrm>
            <a:off x="400695" y="1872401"/>
            <a:ext cx="1430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Perencanaan</a:t>
            </a:r>
            <a:endParaRPr kumimoji="0" lang="en-ID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Arrow: Up 21">
            <a:extLst>
              <a:ext uri="{FF2B5EF4-FFF2-40B4-BE49-F238E27FC236}">
                <a16:creationId xmlns:a16="http://schemas.microsoft.com/office/drawing/2014/main" id="{4B19A1D7-CA63-3448-A9FB-FE7A22D622A2}"/>
              </a:ext>
            </a:extLst>
          </p:cNvPr>
          <p:cNvSpPr/>
          <p:nvPr/>
        </p:nvSpPr>
        <p:spPr>
          <a:xfrm>
            <a:off x="2611546" y="4368214"/>
            <a:ext cx="408871" cy="309086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348BD96-D4DD-4243-B2AC-4A355F7F1E39}"/>
              </a:ext>
            </a:extLst>
          </p:cNvPr>
          <p:cNvSpPr/>
          <p:nvPr/>
        </p:nvSpPr>
        <p:spPr>
          <a:xfrm>
            <a:off x="309393" y="3045343"/>
            <a:ext cx="4958362" cy="11866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89A70AC-2653-9243-B835-C7A872040C8F}"/>
              </a:ext>
            </a:extLst>
          </p:cNvPr>
          <p:cNvGrpSpPr/>
          <p:nvPr/>
        </p:nvGrpSpPr>
        <p:grpSpPr>
          <a:xfrm>
            <a:off x="5853493" y="1303364"/>
            <a:ext cx="6115195" cy="4390490"/>
            <a:chOff x="5550934" y="972026"/>
            <a:chExt cx="6115195" cy="439049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4FED5B3-C685-A74C-B222-5761A8EFA8FC}"/>
                </a:ext>
              </a:extLst>
            </p:cNvPr>
            <p:cNvSpPr/>
            <p:nvPr/>
          </p:nvSpPr>
          <p:spPr>
            <a:xfrm>
              <a:off x="5550941" y="1518358"/>
              <a:ext cx="6115188" cy="318243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692DC9-F904-BB45-8E8E-AA6E79EAC2E6}"/>
                </a:ext>
              </a:extLst>
            </p:cNvPr>
            <p:cNvSpPr txBox="1"/>
            <p:nvPr/>
          </p:nvSpPr>
          <p:spPr>
            <a:xfrm>
              <a:off x="7645020" y="972026"/>
              <a:ext cx="1869743" cy="36933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Makro Wilayah</a:t>
              </a: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TextBox 25">
              <a:hlinkClick r:id="" action="ppaction://noaction"/>
              <a:extLst>
                <a:ext uri="{FF2B5EF4-FFF2-40B4-BE49-F238E27FC236}">
                  <a16:creationId xmlns:a16="http://schemas.microsoft.com/office/drawing/2014/main" id="{A7112D85-EEBA-1C46-943C-E4F9EADF1A1D}"/>
                </a:ext>
              </a:extLst>
            </p:cNvPr>
            <p:cNvSpPr txBox="1"/>
            <p:nvPr/>
          </p:nvSpPr>
          <p:spPr>
            <a:xfrm>
              <a:off x="7267762" y="1695358"/>
              <a:ext cx="2603989" cy="83099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Wilayah (Strategi Pengembangan Wilayah)</a:t>
              </a:r>
              <a:endParaRPr kumimoji="0" lang="en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EEBEDB-6D86-D942-935F-77077B2F41C8}"/>
                </a:ext>
              </a:extLst>
            </p:cNvPr>
            <p:cNvSpPr txBox="1"/>
            <p:nvPr/>
          </p:nvSpPr>
          <p:spPr>
            <a:xfrm>
              <a:off x="5775274" y="3420383"/>
              <a:ext cx="560922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●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Koridor Ekonomi	        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●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Infrastruktur		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●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SDM</a:t>
              </a: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CF4AF56-B93A-9A4D-A04C-AFD5E25BAEE3}"/>
                </a:ext>
              </a:extLst>
            </p:cNvPr>
            <p:cNvSpPr txBox="1"/>
            <p:nvPr/>
          </p:nvSpPr>
          <p:spPr>
            <a:xfrm>
              <a:off x="5775275" y="2846939"/>
              <a:ext cx="1869743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Pusat</a:t>
              </a: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2C603D6-B126-F048-819A-B251FAF42E8F}"/>
                </a:ext>
              </a:extLst>
            </p:cNvPr>
            <p:cNvSpPr txBox="1"/>
            <p:nvPr/>
          </p:nvSpPr>
          <p:spPr>
            <a:xfrm>
              <a:off x="9537504" y="2811331"/>
              <a:ext cx="1869743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Daerah</a:t>
              </a: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E6CF46C-1F44-5C45-82CC-E842DF500409}"/>
                </a:ext>
              </a:extLst>
            </p:cNvPr>
            <p:cNvCxnSpPr>
              <a:cxnSpLocks/>
              <a:stCxn id="25" idx="2"/>
              <a:endCxn id="26" idx="0"/>
            </p:cNvCxnSpPr>
            <p:nvPr/>
          </p:nvCxnSpPr>
          <p:spPr>
            <a:xfrm flipH="1">
              <a:off x="8569757" y="1341358"/>
              <a:ext cx="10135" cy="354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13">
              <a:extLst>
                <a:ext uri="{FF2B5EF4-FFF2-40B4-BE49-F238E27FC236}">
                  <a16:creationId xmlns:a16="http://schemas.microsoft.com/office/drawing/2014/main" id="{52E9301A-39C8-3D48-B368-C205824106CB}"/>
                </a:ext>
              </a:extLst>
            </p:cNvPr>
            <p:cNvCxnSpPr>
              <a:cxnSpLocks/>
              <a:stCxn id="26" idx="1"/>
              <a:endCxn id="28" idx="0"/>
            </p:cNvCxnSpPr>
            <p:nvPr/>
          </p:nvCxnSpPr>
          <p:spPr>
            <a:xfrm rot="10800000" flipV="1">
              <a:off x="6710148" y="2110857"/>
              <a:ext cx="557615" cy="736082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15">
              <a:extLst>
                <a:ext uri="{FF2B5EF4-FFF2-40B4-BE49-F238E27FC236}">
                  <a16:creationId xmlns:a16="http://schemas.microsoft.com/office/drawing/2014/main" id="{273F8A6F-792C-8A49-BEFB-2D2EC564A21B}"/>
                </a:ext>
              </a:extLst>
            </p:cNvPr>
            <p:cNvCxnSpPr>
              <a:cxnSpLocks/>
              <a:stCxn id="26" idx="3"/>
              <a:endCxn id="29" idx="0"/>
            </p:cNvCxnSpPr>
            <p:nvPr/>
          </p:nvCxnSpPr>
          <p:spPr>
            <a:xfrm>
              <a:off x="9871751" y="2110857"/>
              <a:ext cx="600625" cy="700474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A915C948-8B83-4E41-B419-F5BA189CB157}"/>
                </a:ext>
              </a:extLst>
            </p:cNvPr>
            <p:cNvCxnSpPr>
              <a:stCxn id="28" idx="2"/>
            </p:cNvCxnSpPr>
            <p:nvPr/>
          </p:nvCxnSpPr>
          <p:spPr>
            <a:xfrm flipH="1">
              <a:off x="6710146" y="3216271"/>
              <a:ext cx="1" cy="1911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085EAE87-CBA3-EA4C-ABE4-0482FC6C9321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>
              <a:off x="10472376" y="3180663"/>
              <a:ext cx="0" cy="23172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667DFE-0CB1-D643-BCF5-72A7BAE79CAE}"/>
                </a:ext>
              </a:extLst>
            </p:cNvPr>
            <p:cNvSpPr txBox="1"/>
            <p:nvPr/>
          </p:nvSpPr>
          <p:spPr>
            <a:xfrm>
              <a:off x="5672438" y="2378332"/>
              <a:ext cx="1828800" cy="1828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6629BD2-16B5-3B49-BE9C-2F81666D6CCD}"/>
                </a:ext>
              </a:extLst>
            </p:cNvPr>
            <p:cNvSpPr txBox="1"/>
            <p:nvPr/>
          </p:nvSpPr>
          <p:spPr>
            <a:xfrm>
              <a:off x="5672438" y="2378332"/>
              <a:ext cx="1828800" cy="1828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8B50F3-D6F1-434D-B978-FE8B1681BE69}"/>
                </a:ext>
              </a:extLst>
            </p:cNvPr>
            <p:cNvSpPr/>
            <p:nvPr/>
          </p:nvSpPr>
          <p:spPr>
            <a:xfrm>
              <a:off x="6296116" y="3919638"/>
              <a:ext cx="46766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Pendanaan              Regulasi             Kelembagaan</a:t>
              </a: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ACE9EC9-60EA-2348-88CC-8FB9409C45F7}"/>
                </a:ext>
              </a:extLst>
            </p:cNvPr>
            <p:cNvSpPr/>
            <p:nvPr/>
          </p:nvSpPr>
          <p:spPr>
            <a:xfrm>
              <a:off x="5671273" y="2646938"/>
              <a:ext cx="5892135" cy="173719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0435486-1961-FE41-B9C5-98F0E625A772}"/>
                </a:ext>
              </a:extLst>
            </p:cNvPr>
            <p:cNvSpPr txBox="1"/>
            <p:nvPr/>
          </p:nvSpPr>
          <p:spPr>
            <a:xfrm>
              <a:off x="5550934" y="4993184"/>
              <a:ext cx="6115188" cy="36933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Pengendalian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Perencanaan</a:t>
              </a: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Arrow: Up 51">
              <a:extLst>
                <a:ext uri="{FF2B5EF4-FFF2-40B4-BE49-F238E27FC236}">
                  <a16:creationId xmlns:a16="http://schemas.microsoft.com/office/drawing/2014/main" id="{721F4B9A-CF7A-DB4E-87AA-E94AF3F0E233}"/>
                </a:ext>
              </a:extLst>
            </p:cNvPr>
            <p:cNvSpPr/>
            <p:nvPr/>
          </p:nvSpPr>
          <p:spPr>
            <a:xfrm>
              <a:off x="8381050" y="4703460"/>
              <a:ext cx="408871" cy="309086"/>
            </a:xfrm>
            <a:prstGeom prst="up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C82EE0AE-21FB-714C-9D9A-3EEF24487DD1}"/>
              </a:ext>
            </a:extLst>
          </p:cNvPr>
          <p:cNvSpPr txBox="1"/>
          <p:nvPr/>
        </p:nvSpPr>
        <p:spPr>
          <a:xfrm>
            <a:off x="5939713" y="1896570"/>
            <a:ext cx="1430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Perencanaan</a:t>
            </a:r>
            <a:endParaRPr kumimoji="0" lang="en-ID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6CA1369-1BD0-3748-A69C-3562EE2D14B7}"/>
              </a:ext>
            </a:extLst>
          </p:cNvPr>
          <p:cNvCxnSpPr/>
          <p:nvPr/>
        </p:nvCxnSpPr>
        <p:spPr>
          <a:xfrm>
            <a:off x="3739511" y="1386193"/>
            <a:ext cx="42080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C9B96C9-8F38-1D47-8E4C-1DECCC107FCC}"/>
              </a:ext>
            </a:extLst>
          </p:cNvPr>
          <p:cNvCxnSpPr/>
          <p:nvPr/>
        </p:nvCxnSpPr>
        <p:spPr>
          <a:xfrm flipH="1">
            <a:off x="3739511" y="1543906"/>
            <a:ext cx="42080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77B9C46-D151-E547-94EC-9592543200F4}"/>
              </a:ext>
            </a:extLst>
          </p:cNvPr>
          <p:cNvCxnSpPr/>
          <p:nvPr/>
        </p:nvCxnSpPr>
        <p:spPr>
          <a:xfrm flipH="1">
            <a:off x="3739511" y="2212553"/>
            <a:ext cx="38308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99CAB01-48E5-5C4E-BAD8-14F62C62052A}"/>
              </a:ext>
            </a:extLst>
          </p:cNvPr>
          <p:cNvCxnSpPr>
            <a:cxnSpLocks/>
          </p:cNvCxnSpPr>
          <p:nvPr/>
        </p:nvCxnSpPr>
        <p:spPr>
          <a:xfrm>
            <a:off x="3739511" y="2360197"/>
            <a:ext cx="38308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50EA2B76-D1B6-C74F-BECF-D70480A5A9B8}"/>
              </a:ext>
            </a:extLst>
          </p:cNvPr>
          <p:cNvSpPr txBox="1"/>
          <p:nvPr/>
        </p:nvSpPr>
        <p:spPr>
          <a:xfrm>
            <a:off x="3845446" y="1073935"/>
            <a:ext cx="635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(1)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7573DD9-9D31-AF4C-B0DC-D709495F70C1}"/>
              </a:ext>
            </a:extLst>
          </p:cNvPr>
          <p:cNvSpPr txBox="1"/>
          <p:nvPr/>
        </p:nvSpPr>
        <p:spPr>
          <a:xfrm>
            <a:off x="3862421" y="1498346"/>
            <a:ext cx="635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(2)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BA320F8-FAA8-0A4D-A64B-F3A65B534AF3}"/>
              </a:ext>
            </a:extLst>
          </p:cNvPr>
          <p:cNvSpPr txBox="1"/>
          <p:nvPr/>
        </p:nvSpPr>
        <p:spPr>
          <a:xfrm>
            <a:off x="4296623" y="1846477"/>
            <a:ext cx="635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(1)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2D31D5D-BF6B-2346-AE4C-5D2D687B76A7}"/>
              </a:ext>
            </a:extLst>
          </p:cNvPr>
          <p:cNvSpPr txBox="1"/>
          <p:nvPr/>
        </p:nvSpPr>
        <p:spPr>
          <a:xfrm>
            <a:off x="4799045" y="2309850"/>
            <a:ext cx="635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(2)</a:t>
            </a: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0282B09-B676-804F-AED5-CDB444D73F35}"/>
              </a:ext>
            </a:extLst>
          </p:cNvPr>
          <p:cNvSpPr/>
          <p:nvPr/>
        </p:nvSpPr>
        <p:spPr>
          <a:xfrm>
            <a:off x="10343871" y="3669329"/>
            <a:ext cx="1432644" cy="506607"/>
          </a:xfrm>
          <a:prstGeom prst="ellipse">
            <a:avLst/>
          </a:prstGeom>
          <a:solidFill>
            <a:srgbClr val="C00000">
              <a:alpha val="31000"/>
            </a:srgbClr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8D2F5D4-43B1-464D-B33C-95B80F77D6B4}"/>
              </a:ext>
            </a:extLst>
          </p:cNvPr>
          <p:cNvCxnSpPr>
            <a:cxnSpLocks/>
          </p:cNvCxnSpPr>
          <p:nvPr/>
        </p:nvCxnSpPr>
        <p:spPr>
          <a:xfrm>
            <a:off x="10110395" y="1164146"/>
            <a:ext cx="935486" cy="2539744"/>
          </a:xfrm>
          <a:prstGeom prst="straightConnector1">
            <a:avLst/>
          </a:prstGeom>
          <a:ln w="793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EC0318A-62A2-5A4D-8325-01969C450168}"/>
              </a:ext>
            </a:extLst>
          </p:cNvPr>
          <p:cNvSpPr txBox="1"/>
          <p:nvPr/>
        </p:nvSpPr>
        <p:spPr>
          <a:xfrm>
            <a:off x="7781607" y="710282"/>
            <a:ext cx="387490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C00000"/>
                </a:solidFill>
              </a:rPr>
              <a:t>Pentingnya</a:t>
            </a:r>
            <a:r>
              <a:rPr lang="en-US" sz="2000" dirty="0">
                <a:solidFill>
                  <a:srgbClr val="C00000"/>
                </a:solidFill>
              </a:rPr>
              <a:t> SDM (</a:t>
            </a:r>
            <a:r>
              <a:rPr lang="en-US" sz="2000" dirty="0" err="1">
                <a:solidFill>
                  <a:srgbClr val="C00000"/>
                </a:solidFill>
              </a:rPr>
              <a:t>Naker</a:t>
            </a:r>
            <a:r>
              <a:rPr lang="en-US" sz="2000" dirty="0">
                <a:solidFill>
                  <a:srgbClr val="C00000"/>
                </a:solidFill>
              </a:rPr>
              <a:t> &amp; PNS?)</a:t>
            </a:r>
          </a:p>
        </p:txBody>
      </p:sp>
      <p:sp>
        <p:nvSpPr>
          <p:cNvPr id="53" name="Title 2">
            <a:extLst>
              <a:ext uri="{FF2B5EF4-FFF2-40B4-BE49-F238E27FC236}">
                <a16:creationId xmlns:a16="http://schemas.microsoft.com/office/drawing/2014/main" id="{0E7E6249-7791-FC49-85E2-0A9A9A385637}"/>
              </a:ext>
            </a:extLst>
          </p:cNvPr>
          <p:cNvSpPr txBox="1">
            <a:spLocks/>
          </p:cNvSpPr>
          <p:nvPr/>
        </p:nvSpPr>
        <p:spPr>
          <a:xfrm>
            <a:off x="961986" y="-307"/>
            <a:ext cx="10083895" cy="76263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/>
              <a:t>Peran SDM </a:t>
            </a:r>
            <a:r>
              <a:rPr lang="en-US" sz="2800" dirty="0" err="1"/>
              <a:t>Dalam</a:t>
            </a:r>
            <a:r>
              <a:rPr lang="en-US" sz="2800" dirty="0"/>
              <a:t> Clearing House</a:t>
            </a:r>
            <a:endParaRPr lang="en-ID" sz="2800" dirty="0"/>
          </a:p>
        </p:txBody>
      </p:sp>
      <p:sp>
        <p:nvSpPr>
          <p:cNvPr id="54" name="Slide Number Placeholder 3">
            <a:extLst>
              <a:ext uri="{FF2B5EF4-FFF2-40B4-BE49-F238E27FC236}">
                <a16:creationId xmlns:a16="http://schemas.microsoft.com/office/drawing/2014/main" id="{196FF95C-79B9-1449-88BC-FEF0B708DA88}"/>
              </a:ext>
            </a:extLst>
          </p:cNvPr>
          <p:cNvSpPr txBox="1">
            <a:spLocks/>
          </p:cNvSpPr>
          <p:nvPr/>
        </p:nvSpPr>
        <p:spPr>
          <a:xfrm>
            <a:off x="11538893" y="6359484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46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020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C444E-8E03-5644-89F1-7D3077A2E1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732BB4-CA5B-2349-97E7-F515F18B86B9}"/>
              </a:ext>
            </a:extLst>
          </p:cNvPr>
          <p:cNvSpPr txBox="1">
            <a:spLocks/>
          </p:cNvSpPr>
          <p:nvPr/>
        </p:nvSpPr>
        <p:spPr>
          <a:xfrm>
            <a:off x="1042730" y="158037"/>
            <a:ext cx="10083895" cy="7626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i="1" dirty="0">
                <a:solidFill>
                  <a:schemeClr val="accent1">
                    <a:lumMod val="50000"/>
                  </a:schemeClr>
                </a:solidFill>
              </a:rPr>
              <a:t>Major Project </a:t>
            </a:r>
            <a:r>
              <a:rPr lang="id-ID" dirty="0">
                <a:solidFill>
                  <a:schemeClr val="accent1">
                    <a:lumMod val="50000"/>
                  </a:schemeClr>
                </a:solidFill>
              </a:rPr>
              <a:t>Belum </a:t>
            </a:r>
            <a:r>
              <a:rPr lang="en-GB" dirty="0" err="1">
                <a:solidFill>
                  <a:schemeClr val="accent1">
                    <a:lumMod val="50000"/>
                  </a:schemeClr>
                </a:solidFill>
              </a:rPr>
              <a:t>Terintegrasi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9D17CB-EC86-4E43-B0B6-54B9F05B0DA2}"/>
              </a:ext>
            </a:extLst>
          </p:cNvPr>
          <p:cNvSpPr txBox="1"/>
          <p:nvPr/>
        </p:nvSpPr>
        <p:spPr>
          <a:xfrm>
            <a:off x="1042730" y="882518"/>
            <a:ext cx="45380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KAWASAN INDUSTRI DI LUAR JAWA DAN 31 SMELTER</a:t>
            </a: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EE5144-E081-0B4F-8DFD-320FEDA5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43"/>
          <a:stretch/>
        </p:blipFill>
        <p:spPr>
          <a:xfrm>
            <a:off x="2080235" y="1465103"/>
            <a:ext cx="2462997" cy="1057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EB6376-3657-1646-A197-866525185A74}"/>
              </a:ext>
            </a:extLst>
          </p:cNvPr>
          <p:cNvSpPr txBox="1"/>
          <p:nvPr/>
        </p:nvSpPr>
        <p:spPr>
          <a:xfrm>
            <a:off x="215842" y="3826981"/>
            <a:ext cx="6456242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Infrastruktur Kawasan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Jalan (Jalan Bintuni – Susumuk) </a:t>
            </a:r>
            <a:r>
              <a:rPr kumimoji="0" lang="fi-FI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Kemen PUPR</a:t>
            </a:r>
            <a:endParaRPr kumimoji="0" lang="fi-FI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Fasilitas</a:t>
            </a: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Pelabuhan Bintuni </a:t>
            </a: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  <a:r>
              <a:rPr kumimoji="0" lang="en-ID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Kemenhub</a:t>
            </a:r>
            <a:endParaRPr kumimoji="0" lang="en-ID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 Investasi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v-SE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Kawasan Industri (KI) yang dikembangkan </a:t>
            </a:r>
            <a:r>
              <a:rPr kumimoji="0" lang="sv-SE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Kemenperin</a:t>
            </a: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Analisa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informasi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pasar </a:t>
            </a: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ekspor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Kemendag</a:t>
            </a: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 Development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berdasarkan</a:t>
            </a: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Sektor</a:t>
            </a: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BKPM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5384EB-A2FD-F942-A8E4-CE3304FEF9B7}"/>
              </a:ext>
            </a:extLst>
          </p:cNvPr>
          <p:cNvSpPr txBox="1"/>
          <p:nvPr/>
        </p:nvSpPr>
        <p:spPr>
          <a:xfrm>
            <a:off x="215842" y="3429000"/>
            <a:ext cx="5509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 a.l.: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9ED21B-2D8E-CA4D-8F01-ED2831AB2809}"/>
              </a:ext>
            </a:extLst>
          </p:cNvPr>
          <p:cNvSpPr txBox="1"/>
          <p:nvPr/>
        </p:nvSpPr>
        <p:spPr>
          <a:xfrm>
            <a:off x="993696" y="2498146"/>
            <a:ext cx="4538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116 </a:t>
            </a: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Kemenperin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BKPM,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Kemendag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KemenPUPR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Kemenhub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Kemenkominfo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Kemendagri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Kemen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ESDM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EA785C-3659-5C4B-A090-34224A7235AC}"/>
              </a:ext>
            </a:extLst>
          </p:cNvPr>
          <p:cNvGrpSpPr/>
          <p:nvPr/>
        </p:nvGrpSpPr>
        <p:grpSpPr>
          <a:xfrm>
            <a:off x="7383751" y="2490625"/>
            <a:ext cx="4538009" cy="2967424"/>
            <a:chOff x="3961440" y="4818254"/>
            <a:chExt cx="6625196" cy="4519808"/>
          </a:xfrm>
        </p:grpSpPr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D793EABE-741E-0E42-9614-763876DEE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1440" y="4866602"/>
              <a:ext cx="6625196" cy="4471460"/>
            </a:xfrm>
            <a:custGeom>
              <a:avLst/>
              <a:gdLst>
                <a:gd name="T0" fmla="*/ 9365 w 9366"/>
                <a:gd name="T1" fmla="*/ 0 h 6808"/>
                <a:gd name="T2" fmla="*/ 9365 w 9366"/>
                <a:gd name="T3" fmla="*/ 3462 h 6808"/>
                <a:gd name="T4" fmla="*/ 6018 w 9366"/>
                <a:gd name="T5" fmla="*/ 6807 h 6808"/>
                <a:gd name="T6" fmla="*/ 0 w 9366"/>
                <a:gd name="T7" fmla="*/ 6807 h 6808"/>
                <a:gd name="T8" fmla="*/ 0 w 9366"/>
                <a:gd name="T9" fmla="*/ 0 h 6808"/>
                <a:gd name="T10" fmla="*/ 9365 w 9366"/>
                <a:gd name="T11" fmla="*/ 0 h 6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6" h="6808">
                  <a:moveTo>
                    <a:pt x="9365" y="0"/>
                  </a:moveTo>
                  <a:lnTo>
                    <a:pt x="9365" y="3462"/>
                  </a:lnTo>
                  <a:lnTo>
                    <a:pt x="6018" y="6807"/>
                  </a:lnTo>
                  <a:lnTo>
                    <a:pt x="0" y="6807"/>
                  </a:lnTo>
                  <a:lnTo>
                    <a:pt x="0" y="0"/>
                  </a:lnTo>
                  <a:lnTo>
                    <a:pt x="9365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3094818-5771-414D-9513-20A8EFF33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1440" y="4818254"/>
              <a:ext cx="6625196" cy="631642"/>
            </a:xfrm>
            <a:custGeom>
              <a:avLst/>
              <a:gdLst>
                <a:gd name="T0" fmla="*/ 0 w 9366"/>
                <a:gd name="T1" fmla="*/ 822 h 823"/>
                <a:gd name="T2" fmla="*/ 9365 w 9366"/>
                <a:gd name="T3" fmla="*/ 822 h 823"/>
                <a:gd name="T4" fmla="*/ 9365 w 9366"/>
                <a:gd name="T5" fmla="*/ 0 h 823"/>
                <a:gd name="T6" fmla="*/ 0 w 9366"/>
                <a:gd name="T7" fmla="*/ 0 h 823"/>
                <a:gd name="T8" fmla="*/ 0 w 9366"/>
                <a:gd name="T9" fmla="*/ 8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66" h="823">
                  <a:moveTo>
                    <a:pt x="0" y="822"/>
                  </a:moveTo>
                  <a:lnTo>
                    <a:pt x="9365" y="822"/>
                  </a:lnTo>
                  <a:lnTo>
                    <a:pt x="9365" y="0"/>
                  </a:lnTo>
                  <a:lnTo>
                    <a:pt x="0" y="0"/>
                  </a:lnTo>
                  <a:lnTo>
                    <a:pt x="0" y="822"/>
                  </a:lnTo>
                </a:path>
              </a:pathLst>
            </a:custGeom>
            <a:solidFill>
              <a:srgbClr val="DC653D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D465D591-5EB5-3F4B-ADD0-795EEF210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9048" y="5047518"/>
              <a:ext cx="945121" cy="221464"/>
            </a:xfrm>
            <a:custGeom>
              <a:avLst/>
              <a:gdLst>
                <a:gd name="T0" fmla="*/ 1195 w 1337"/>
                <a:gd name="T1" fmla="*/ 311 h 312"/>
                <a:gd name="T2" fmla="*/ 140 w 1337"/>
                <a:gd name="T3" fmla="*/ 311 h 312"/>
                <a:gd name="T4" fmla="*/ 140 w 1337"/>
                <a:gd name="T5" fmla="*/ 311 h 312"/>
                <a:gd name="T6" fmla="*/ 0 w 1337"/>
                <a:gd name="T7" fmla="*/ 170 h 312"/>
                <a:gd name="T8" fmla="*/ 0 w 1337"/>
                <a:gd name="T9" fmla="*/ 140 h 312"/>
                <a:gd name="T10" fmla="*/ 0 w 1337"/>
                <a:gd name="T11" fmla="*/ 140 h 312"/>
                <a:gd name="T12" fmla="*/ 140 w 1337"/>
                <a:gd name="T13" fmla="*/ 0 h 312"/>
                <a:gd name="T14" fmla="*/ 1195 w 1337"/>
                <a:gd name="T15" fmla="*/ 0 h 312"/>
                <a:gd name="T16" fmla="*/ 1195 w 1337"/>
                <a:gd name="T17" fmla="*/ 0 h 312"/>
                <a:gd name="T18" fmla="*/ 1336 w 1337"/>
                <a:gd name="T19" fmla="*/ 140 h 312"/>
                <a:gd name="T20" fmla="*/ 1336 w 1337"/>
                <a:gd name="T21" fmla="*/ 170 h 312"/>
                <a:gd name="T22" fmla="*/ 1336 w 1337"/>
                <a:gd name="T23" fmla="*/ 170 h 312"/>
                <a:gd name="T24" fmla="*/ 1195 w 1337"/>
                <a:gd name="T25" fmla="*/ 31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7" h="312">
                  <a:moveTo>
                    <a:pt x="1195" y="311"/>
                  </a:moveTo>
                  <a:lnTo>
                    <a:pt x="140" y="311"/>
                  </a:lnTo>
                  <a:lnTo>
                    <a:pt x="140" y="311"/>
                  </a:lnTo>
                  <a:cubicBezTo>
                    <a:pt x="63" y="311"/>
                    <a:pt x="0" y="248"/>
                    <a:pt x="0" y="170"/>
                  </a:cubicBezTo>
                  <a:lnTo>
                    <a:pt x="0" y="140"/>
                  </a:lnTo>
                  <a:lnTo>
                    <a:pt x="0" y="140"/>
                  </a:lnTo>
                  <a:cubicBezTo>
                    <a:pt x="0" y="63"/>
                    <a:pt x="63" y="0"/>
                    <a:pt x="140" y="0"/>
                  </a:cubicBezTo>
                  <a:lnTo>
                    <a:pt x="1195" y="0"/>
                  </a:lnTo>
                  <a:lnTo>
                    <a:pt x="1195" y="0"/>
                  </a:lnTo>
                  <a:cubicBezTo>
                    <a:pt x="1273" y="0"/>
                    <a:pt x="1336" y="63"/>
                    <a:pt x="1336" y="140"/>
                  </a:cubicBezTo>
                  <a:lnTo>
                    <a:pt x="1336" y="170"/>
                  </a:lnTo>
                  <a:lnTo>
                    <a:pt x="1336" y="170"/>
                  </a:lnTo>
                  <a:cubicBezTo>
                    <a:pt x="1336" y="248"/>
                    <a:pt x="1273" y="311"/>
                    <a:pt x="1195" y="311"/>
                  </a:cubicBezTo>
                </a:path>
              </a:pathLst>
            </a:custGeom>
            <a:solidFill>
              <a:srgbClr val="DC653D">
                <a:lumMod val="20000"/>
                <a:lumOff val="8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16" name="Freeform 46">
              <a:extLst>
                <a:ext uri="{FF2B5EF4-FFF2-40B4-BE49-F238E27FC236}">
                  <a16:creationId xmlns:a16="http://schemas.microsoft.com/office/drawing/2014/main" id="{D4DA1CF6-0FB1-6241-88DA-7DCCD28B8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236" y="5753053"/>
              <a:ext cx="316000" cy="342716"/>
            </a:xfrm>
            <a:custGeom>
              <a:avLst/>
              <a:gdLst>
                <a:gd name="T0" fmla="*/ 167 w 671"/>
                <a:gd name="T1" fmla="*/ 670 h 671"/>
                <a:gd name="T2" fmla="*/ 503 w 671"/>
                <a:gd name="T3" fmla="*/ 670 h 671"/>
                <a:gd name="T4" fmla="*/ 503 w 671"/>
                <a:gd name="T5" fmla="*/ 670 h 671"/>
                <a:gd name="T6" fmla="*/ 670 w 671"/>
                <a:gd name="T7" fmla="*/ 503 h 671"/>
                <a:gd name="T8" fmla="*/ 670 w 671"/>
                <a:gd name="T9" fmla="*/ 166 h 671"/>
                <a:gd name="T10" fmla="*/ 670 w 671"/>
                <a:gd name="T11" fmla="*/ 166 h 671"/>
                <a:gd name="T12" fmla="*/ 503 w 671"/>
                <a:gd name="T13" fmla="*/ 0 h 671"/>
                <a:gd name="T14" fmla="*/ 167 w 671"/>
                <a:gd name="T15" fmla="*/ 0 h 671"/>
                <a:gd name="T16" fmla="*/ 167 w 671"/>
                <a:gd name="T17" fmla="*/ 0 h 671"/>
                <a:gd name="T18" fmla="*/ 0 w 671"/>
                <a:gd name="T19" fmla="*/ 166 h 671"/>
                <a:gd name="T20" fmla="*/ 0 w 671"/>
                <a:gd name="T21" fmla="*/ 503 h 671"/>
                <a:gd name="T22" fmla="*/ 0 w 671"/>
                <a:gd name="T23" fmla="*/ 503 h 671"/>
                <a:gd name="T24" fmla="*/ 167 w 671"/>
                <a:gd name="T25" fmla="*/ 67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1" h="671">
                  <a:moveTo>
                    <a:pt x="167" y="670"/>
                  </a:moveTo>
                  <a:lnTo>
                    <a:pt x="503" y="670"/>
                  </a:lnTo>
                  <a:lnTo>
                    <a:pt x="503" y="670"/>
                  </a:lnTo>
                  <a:cubicBezTo>
                    <a:pt x="595" y="670"/>
                    <a:pt x="670" y="595"/>
                    <a:pt x="670" y="503"/>
                  </a:cubicBezTo>
                  <a:lnTo>
                    <a:pt x="670" y="166"/>
                  </a:lnTo>
                  <a:lnTo>
                    <a:pt x="670" y="166"/>
                  </a:lnTo>
                  <a:cubicBezTo>
                    <a:pt x="670" y="74"/>
                    <a:pt x="595" y="0"/>
                    <a:pt x="503" y="0"/>
                  </a:cubicBezTo>
                  <a:lnTo>
                    <a:pt x="167" y="0"/>
                  </a:lnTo>
                  <a:lnTo>
                    <a:pt x="167" y="0"/>
                  </a:lnTo>
                  <a:cubicBezTo>
                    <a:pt x="75" y="0"/>
                    <a:pt x="0" y="74"/>
                    <a:pt x="0" y="166"/>
                  </a:cubicBezTo>
                  <a:lnTo>
                    <a:pt x="0" y="503"/>
                  </a:lnTo>
                  <a:lnTo>
                    <a:pt x="0" y="503"/>
                  </a:lnTo>
                  <a:cubicBezTo>
                    <a:pt x="0" y="595"/>
                    <a:pt x="75" y="670"/>
                    <a:pt x="167" y="670"/>
                  </a:cubicBezTo>
                </a:path>
              </a:pathLst>
            </a:custGeom>
            <a:solidFill>
              <a:srgbClr val="5DCEDB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:a16="http://schemas.microsoft.com/office/drawing/2014/main" id="{60DC79F0-869C-174F-A959-7E47789FB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0700" y="7778048"/>
              <a:ext cx="316000" cy="342716"/>
            </a:xfrm>
            <a:custGeom>
              <a:avLst/>
              <a:gdLst>
                <a:gd name="T0" fmla="*/ 167 w 671"/>
                <a:gd name="T1" fmla="*/ 669 h 670"/>
                <a:gd name="T2" fmla="*/ 503 w 671"/>
                <a:gd name="T3" fmla="*/ 669 h 670"/>
                <a:gd name="T4" fmla="*/ 503 w 671"/>
                <a:gd name="T5" fmla="*/ 669 h 670"/>
                <a:gd name="T6" fmla="*/ 670 w 671"/>
                <a:gd name="T7" fmla="*/ 502 h 670"/>
                <a:gd name="T8" fmla="*/ 670 w 671"/>
                <a:gd name="T9" fmla="*/ 167 h 670"/>
                <a:gd name="T10" fmla="*/ 670 w 671"/>
                <a:gd name="T11" fmla="*/ 167 h 670"/>
                <a:gd name="T12" fmla="*/ 503 w 671"/>
                <a:gd name="T13" fmla="*/ 0 h 670"/>
                <a:gd name="T14" fmla="*/ 167 w 671"/>
                <a:gd name="T15" fmla="*/ 0 h 670"/>
                <a:gd name="T16" fmla="*/ 167 w 671"/>
                <a:gd name="T17" fmla="*/ 0 h 670"/>
                <a:gd name="T18" fmla="*/ 0 w 671"/>
                <a:gd name="T19" fmla="*/ 167 h 670"/>
                <a:gd name="T20" fmla="*/ 0 w 671"/>
                <a:gd name="T21" fmla="*/ 502 h 670"/>
                <a:gd name="T22" fmla="*/ 0 w 671"/>
                <a:gd name="T23" fmla="*/ 502 h 670"/>
                <a:gd name="T24" fmla="*/ 167 w 671"/>
                <a:gd name="T25" fmla="*/ 66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1" h="670">
                  <a:moveTo>
                    <a:pt x="167" y="669"/>
                  </a:moveTo>
                  <a:lnTo>
                    <a:pt x="503" y="669"/>
                  </a:lnTo>
                  <a:lnTo>
                    <a:pt x="503" y="669"/>
                  </a:lnTo>
                  <a:cubicBezTo>
                    <a:pt x="595" y="669"/>
                    <a:pt x="670" y="594"/>
                    <a:pt x="670" y="502"/>
                  </a:cubicBezTo>
                  <a:lnTo>
                    <a:pt x="670" y="167"/>
                  </a:lnTo>
                  <a:lnTo>
                    <a:pt x="670" y="167"/>
                  </a:lnTo>
                  <a:cubicBezTo>
                    <a:pt x="670" y="75"/>
                    <a:pt x="595" y="0"/>
                    <a:pt x="503" y="0"/>
                  </a:cubicBezTo>
                  <a:lnTo>
                    <a:pt x="167" y="0"/>
                  </a:lnTo>
                  <a:lnTo>
                    <a:pt x="167" y="0"/>
                  </a:lnTo>
                  <a:cubicBezTo>
                    <a:pt x="75" y="0"/>
                    <a:pt x="0" y="75"/>
                    <a:pt x="0" y="167"/>
                  </a:cubicBezTo>
                  <a:lnTo>
                    <a:pt x="0" y="502"/>
                  </a:lnTo>
                  <a:lnTo>
                    <a:pt x="0" y="502"/>
                  </a:lnTo>
                  <a:cubicBezTo>
                    <a:pt x="0" y="594"/>
                    <a:pt x="75" y="669"/>
                    <a:pt x="167" y="669"/>
                  </a:cubicBezTo>
                </a:path>
              </a:pathLst>
            </a:custGeom>
            <a:solidFill>
              <a:srgbClr val="F0D06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18" name="Freeform 49">
              <a:extLst>
                <a:ext uri="{FF2B5EF4-FFF2-40B4-BE49-F238E27FC236}">
                  <a16:creationId xmlns:a16="http://schemas.microsoft.com/office/drawing/2014/main" id="{5CB99A69-0777-574C-99FF-1FA932DC7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236" y="6881057"/>
              <a:ext cx="316000" cy="342716"/>
            </a:xfrm>
            <a:custGeom>
              <a:avLst/>
              <a:gdLst>
                <a:gd name="T0" fmla="*/ 167 w 671"/>
                <a:gd name="T1" fmla="*/ 669 h 670"/>
                <a:gd name="T2" fmla="*/ 503 w 671"/>
                <a:gd name="T3" fmla="*/ 669 h 670"/>
                <a:gd name="T4" fmla="*/ 503 w 671"/>
                <a:gd name="T5" fmla="*/ 669 h 670"/>
                <a:gd name="T6" fmla="*/ 670 w 671"/>
                <a:gd name="T7" fmla="*/ 503 h 670"/>
                <a:gd name="T8" fmla="*/ 670 w 671"/>
                <a:gd name="T9" fmla="*/ 167 h 670"/>
                <a:gd name="T10" fmla="*/ 670 w 671"/>
                <a:gd name="T11" fmla="*/ 167 h 670"/>
                <a:gd name="T12" fmla="*/ 503 w 671"/>
                <a:gd name="T13" fmla="*/ 0 h 670"/>
                <a:gd name="T14" fmla="*/ 167 w 671"/>
                <a:gd name="T15" fmla="*/ 0 h 670"/>
                <a:gd name="T16" fmla="*/ 167 w 671"/>
                <a:gd name="T17" fmla="*/ 0 h 670"/>
                <a:gd name="T18" fmla="*/ 0 w 671"/>
                <a:gd name="T19" fmla="*/ 167 h 670"/>
                <a:gd name="T20" fmla="*/ 0 w 671"/>
                <a:gd name="T21" fmla="*/ 503 h 670"/>
                <a:gd name="T22" fmla="*/ 0 w 671"/>
                <a:gd name="T23" fmla="*/ 503 h 670"/>
                <a:gd name="T24" fmla="*/ 167 w 671"/>
                <a:gd name="T25" fmla="*/ 66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1" h="670">
                  <a:moveTo>
                    <a:pt x="167" y="669"/>
                  </a:moveTo>
                  <a:lnTo>
                    <a:pt x="503" y="669"/>
                  </a:lnTo>
                  <a:lnTo>
                    <a:pt x="503" y="669"/>
                  </a:lnTo>
                  <a:cubicBezTo>
                    <a:pt x="595" y="669"/>
                    <a:pt x="670" y="595"/>
                    <a:pt x="670" y="503"/>
                  </a:cubicBezTo>
                  <a:lnTo>
                    <a:pt x="670" y="167"/>
                  </a:lnTo>
                  <a:lnTo>
                    <a:pt x="670" y="167"/>
                  </a:lnTo>
                  <a:cubicBezTo>
                    <a:pt x="670" y="74"/>
                    <a:pt x="595" y="0"/>
                    <a:pt x="503" y="0"/>
                  </a:cubicBezTo>
                  <a:lnTo>
                    <a:pt x="167" y="0"/>
                  </a:lnTo>
                  <a:lnTo>
                    <a:pt x="167" y="0"/>
                  </a:lnTo>
                  <a:cubicBezTo>
                    <a:pt x="75" y="0"/>
                    <a:pt x="0" y="74"/>
                    <a:pt x="0" y="167"/>
                  </a:cubicBezTo>
                  <a:lnTo>
                    <a:pt x="0" y="503"/>
                  </a:lnTo>
                  <a:lnTo>
                    <a:pt x="0" y="503"/>
                  </a:lnTo>
                  <a:cubicBezTo>
                    <a:pt x="0" y="595"/>
                    <a:pt x="75" y="669"/>
                    <a:pt x="167" y="669"/>
                  </a:cubicBezTo>
                </a:path>
              </a:pathLst>
            </a:custGeom>
            <a:solidFill>
              <a:srgbClr val="5ECB9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2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B9AD9AD-A69C-0047-831A-C883A4EE0A02}"/>
              </a:ext>
            </a:extLst>
          </p:cNvPr>
          <p:cNvSpPr/>
          <p:nvPr/>
        </p:nvSpPr>
        <p:spPr>
          <a:xfrm>
            <a:off x="7912298" y="3006196"/>
            <a:ext cx="4024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Apakah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tidak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diperlukan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kebijakan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terkait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tenaga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kerja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semisal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vokasinya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64DAAD-7118-BD4E-87D1-3DFC1F7FD3E8}"/>
              </a:ext>
            </a:extLst>
          </p:cNvPr>
          <p:cNvSpPr/>
          <p:nvPr/>
        </p:nvSpPr>
        <p:spPr>
          <a:xfrm>
            <a:off x="7948276" y="3751060"/>
            <a:ext cx="3337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Bagaimana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Peran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Badan Usaha</a:t>
            </a:r>
            <a:r>
              <a:rPr kumimoji="0" lang="id-ID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50A4FEC-66E3-F045-A47B-60E094146AC4}"/>
              </a:ext>
            </a:extLst>
          </p:cNvPr>
          <p:cNvSpPr/>
          <p:nvPr/>
        </p:nvSpPr>
        <p:spPr>
          <a:xfrm>
            <a:off x="7948275" y="4322413"/>
            <a:ext cx="2913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Bagaimana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peran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DAK dan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pemerintah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daerah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621015-AFC7-DA40-95C8-7F38D85A33D4}"/>
              </a:ext>
            </a:extLst>
          </p:cNvPr>
          <p:cNvSpPr txBox="1"/>
          <p:nvPr/>
        </p:nvSpPr>
        <p:spPr>
          <a:xfrm>
            <a:off x="7225050" y="6465568"/>
            <a:ext cx="406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Sumber: Paparan Deputi Pendanaan</a:t>
            </a:r>
            <a:endParaRPr lang="en-ID" sz="14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8DA38F4-27B3-1D4B-ADC0-6A3F4EEBB16C}"/>
              </a:ext>
            </a:extLst>
          </p:cNvPr>
          <p:cNvSpPr/>
          <p:nvPr/>
        </p:nvSpPr>
        <p:spPr>
          <a:xfrm>
            <a:off x="8573382" y="3177662"/>
            <a:ext cx="1432644" cy="506607"/>
          </a:xfrm>
          <a:prstGeom prst="ellipse">
            <a:avLst/>
          </a:prstGeom>
          <a:solidFill>
            <a:schemeClr val="accent3">
              <a:lumMod val="60000"/>
              <a:lumOff val="40000"/>
              <a:alpha val="31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80A48B5-B4D4-EE48-898F-E941F6801BB9}"/>
              </a:ext>
            </a:extLst>
          </p:cNvPr>
          <p:cNvCxnSpPr/>
          <p:nvPr/>
        </p:nvCxnSpPr>
        <p:spPr>
          <a:xfrm>
            <a:off x="9304421" y="1315453"/>
            <a:ext cx="0" cy="1788903"/>
          </a:xfrm>
          <a:prstGeom prst="straightConnector1">
            <a:avLst/>
          </a:prstGeom>
          <a:ln w="793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4D74C7D-F140-3041-A425-3795AFEE6DA8}"/>
              </a:ext>
            </a:extLst>
          </p:cNvPr>
          <p:cNvSpPr txBox="1"/>
          <p:nvPr/>
        </p:nvSpPr>
        <p:spPr>
          <a:xfrm>
            <a:off x="8004264" y="841823"/>
            <a:ext cx="2801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SDM </a:t>
            </a:r>
            <a:r>
              <a:rPr lang="en-US" sz="2400" dirty="0" err="1">
                <a:solidFill>
                  <a:srgbClr val="C00000"/>
                </a:solidFill>
              </a:rPr>
              <a:t>Naker</a:t>
            </a:r>
            <a:r>
              <a:rPr lang="en-US" sz="2400" dirty="0">
                <a:solidFill>
                  <a:srgbClr val="C00000"/>
                </a:solidFill>
              </a:rPr>
              <a:t> (PNS?)</a:t>
            </a:r>
          </a:p>
        </p:txBody>
      </p:sp>
      <p:sp>
        <p:nvSpPr>
          <p:cNvPr id="26" name="Slide Number Placeholder 3">
            <a:extLst>
              <a:ext uri="{FF2B5EF4-FFF2-40B4-BE49-F238E27FC236}">
                <a16:creationId xmlns:a16="http://schemas.microsoft.com/office/drawing/2014/main" id="{365BD5E2-450D-0645-8456-E415518E86A8}"/>
              </a:ext>
            </a:extLst>
          </p:cNvPr>
          <p:cNvSpPr txBox="1">
            <a:spLocks/>
          </p:cNvSpPr>
          <p:nvPr/>
        </p:nvSpPr>
        <p:spPr>
          <a:xfrm>
            <a:off x="11538893" y="6359484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47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2313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C444E-8E03-5644-89F1-7D3077A2E1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732BB4-CA5B-2349-97E7-F515F18B86B9}"/>
              </a:ext>
            </a:extLst>
          </p:cNvPr>
          <p:cNvSpPr txBox="1">
            <a:spLocks/>
          </p:cNvSpPr>
          <p:nvPr/>
        </p:nvSpPr>
        <p:spPr>
          <a:xfrm>
            <a:off x="1042730" y="158037"/>
            <a:ext cx="10083895" cy="7626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i="1" dirty="0" err="1">
                <a:solidFill>
                  <a:schemeClr val="accent1">
                    <a:lumMod val="50000"/>
                  </a:schemeClr>
                </a:solidFill>
              </a:rPr>
              <a:t>Contoh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i="1" dirty="0" err="1">
                <a:solidFill>
                  <a:schemeClr val="accent1">
                    <a:lumMod val="50000"/>
                  </a:schemeClr>
                </a:solidFill>
              </a:rPr>
              <a:t>Pelatihan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</a:rPr>
              <a:t> Major Project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9D17CB-EC86-4E43-B0B6-54B9F05B0DA2}"/>
              </a:ext>
            </a:extLst>
          </p:cNvPr>
          <p:cNvSpPr txBox="1"/>
          <p:nvPr/>
        </p:nvSpPr>
        <p:spPr>
          <a:xfrm>
            <a:off x="3426162" y="854154"/>
            <a:ext cx="45380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KAWASAN INDUSTRI DI LUAR JAWA DAN 31 SMELTER</a:t>
            </a: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EE5144-E081-0B4F-8DFD-320FEDA5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43"/>
          <a:stretch/>
        </p:blipFill>
        <p:spPr>
          <a:xfrm>
            <a:off x="4463667" y="1436739"/>
            <a:ext cx="2462997" cy="1057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EB6376-3657-1646-A197-866525185A74}"/>
              </a:ext>
            </a:extLst>
          </p:cNvPr>
          <p:cNvSpPr txBox="1"/>
          <p:nvPr/>
        </p:nvSpPr>
        <p:spPr>
          <a:xfrm>
            <a:off x="223903" y="3215941"/>
            <a:ext cx="6107573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Infrastruktur Kawasan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Jalan (Jalan Bintuni – </a:t>
            </a:r>
            <a:r>
              <a:rPr kumimoji="0" lang="fi-FI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Susumuk</a:t>
            </a:r>
            <a:r>
              <a:rPr kumimoji="0" lang="fi-FI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Pembangunan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Fasilitas</a:t>
            </a: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Pelabuhan Bintuni</a:t>
            </a:r>
            <a:endParaRPr kumimoji="0" lang="en-ID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Pengembangan Investasi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v-SE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Kawasan Industri (KI) yang </a:t>
            </a:r>
            <a:r>
              <a:rPr kumimoji="0" lang="sv-SE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dikembangkan</a:t>
            </a: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Analisa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informasi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pasar </a:t>
            </a: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ekspor</a:t>
            </a: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 Development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berdasarkan</a:t>
            </a:r>
            <a:r>
              <a:rPr kumimoji="0" lang="en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ID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Sektor</a:t>
            </a:r>
            <a:endParaRPr kumimoji="0" lang="en-ID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5384EB-A2FD-F942-A8E4-CE3304FEF9B7}"/>
              </a:ext>
            </a:extLst>
          </p:cNvPr>
          <p:cNvSpPr txBox="1"/>
          <p:nvPr/>
        </p:nvSpPr>
        <p:spPr>
          <a:xfrm>
            <a:off x="215842" y="2778400"/>
            <a:ext cx="5509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Proyek a.l.: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621015-AFC7-DA40-95C8-7F38D85A33D4}"/>
              </a:ext>
            </a:extLst>
          </p:cNvPr>
          <p:cNvSpPr txBox="1"/>
          <p:nvPr/>
        </p:nvSpPr>
        <p:spPr>
          <a:xfrm>
            <a:off x="215842" y="5888019"/>
            <a:ext cx="406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Sumber</a:t>
            </a:r>
            <a:r>
              <a:rPr lang="en-US" sz="1400" dirty="0"/>
              <a:t>: </a:t>
            </a:r>
            <a:r>
              <a:rPr lang="en-US" sz="1400" dirty="0" err="1"/>
              <a:t>Paparan</a:t>
            </a:r>
            <a:r>
              <a:rPr lang="en-US" sz="1400" dirty="0"/>
              <a:t> </a:t>
            </a:r>
            <a:r>
              <a:rPr lang="en-US" sz="1400" dirty="0" err="1"/>
              <a:t>Deputi</a:t>
            </a:r>
            <a:r>
              <a:rPr lang="en-US" sz="1400" dirty="0"/>
              <a:t> </a:t>
            </a:r>
            <a:r>
              <a:rPr lang="en-US" sz="1400" dirty="0" err="1"/>
              <a:t>Pendanaan</a:t>
            </a:r>
            <a:endParaRPr lang="en-ID" sz="1400" dirty="0"/>
          </a:p>
        </p:txBody>
      </p:sp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E2156688-351A-C941-AB76-12A52B0EBD71}"/>
              </a:ext>
            </a:extLst>
          </p:cNvPr>
          <p:cNvGraphicFramePr>
            <a:graphicFrameLocks noGrp="1"/>
          </p:cNvGraphicFramePr>
          <p:nvPr/>
        </p:nvGraphicFramePr>
        <p:xfrm>
          <a:off x="5363299" y="2522468"/>
          <a:ext cx="6512253" cy="336555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7506">
                  <a:extLst>
                    <a:ext uri="{9D8B030D-6E8A-4147-A177-3AD203B41FA5}">
                      <a16:colId xmlns:a16="http://schemas.microsoft.com/office/drawing/2014/main" val="2263331073"/>
                    </a:ext>
                  </a:extLst>
                </a:gridCol>
                <a:gridCol w="2921968">
                  <a:extLst>
                    <a:ext uri="{9D8B030D-6E8A-4147-A177-3AD203B41FA5}">
                      <a16:colId xmlns:a16="http://schemas.microsoft.com/office/drawing/2014/main" val="2934024432"/>
                    </a:ext>
                  </a:extLst>
                </a:gridCol>
                <a:gridCol w="2982779">
                  <a:extLst>
                    <a:ext uri="{9D8B030D-6E8A-4147-A177-3AD203B41FA5}">
                      <a16:colId xmlns:a16="http://schemas.microsoft.com/office/drawing/2014/main" val="4003342487"/>
                    </a:ext>
                  </a:extLst>
                </a:gridCol>
              </a:tblGrid>
              <a:tr h="50121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Pelatihan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Magang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Peserta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236524"/>
                  </a:ext>
                </a:extLst>
              </a:tr>
              <a:tr h="325052">
                <a:tc>
                  <a:txBody>
                    <a:bodyPr/>
                    <a:lstStyle/>
                    <a:p>
                      <a:r>
                        <a:rPr lang="en-US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Pengembangan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Investasi</a:t>
                      </a:r>
                      <a:endParaRPr lang="en-US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Kemenperin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BKPM,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Kemendag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KemenPUPR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Kemenhub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Kemenkominfo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Kemendagri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Kemen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ESDM,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Pemda,KADIN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pelaku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usaha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866708"/>
                  </a:ext>
                </a:extLst>
              </a:tr>
              <a:tr h="568841">
                <a:tc>
                  <a:txBody>
                    <a:bodyPr/>
                    <a:lstStyle/>
                    <a:p>
                      <a:r>
                        <a:rPr lang="en-US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Pengembangan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Ekonomi</a:t>
                      </a:r>
                      <a:r>
                        <a:rPr lang="en-US" dirty="0"/>
                        <a:t> Wilayah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210215"/>
                  </a:ext>
                </a:extLst>
              </a:tr>
              <a:tr h="325052">
                <a:tc>
                  <a:txBody>
                    <a:bodyPr/>
                    <a:lstStyle/>
                    <a:p>
                      <a:r>
                        <a:rPr lang="en-US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PPP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502529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Manajemen</a:t>
                      </a:r>
                      <a:r>
                        <a:rPr lang="en-US" dirty="0"/>
                        <a:t> Pelabuhan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257402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Pengembangan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Ekspor-Impor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65688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Manajemen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Proyek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943175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3225E7A-CE89-8D4F-AD28-B745E3A13D84}"/>
              </a:ext>
            </a:extLst>
          </p:cNvPr>
          <p:cNvSpPr txBox="1"/>
          <p:nvPr/>
        </p:nvSpPr>
        <p:spPr>
          <a:xfrm>
            <a:off x="5329376" y="5939659"/>
            <a:ext cx="6546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</a:t>
            </a:r>
            <a:r>
              <a:rPr lang="en-US" sz="1400" dirty="0" err="1"/>
              <a:t>Biaya</a:t>
            </a:r>
            <a:r>
              <a:rPr lang="en-US" sz="1400" dirty="0"/>
              <a:t> dan </a:t>
            </a:r>
            <a:r>
              <a:rPr lang="en-US" sz="1400" dirty="0" err="1"/>
              <a:t>pelaksana</a:t>
            </a:r>
            <a:r>
              <a:rPr lang="en-US" sz="1400" dirty="0"/>
              <a:t> </a:t>
            </a:r>
            <a:r>
              <a:rPr lang="en-US" sz="1400" dirty="0" err="1"/>
              <a:t>Diklat</a:t>
            </a:r>
            <a:r>
              <a:rPr lang="en-US" sz="1400" dirty="0"/>
              <a:t> </a:t>
            </a:r>
            <a:r>
              <a:rPr lang="en-US" sz="1400" dirty="0" err="1"/>
              <a:t>bisa</a:t>
            </a:r>
            <a:r>
              <a:rPr lang="en-US" sz="1400" dirty="0"/>
              <a:t> </a:t>
            </a:r>
            <a:r>
              <a:rPr lang="en-US" sz="1400" dirty="0" err="1"/>
              <a:t>dilaksanakan</a:t>
            </a:r>
            <a:r>
              <a:rPr lang="en-US" sz="1400" dirty="0"/>
              <a:t> </a:t>
            </a:r>
            <a:r>
              <a:rPr lang="en-US" sz="1400" dirty="0" err="1"/>
              <a:t>Pusbindiklatren</a:t>
            </a:r>
            <a:r>
              <a:rPr lang="en-US" sz="1400" dirty="0"/>
              <a:t>, K/L dan Lembaga </a:t>
            </a:r>
            <a:r>
              <a:rPr lang="en-US" sz="1400" dirty="0" err="1"/>
              <a:t>diklat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,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kurikulum</a:t>
            </a:r>
            <a:r>
              <a:rPr lang="en-US" sz="1400" dirty="0"/>
              <a:t> yang </a:t>
            </a:r>
            <a:r>
              <a:rPr lang="en-US" sz="1400" dirty="0" err="1"/>
              <a:t>sudah</a:t>
            </a:r>
            <a:r>
              <a:rPr lang="en-US" sz="1400" dirty="0"/>
              <a:t> </a:t>
            </a:r>
            <a:r>
              <a:rPr lang="en-US" sz="1400" dirty="0" err="1"/>
              <a:t>ditetapkan</a:t>
            </a:r>
            <a:endParaRPr lang="en-ID" sz="1400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E4B2288-04FF-4F4F-B853-46119B516D25}"/>
              </a:ext>
            </a:extLst>
          </p:cNvPr>
          <p:cNvSpPr txBox="1">
            <a:spLocks/>
          </p:cNvSpPr>
          <p:nvPr/>
        </p:nvSpPr>
        <p:spPr>
          <a:xfrm>
            <a:off x="11538893" y="6359484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48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837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>
            <a:extLst>
              <a:ext uri="{FF2B5EF4-FFF2-40B4-BE49-F238E27FC236}">
                <a16:creationId xmlns:a16="http://schemas.microsoft.com/office/drawing/2014/main" id="{9E7B097A-188D-4589-B0A9-01F0586E65C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7542" y="172958"/>
            <a:ext cx="6531741" cy="2512087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8DCDDB5B-2143-48E6-9DA8-92A3497F8E9E}"/>
              </a:ext>
            </a:extLst>
          </p:cNvPr>
          <p:cNvSpPr/>
          <p:nvPr/>
        </p:nvSpPr>
        <p:spPr>
          <a:xfrm>
            <a:off x="5683797" y="4260862"/>
            <a:ext cx="1879881" cy="2127237"/>
          </a:xfrm>
          <a:prstGeom prst="rect">
            <a:avLst/>
          </a:prstGeom>
          <a:solidFill>
            <a:schemeClr val="accent4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7C8905F-803A-48D6-B003-73C80D1B49AC}"/>
              </a:ext>
            </a:extLst>
          </p:cNvPr>
          <p:cNvSpPr/>
          <p:nvPr/>
        </p:nvSpPr>
        <p:spPr>
          <a:xfrm>
            <a:off x="3838595" y="4260862"/>
            <a:ext cx="1851402" cy="2127237"/>
          </a:xfrm>
          <a:prstGeom prst="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7CADDFD-08E9-46FC-A2D6-42B155C99821}"/>
              </a:ext>
            </a:extLst>
          </p:cNvPr>
          <p:cNvSpPr/>
          <p:nvPr/>
        </p:nvSpPr>
        <p:spPr>
          <a:xfrm>
            <a:off x="1716872" y="4260862"/>
            <a:ext cx="2132595" cy="2127237"/>
          </a:xfrm>
          <a:prstGeom prst="rect">
            <a:avLst/>
          </a:prstGeom>
          <a:solidFill>
            <a:schemeClr val="accent4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A03DCDB-EB22-4663-866D-B69ABF2BA21A}"/>
              </a:ext>
            </a:extLst>
          </p:cNvPr>
          <p:cNvSpPr/>
          <p:nvPr/>
        </p:nvSpPr>
        <p:spPr>
          <a:xfrm>
            <a:off x="387008" y="4260862"/>
            <a:ext cx="1337493" cy="2127237"/>
          </a:xfrm>
          <a:prstGeom prst="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7AD49EE-EC03-4D2A-808F-751084FC2D69}"/>
              </a:ext>
            </a:extLst>
          </p:cNvPr>
          <p:cNvSpPr/>
          <p:nvPr/>
        </p:nvSpPr>
        <p:spPr>
          <a:xfrm>
            <a:off x="10268122" y="1341707"/>
            <a:ext cx="1407043" cy="1453493"/>
          </a:xfrm>
          <a:prstGeom prst="rect">
            <a:avLst/>
          </a:prstGeom>
          <a:solidFill>
            <a:schemeClr val="accent5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497560D-FA95-496B-861D-6B45E139EACA}"/>
              </a:ext>
            </a:extLst>
          </p:cNvPr>
          <p:cNvSpPr/>
          <p:nvPr/>
        </p:nvSpPr>
        <p:spPr>
          <a:xfrm>
            <a:off x="8867819" y="1341707"/>
            <a:ext cx="1400303" cy="1453493"/>
          </a:xfrm>
          <a:prstGeom prst="rect">
            <a:avLst/>
          </a:prstGeom>
          <a:solidFill>
            <a:schemeClr val="accent5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3321467-6A39-4AEC-A537-AC8A70ED15FF}"/>
              </a:ext>
            </a:extLst>
          </p:cNvPr>
          <p:cNvSpPr/>
          <p:nvPr/>
        </p:nvSpPr>
        <p:spPr>
          <a:xfrm>
            <a:off x="6949869" y="1341707"/>
            <a:ext cx="1917950" cy="1453493"/>
          </a:xfrm>
          <a:prstGeom prst="rect">
            <a:avLst/>
          </a:prstGeom>
          <a:solidFill>
            <a:schemeClr val="accent5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CC6CF99-6558-4350-A488-CB690C2979D8}"/>
              </a:ext>
            </a:extLst>
          </p:cNvPr>
          <p:cNvSpPr/>
          <p:nvPr/>
        </p:nvSpPr>
        <p:spPr>
          <a:xfrm>
            <a:off x="2672814" y="1341708"/>
            <a:ext cx="2238647" cy="1453492"/>
          </a:xfrm>
          <a:prstGeom prst="rect">
            <a:avLst/>
          </a:prstGeom>
          <a:solidFill>
            <a:schemeClr val="accent5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utoShape 8">
            <a:extLst>
              <a:ext uri="{FF2B5EF4-FFF2-40B4-BE49-F238E27FC236}">
                <a16:creationId xmlns:a16="http://schemas.microsoft.com/office/drawing/2014/main" id="{715A5A00-6F35-4FD1-8188-549185C547D4}"/>
              </a:ext>
            </a:extLst>
          </p:cNvPr>
          <p:cNvSpPr>
            <a:spLocks/>
          </p:cNvSpPr>
          <p:nvPr/>
        </p:nvSpPr>
        <p:spPr bwMode="auto">
          <a:xfrm>
            <a:off x="363329" y="2694720"/>
            <a:ext cx="11419779" cy="172331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" name="AutoShape 8">
            <a:extLst>
              <a:ext uri="{FF2B5EF4-FFF2-40B4-BE49-F238E27FC236}">
                <a16:creationId xmlns:a16="http://schemas.microsoft.com/office/drawing/2014/main" id="{C1273B88-20D1-4C71-BFEF-7C9E1D8ED2ED}"/>
              </a:ext>
            </a:extLst>
          </p:cNvPr>
          <p:cNvSpPr>
            <a:spLocks/>
          </p:cNvSpPr>
          <p:nvPr/>
        </p:nvSpPr>
        <p:spPr bwMode="auto">
          <a:xfrm>
            <a:off x="363329" y="4088532"/>
            <a:ext cx="11419779" cy="17233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8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BD7CA6-02CA-4421-87F3-AE61153460D1}"/>
              </a:ext>
            </a:extLst>
          </p:cNvPr>
          <p:cNvGrpSpPr/>
          <p:nvPr/>
        </p:nvGrpSpPr>
        <p:grpSpPr>
          <a:xfrm>
            <a:off x="871818" y="3978014"/>
            <a:ext cx="395140" cy="395242"/>
            <a:chOff x="17184419" y="6982392"/>
            <a:chExt cx="960187" cy="960436"/>
          </a:xfrm>
        </p:grpSpPr>
        <p:sp>
          <p:nvSpPr>
            <p:cNvPr id="6" name="AutoShape 16">
              <a:extLst>
                <a:ext uri="{FF2B5EF4-FFF2-40B4-BE49-F238E27FC236}">
                  <a16:creationId xmlns:a16="http://schemas.microsoft.com/office/drawing/2014/main" id="{62002D72-45AA-43CF-A10D-D1E3A4EF4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7" name="AutoShape 17">
              <a:extLst>
                <a:ext uri="{FF2B5EF4-FFF2-40B4-BE49-F238E27FC236}">
                  <a16:creationId xmlns:a16="http://schemas.microsoft.com/office/drawing/2014/main" id="{D2114D5B-2310-4441-8291-898D55F21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9" name="AutoShape 59">
            <a:extLst>
              <a:ext uri="{FF2B5EF4-FFF2-40B4-BE49-F238E27FC236}">
                <a16:creationId xmlns:a16="http://schemas.microsoft.com/office/drawing/2014/main" id="{3B9A55A7-2089-444B-9CD6-20C964CE1481}"/>
              </a:ext>
            </a:extLst>
          </p:cNvPr>
          <p:cNvSpPr>
            <a:spLocks/>
          </p:cNvSpPr>
          <p:nvPr/>
        </p:nvSpPr>
        <p:spPr bwMode="auto">
          <a:xfrm rot="10799989">
            <a:off x="970918" y="4414900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840DCBE-8F35-4A36-84E6-6315B0BC0C3D}"/>
              </a:ext>
            </a:extLst>
          </p:cNvPr>
          <p:cNvSpPr/>
          <p:nvPr/>
        </p:nvSpPr>
        <p:spPr>
          <a:xfrm>
            <a:off x="416565" y="4625875"/>
            <a:ext cx="1212972" cy="60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/>
              <a:t>OTO</a:t>
            </a:r>
            <a:r>
              <a:rPr lang="en-US" sz="1400" dirty="0"/>
              <a:t> </a:t>
            </a:r>
          </a:p>
          <a:p>
            <a:pPr lvl="0" algn="ctr"/>
            <a:r>
              <a:rPr lang="en-US" sz="1400" dirty="0"/>
              <a:t>(</a:t>
            </a:r>
            <a:r>
              <a:rPr lang="en-US" sz="1400" i="1" dirty="0"/>
              <a:t>Overseas Training Office</a:t>
            </a:r>
            <a:r>
              <a:rPr lang="en-US" sz="1400" dirty="0"/>
              <a:t>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2969327-CD93-4B63-812B-FE1C04AF63AB}"/>
              </a:ext>
            </a:extLst>
          </p:cNvPr>
          <p:cNvSpPr/>
          <p:nvPr/>
        </p:nvSpPr>
        <p:spPr>
          <a:xfrm>
            <a:off x="510145" y="3551379"/>
            <a:ext cx="1080745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1984-199</a:t>
            </a:r>
            <a:r>
              <a:rPr lang="id-ID" sz="1600" b="1" dirty="0">
                <a:solidFill>
                  <a:schemeClr val="bg1"/>
                </a:solidFill>
              </a:rPr>
              <a:t>6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AF1ED7E-6B2E-455E-97D8-8796F95213D9}"/>
              </a:ext>
            </a:extLst>
          </p:cNvPr>
          <p:cNvGrpSpPr/>
          <p:nvPr/>
        </p:nvGrpSpPr>
        <p:grpSpPr>
          <a:xfrm>
            <a:off x="2605439" y="3978014"/>
            <a:ext cx="395140" cy="395242"/>
            <a:chOff x="17184419" y="6982392"/>
            <a:chExt cx="960187" cy="960436"/>
          </a:xfrm>
        </p:grpSpPr>
        <p:sp>
          <p:nvSpPr>
            <p:cNvPr id="24" name="AutoShape 16">
              <a:extLst>
                <a:ext uri="{FF2B5EF4-FFF2-40B4-BE49-F238E27FC236}">
                  <a16:creationId xmlns:a16="http://schemas.microsoft.com/office/drawing/2014/main" id="{4C5D79F2-761F-4B4D-B8E1-044159052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25" name="AutoShape 17">
              <a:extLst>
                <a:ext uri="{FF2B5EF4-FFF2-40B4-BE49-F238E27FC236}">
                  <a16:creationId xmlns:a16="http://schemas.microsoft.com/office/drawing/2014/main" id="{787A6251-9916-467F-BB86-0DDC01034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26" name="AutoShape 59">
            <a:extLst>
              <a:ext uri="{FF2B5EF4-FFF2-40B4-BE49-F238E27FC236}">
                <a16:creationId xmlns:a16="http://schemas.microsoft.com/office/drawing/2014/main" id="{B15DC2CC-969C-42DE-AA9E-E1C7E3DBA2C4}"/>
              </a:ext>
            </a:extLst>
          </p:cNvPr>
          <p:cNvSpPr>
            <a:spLocks/>
          </p:cNvSpPr>
          <p:nvPr/>
        </p:nvSpPr>
        <p:spPr bwMode="auto">
          <a:xfrm rot="10799989">
            <a:off x="2704540" y="4414900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D15A04-14FD-4964-BEE6-D09891B4DFD7}"/>
              </a:ext>
            </a:extLst>
          </p:cNvPr>
          <p:cNvSpPr/>
          <p:nvPr/>
        </p:nvSpPr>
        <p:spPr>
          <a:xfrm>
            <a:off x="1686683" y="4664485"/>
            <a:ext cx="2211412" cy="60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err="1"/>
              <a:t>Pusdiklat</a:t>
            </a:r>
            <a:r>
              <a:rPr lang="en-US" sz="1400" b="1" dirty="0"/>
              <a:t> </a:t>
            </a:r>
            <a:r>
              <a:rPr lang="en-US" sz="1400" b="1" dirty="0" err="1"/>
              <a:t>Renbang</a:t>
            </a:r>
            <a:r>
              <a:rPr lang="en-US" sz="1400" b="1" dirty="0"/>
              <a:t> </a:t>
            </a:r>
            <a:br>
              <a:rPr lang="id-ID" sz="1400" dirty="0"/>
            </a:br>
            <a:r>
              <a:rPr lang="en-US" sz="1400" dirty="0"/>
              <a:t>(</a:t>
            </a:r>
            <a:r>
              <a:rPr lang="en-US" sz="1400" dirty="0" err="1"/>
              <a:t>Pusat</a:t>
            </a:r>
            <a:r>
              <a:rPr lang="en-US" sz="1400" dirty="0"/>
              <a:t> </a:t>
            </a:r>
            <a:r>
              <a:rPr lang="en-US" sz="1400" dirty="0" err="1"/>
              <a:t>Pendidikan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Pelatihan</a:t>
            </a:r>
            <a:r>
              <a:rPr lang="en-US" sz="1400" dirty="0"/>
              <a:t> </a:t>
            </a:r>
            <a:r>
              <a:rPr lang="en-US" sz="1400" dirty="0" err="1"/>
              <a:t>Perencanaan</a:t>
            </a:r>
            <a:r>
              <a:rPr lang="en-US" sz="1400" dirty="0"/>
              <a:t> Pembangunan)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A7B95F-98F7-473F-8F26-D708F2183485}"/>
              </a:ext>
            </a:extLst>
          </p:cNvPr>
          <p:cNvSpPr/>
          <p:nvPr/>
        </p:nvSpPr>
        <p:spPr>
          <a:xfrm>
            <a:off x="2250632" y="3551379"/>
            <a:ext cx="1080746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199</a:t>
            </a:r>
            <a:r>
              <a:rPr lang="id-ID" sz="1600" b="1" dirty="0">
                <a:solidFill>
                  <a:schemeClr val="bg1"/>
                </a:solidFill>
              </a:rPr>
              <a:t>6</a:t>
            </a:r>
            <a:r>
              <a:rPr lang="en-US" sz="1600" b="1" dirty="0">
                <a:solidFill>
                  <a:schemeClr val="bg1"/>
                </a:solidFill>
              </a:rPr>
              <a:t>-200</a:t>
            </a:r>
            <a:r>
              <a:rPr lang="id-ID" sz="1600" b="1" dirty="0">
                <a:solidFill>
                  <a:schemeClr val="bg1"/>
                </a:solidFill>
              </a:rPr>
              <a:t>1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130BB6A-629D-4E59-938D-E6AC4AB664B4}"/>
              </a:ext>
            </a:extLst>
          </p:cNvPr>
          <p:cNvGrpSpPr/>
          <p:nvPr/>
        </p:nvGrpSpPr>
        <p:grpSpPr>
          <a:xfrm>
            <a:off x="4574072" y="3978014"/>
            <a:ext cx="395140" cy="395242"/>
            <a:chOff x="17184419" y="6982392"/>
            <a:chExt cx="960187" cy="960436"/>
          </a:xfrm>
        </p:grpSpPr>
        <p:sp>
          <p:nvSpPr>
            <p:cNvPr id="30" name="AutoShape 16">
              <a:extLst>
                <a:ext uri="{FF2B5EF4-FFF2-40B4-BE49-F238E27FC236}">
                  <a16:creationId xmlns:a16="http://schemas.microsoft.com/office/drawing/2014/main" id="{D30766CA-389F-47F6-86C2-482BA3A7E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1" name="AutoShape 17">
              <a:extLst>
                <a:ext uri="{FF2B5EF4-FFF2-40B4-BE49-F238E27FC236}">
                  <a16:creationId xmlns:a16="http://schemas.microsoft.com/office/drawing/2014/main" id="{290C1338-7802-4128-9623-8244A1553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32" name="AutoShape 59">
            <a:extLst>
              <a:ext uri="{FF2B5EF4-FFF2-40B4-BE49-F238E27FC236}">
                <a16:creationId xmlns:a16="http://schemas.microsoft.com/office/drawing/2014/main" id="{B47A718D-A4C9-4199-85B2-F5BAA516A326}"/>
              </a:ext>
            </a:extLst>
          </p:cNvPr>
          <p:cNvSpPr>
            <a:spLocks/>
          </p:cNvSpPr>
          <p:nvPr/>
        </p:nvSpPr>
        <p:spPr bwMode="auto">
          <a:xfrm rot="10799989">
            <a:off x="4673173" y="4414900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18EB653-D9C2-4968-BC8C-D6FB44572F21}"/>
              </a:ext>
            </a:extLst>
          </p:cNvPr>
          <p:cNvSpPr/>
          <p:nvPr/>
        </p:nvSpPr>
        <p:spPr>
          <a:xfrm>
            <a:off x="4417996" y="3551379"/>
            <a:ext cx="707291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200</a:t>
            </a:r>
            <a:r>
              <a:rPr lang="id-ID" sz="1600" b="1" dirty="0">
                <a:solidFill>
                  <a:schemeClr val="bg1"/>
                </a:solidFill>
              </a:rPr>
              <a:t>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BD00798-1BE3-4498-BE9E-87DAF158DE1B}"/>
              </a:ext>
            </a:extLst>
          </p:cNvPr>
          <p:cNvSpPr/>
          <p:nvPr/>
        </p:nvSpPr>
        <p:spPr>
          <a:xfrm>
            <a:off x="3954471" y="5461098"/>
            <a:ext cx="1637992" cy="60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err="1"/>
              <a:t>Pusbiren</a:t>
            </a:r>
            <a:r>
              <a:rPr lang="en-US" sz="1400" dirty="0"/>
              <a:t> </a:t>
            </a:r>
            <a:br>
              <a:rPr lang="id-ID" sz="1400" dirty="0"/>
            </a:br>
            <a:r>
              <a:rPr lang="en-US" sz="1400" dirty="0"/>
              <a:t>(</a:t>
            </a:r>
            <a:r>
              <a:rPr lang="en-US" sz="1400" dirty="0" err="1"/>
              <a:t>Pusat</a:t>
            </a:r>
            <a:r>
              <a:rPr lang="en-US" sz="1400" dirty="0"/>
              <a:t> </a:t>
            </a:r>
            <a:r>
              <a:rPr lang="en-US" sz="1400" dirty="0" err="1"/>
              <a:t>Pembinaan</a:t>
            </a:r>
            <a:r>
              <a:rPr lang="en-US" sz="1400" dirty="0"/>
              <a:t> </a:t>
            </a:r>
            <a:r>
              <a:rPr lang="en-US" sz="1400" dirty="0" err="1"/>
              <a:t>Perencana</a:t>
            </a:r>
            <a:r>
              <a:rPr lang="en-US" sz="1400" dirty="0"/>
              <a:t>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36F09F4-207C-4A40-865B-B59792F3DDBF}"/>
              </a:ext>
            </a:extLst>
          </p:cNvPr>
          <p:cNvSpPr/>
          <p:nvPr/>
        </p:nvSpPr>
        <p:spPr>
          <a:xfrm>
            <a:off x="3954471" y="4654569"/>
            <a:ext cx="1637992" cy="60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err="1"/>
              <a:t>Pusdiklat</a:t>
            </a:r>
            <a:r>
              <a:rPr lang="en-US" sz="1400" dirty="0"/>
              <a:t> </a:t>
            </a:r>
            <a:br>
              <a:rPr lang="id-ID" sz="1400" dirty="0"/>
            </a:br>
            <a:r>
              <a:rPr lang="en-US" sz="1400" dirty="0"/>
              <a:t>(Pusat Pendidikan </a:t>
            </a:r>
            <a:br>
              <a:rPr lang="en-US" sz="1400" dirty="0"/>
            </a:br>
            <a:r>
              <a:rPr lang="en-US" sz="1400" dirty="0"/>
              <a:t>dan </a:t>
            </a:r>
            <a:r>
              <a:rPr lang="en-US" sz="1400" dirty="0" err="1"/>
              <a:t>Pelatihan</a:t>
            </a:r>
            <a:r>
              <a:rPr lang="en-US" sz="1400" dirty="0"/>
              <a:t>)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568D3DC-839F-4E84-8BEF-81F88B8DD57D}"/>
              </a:ext>
            </a:extLst>
          </p:cNvPr>
          <p:cNvCxnSpPr/>
          <p:nvPr/>
        </p:nvCxnSpPr>
        <p:spPr>
          <a:xfrm>
            <a:off x="4191602" y="5449719"/>
            <a:ext cx="11637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10473DE-CD2C-4C52-A0DE-06B1CA153A7A}"/>
              </a:ext>
            </a:extLst>
          </p:cNvPr>
          <p:cNvGrpSpPr/>
          <p:nvPr/>
        </p:nvGrpSpPr>
        <p:grpSpPr>
          <a:xfrm>
            <a:off x="6397613" y="3978014"/>
            <a:ext cx="395140" cy="395242"/>
            <a:chOff x="17184419" y="6982392"/>
            <a:chExt cx="960187" cy="960436"/>
          </a:xfrm>
        </p:grpSpPr>
        <p:sp>
          <p:nvSpPr>
            <p:cNvPr id="39" name="AutoShape 16">
              <a:extLst>
                <a:ext uri="{FF2B5EF4-FFF2-40B4-BE49-F238E27FC236}">
                  <a16:creationId xmlns:a16="http://schemas.microsoft.com/office/drawing/2014/main" id="{5C3E51E7-3456-4E03-9E81-2AD05733D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0" name="AutoShape 17">
              <a:extLst>
                <a:ext uri="{FF2B5EF4-FFF2-40B4-BE49-F238E27FC236}">
                  <a16:creationId xmlns:a16="http://schemas.microsoft.com/office/drawing/2014/main" id="{0CB2C7E2-4DCC-4CB1-81FB-A6BFC21D7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41" name="AutoShape 59">
            <a:extLst>
              <a:ext uri="{FF2B5EF4-FFF2-40B4-BE49-F238E27FC236}">
                <a16:creationId xmlns:a16="http://schemas.microsoft.com/office/drawing/2014/main" id="{BA2A3FBB-1283-4CB8-9BF2-28D62D4A15FD}"/>
              </a:ext>
            </a:extLst>
          </p:cNvPr>
          <p:cNvSpPr>
            <a:spLocks/>
          </p:cNvSpPr>
          <p:nvPr/>
        </p:nvSpPr>
        <p:spPr bwMode="auto">
          <a:xfrm rot="10799989">
            <a:off x="6496714" y="4414900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1BE7E2C-902B-45AF-AD9B-8721EDFF8D8A}"/>
              </a:ext>
            </a:extLst>
          </p:cNvPr>
          <p:cNvSpPr/>
          <p:nvPr/>
        </p:nvSpPr>
        <p:spPr>
          <a:xfrm>
            <a:off x="6230745" y="3551379"/>
            <a:ext cx="728538" cy="33855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200</a:t>
            </a:r>
            <a:r>
              <a:rPr lang="id-ID" sz="1600" b="1" dirty="0">
                <a:solidFill>
                  <a:schemeClr val="bg1"/>
                </a:solidFill>
              </a:rPr>
              <a:t>2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D447FA-2821-4591-A31E-BB5D1AF86A5F}"/>
              </a:ext>
            </a:extLst>
          </p:cNvPr>
          <p:cNvSpPr/>
          <p:nvPr/>
        </p:nvSpPr>
        <p:spPr>
          <a:xfrm>
            <a:off x="5823650" y="4625945"/>
            <a:ext cx="1543065" cy="785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d-ID" sz="1400" b="1" dirty="0"/>
              <a:t>Pusbindiklatren</a:t>
            </a:r>
            <a:br>
              <a:rPr lang="id-ID" sz="1400" dirty="0"/>
            </a:br>
            <a:r>
              <a:rPr lang="en-US" sz="1400" dirty="0"/>
              <a:t>(Pusat </a:t>
            </a:r>
            <a:r>
              <a:rPr lang="id-ID" sz="1400" dirty="0"/>
              <a:t>Pembinaan, </a:t>
            </a:r>
            <a:r>
              <a:rPr lang="en-US" sz="1400" dirty="0"/>
              <a:t>Pendidikan</a:t>
            </a:r>
            <a:r>
              <a:rPr lang="id-ID" sz="1400" dirty="0"/>
              <a:t>,</a:t>
            </a:r>
            <a:r>
              <a:rPr lang="en-US" sz="1400" dirty="0"/>
              <a:t> dan </a:t>
            </a:r>
            <a:r>
              <a:rPr lang="en-US" sz="1400" dirty="0" err="1"/>
              <a:t>Pelatihan</a:t>
            </a:r>
            <a:r>
              <a:rPr lang="en-US" sz="1400" dirty="0"/>
              <a:t> </a:t>
            </a:r>
            <a:r>
              <a:rPr lang="en-US" sz="1400" dirty="0" err="1"/>
              <a:t>Perencana</a:t>
            </a:r>
            <a:r>
              <a:rPr lang="en-US" sz="1400" dirty="0"/>
              <a:t>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77F9385-13DC-4C71-9BFC-FE9381101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001" y="1688952"/>
            <a:ext cx="14003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lvl="0" algn="ctr"/>
            <a:r>
              <a:rPr lang="en-US" sz="1600" b="1" dirty="0" err="1">
                <a:latin typeface="+mn-lt"/>
              </a:rPr>
              <a:t>Bappenas</a:t>
            </a:r>
            <a:r>
              <a:rPr lang="en-US" sz="1600" b="1" dirty="0">
                <a:latin typeface="+mn-lt"/>
              </a:rPr>
              <a:t> </a:t>
            </a:r>
            <a:endParaRPr lang="id-ID" sz="1600" b="1" dirty="0">
              <a:latin typeface="+mn-lt"/>
            </a:endParaRPr>
          </a:p>
          <a:p>
            <a:pPr lvl="0" algn="ctr"/>
            <a:r>
              <a:rPr lang="en-US" sz="1600" b="1" dirty="0">
                <a:latin typeface="+mn-lt"/>
              </a:rPr>
              <a:t>Era </a:t>
            </a:r>
            <a:r>
              <a:rPr lang="en-US" sz="1600" b="1" dirty="0" err="1">
                <a:latin typeface="+mn-lt"/>
              </a:rPr>
              <a:t>Gusdur</a:t>
            </a:r>
            <a:r>
              <a:rPr lang="en-US" sz="1600" b="1" dirty="0">
                <a:latin typeface="+mn-lt"/>
              </a:rPr>
              <a:t> 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B8A329D-5D30-4B6B-AC92-8585D9AB26FF}"/>
              </a:ext>
            </a:extLst>
          </p:cNvPr>
          <p:cNvGrpSpPr/>
          <p:nvPr/>
        </p:nvGrpSpPr>
        <p:grpSpPr>
          <a:xfrm>
            <a:off x="7686304" y="2559941"/>
            <a:ext cx="395140" cy="395242"/>
            <a:chOff x="17184419" y="6982392"/>
            <a:chExt cx="960187" cy="960436"/>
          </a:xfrm>
        </p:grpSpPr>
        <p:sp>
          <p:nvSpPr>
            <p:cNvPr id="54" name="AutoShape 16">
              <a:extLst>
                <a:ext uri="{FF2B5EF4-FFF2-40B4-BE49-F238E27FC236}">
                  <a16:creationId xmlns:a16="http://schemas.microsoft.com/office/drawing/2014/main" id="{8379317D-B385-4375-91DC-341F3C74D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55" name="AutoShape 17">
              <a:extLst>
                <a:ext uri="{FF2B5EF4-FFF2-40B4-BE49-F238E27FC236}">
                  <a16:creationId xmlns:a16="http://schemas.microsoft.com/office/drawing/2014/main" id="{50A69B45-BE6E-4061-8EFB-84C811F7B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56" name="AutoShape 59">
            <a:extLst>
              <a:ext uri="{FF2B5EF4-FFF2-40B4-BE49-F238E27FC236}">
                <a16:creationId xmlns:a16="http://schemas.microsoft.com/office/drawing/2014/main" id="{383594F8-BF11-4E67-A5FD-E17C867B6D63}"/>
              </a:ext>
            </a:extLst>
          </p:cNvPr>
          <p:cNvSpPr>
            <a:spLocks/>
          </p:cNvSpPr>
          <p:nvPr/>
        </p:nvSpPr>
        <p:spPr bwMode="auto">
          <a:xfrm rot="10800011" flipV="1">
            <a:off x="7785405" y="2366554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D7A680F-A507-439B-B854-59770D873F0C}"/>
              </a:ext>
            </a:extLst>
          </p:cNvPr>
          <p:cNvSpPr/>
          <p:nvPr/>
        </p:nvSpPr>
        <p:spPr>
          <a:xfrm>
            <a:off x="7317950" y="3064796"/>
            <a:ext cx="1120828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200</a:t>
            </a:r>
            <a:r>
              <a:rPr lang="id-ID" sz="1600" b="1" dirty="0">
                <a:solidFill>
                  <a:schemeClr val="bg1"/>
                </a:solidFill>
              </a:rPr>
              <a:t>4-2017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CBA523C-D228-4D24-BCC4-E235ED0B052A}"/>
              </a:ext>
            </a:extLst>
          </p:cNvPr>
          <p:cNvGrpSpPr/>
          <p:nvPr/>
        </p:nvGrpSpPr>
        <p:grpSpPr>
          <a:xfrm>
            <a:off x="9404153" y="2559941"/>
            <a:ext cx="395140" cy="395242"/>
            <a:chOff x="17184419" y="6982392"/>
            <a:chExt cx="960187" cy="960436"/>
          </a:xfrm>
        </p:grpSpPr>
        <p:sp>
          <p:nvSpPr>
            <p:cNvPr id="64" name="AutoShape 16">
              <a:extLst>
                <a:ext uri="{FF2B5EF4-FFF2-40B4-BE49-F238E27FC236}">
                  <a16:creationId xmlns:a16="http://schemas.microsoft.com/office/drawing/2014/main" id="{84D828CA-12ED-4A88-9479-CD233AD28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65" name="AutoShape 17">
              <a:extLst>
                <a:ext uri="{FF2B5EF4-FFF2-40B4-BE49-F238E27FC236}">
                  <a16:creationId xmlns:a16="http://schemas.microsoft.com/office/drawing/2014/main" id="{8521CB5A-F43C-485D-8F7E-F442C677B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66" name="AutoShape 59">
            <a:extLst>
              <a:ext uri="{FF2B5EF4-FFF2-40B4-BE49-F238E27FC236}">
                <a16:creationId xmlns:a16="http://schemas.microsoft.com/office/drawing/2014/main" id="{17E9A865-8CC7-4EFA-A642-C2ADDC7903E5}"/>
              </a:ext>
            </a:extLst>
          </p:cNvPr>
          <p:cNvSpPr>
            <a:spLocks/>
          </p:cNvSpPr>
          <p:nvPr/>
        </p:nvSpPr>
        <p:spPr bwMode="auto">
          <a:xfrm rot="10800011" flipV="1">
            <a:off x="9503254" y="2366554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D480D89-050F-4FA7-9E89-B143BC709BDF}"/>
              </a:ext>
            </a:extLst>
          </p:cNvPr>
          <p:cNvSpPr/>
          <p:nvPr/>
        </p:nvSpPr>
        <p:spPr>
          <a:xfrm>
            <a:off x="9300998" y="3064796"/>
            <a:ext cx="601447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20</a:t>
            </a:r>
            <a:r>
              <a:rPr lang="id-ID" sz="1600" b="1" dirty="0">
                <a:solidFill>
                  <a:schemeClr val="bg1"/>
                </a:solidFill>
              </a:rPr>
              <a:t>17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271E64A-FC83-4F36-93A6-9B1E36B9D20B}"/>
              </a:ext>
            </a:extLst>
          </p:cNvPr>
          <p:cNvGrpSpPr/>
          <p:nvPr/>
        </p:nvGrpSpPr>
        <p:grpSpPr>
          <a:xfrm>
            <a:off x="10765114" y="2559941"/>
            <a:ext cx="395140" cy="395242"/>
            <a:chOff x="17184419" y="6982392"/>
            <a:chExt cx="960187" cy="960436"/>
          </a:xfrm>
        </p:grpSpPr>
        <p:sp>
          <p:nvSpPr>
            <p:cNvPr id="69" name="AutoShape 16">
              <a:extLst>
                <a:ext uri="{FF2B5EF4-FFF2-40B4-BE49-F238E27FC236}">
                  <a16:creationId xmlns:a16="http://schemas.microsoft.com/office/drawing/2014/main" id="{3D1C62B4-6034-46EC-8EA0-DFECD6A58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70" name="AutoShape 17">
              <a:extLst>
                <a:ext uri="{FF2B5EF4-FFF2-40B4-BE49-F238E27FC236}">
                  <a16:creationId xmlns:a16="http://schemas.microsoft.com/office/drawing/2014/main" id="{FA318CD7-A826-4A8A-A9EE-5FF889665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71" name="AutoShape 59">
            <a:extLst>
              <a:ext uri="{FF2B5EF4-FFF2-40B4-BE49-F238E27FC236}">
                <a16:creationId xmlns:a16="http://schemas.microsoft.com/office/drawing/2014/main" id="{3F124186-C4E9-4643-8A7B-891BE5D66750}"/>
              </a:ext>
            </a:extLst>
          </p:cNvPr>
          <p:cNvSpPr>
            <a:spLocks/>
          </p:cNvSpPr>
          <p:nvPr/>
        </p:nvSpPr>
        <p:spPr bwMode="auto">
          <a:xfrm rot="10800011" flipV="1">
            <a:off x="10864215" y="2366554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4F91E9-EDE0-4AF0-B16D-93A935C304F3}"/>
              </a:ext>
            </a:extLst>
          </p:cNvPr>
          <p:cNvSpPr/>
          <p:nvPr/>
        </p:nvSpPr>
        <p:spPr>
          <a:xfrm>
            <a:off x="10661960" y="3064796"/>
            <a:ext cx="601447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20</a:t>
            </a:r>
            <a:r>
              <a:rPr lang="id-ID" sz="1600" b="1" dirty="0">
                <a:solidFill>
                  <a:schemeClr val="bg1"/>
                </a:solidFill>
              </a:rPr>
              <a:t>19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BBE104C-398B-44F1-9467-C3C31DE7E1F5}"/>
              </a:ext>
            </a:extLst>
          </p:cNvPr>
          <p:cNvGrpSpPr/>
          <p:nvPr/>
        </p:nvGrpSpPr>
        <p:grpSpPr>
          <a:xfrm>
            <a:off x="3655861" y="2597579"/>
            <a:ext cx="395140" cy="395242"/>
            <a:chOff x="17184419" y="6982392"/>
            <a:chExt cx="960187" cy="960436"/>
          </a:xfrm>
        </p:grpSpPr>
        <p:sp>
          <p:nvSpPr>
            <p:cNvPr id="75" name="AutoShape 16">
              <a:extLst>
                <a:ext uri="{FF2B5EF4-FFF2-40B4-BE49-F238E27FC236}">
                  <a16:creationId xmlns:a16="http://schemas.microsoft.com/office/drawing/2014/main" id="{FB107727-7261-4F4E-BBE4-484CC51FA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419" y="6982392"/>
              <a:ext cx="960187" cy="96043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76" name="AutoShape 17">
              <a:extLst>
                <a:ext uri="{FF2B5EF4-FFF2-40B4-BE49-F238E27FC236}">
                  <a16:creationId xmlns:a16="http://schemas.microsoft.com/office/drawing/2014/main" id="{14288E2B-A858-45A0-9066-6D014A742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7458" y="7255500"/>
              <a:ext cx="414109" cy="41421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77" name="AutoShape 59">
            <a:extLst>
              <a:ext uri="{FF2B5EF4-FFF2-40B4-BE49-F238E27FC236}">
                <a16:creationId xmlns:a16="http://schemas.microsoft.com/office/drawing/2014/main" id="{F15BE77B-77E3-416E-8F01-5AA685B92B30}"/>
              </a:ext>
            </a:extLst>
          </p:cNvPr>
          <p:cNvSpPr>
            <a:spLocks/>
          </p:cNvSpPr>
          <p:nvPr/>
        </p:nvSpPr>
        <p:spPr bwMode="auto">
          <a:xfrm rot="10800011" flipV="1">
            <a:off x="3754962" y="2366554"/>
            <a:ext cx="205734" cy="1371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9046" tIns="19046" rIns="19046" bIns="19046" anchor="ctr"/>
          <a:lstStyle/>
          <a:p>
            <a:pPr defTabSz="228555">
              <a:defRPr/>
            </a:pPr>
            <a:endParaRPr lang="es-ES" sz="15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18A8DDF-30B9-4242-A6D3-9E2472D42CF9}"/>
              </a:ext>
            </a:extLst>
          </p:cNvPr>
          <p:cNvSpPr/>
          <p:nvPr/>
        </p:nvSpPr>
        <p:spPr>
          <a:xfrm>
            <a:off x="3183319" y="3064796"/>
            <a:ext cx="1359985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</a:rPr>
              <a:t>1</a:t>
            </a:r>
            <a:r>
              <a:rPr lang="id-ID" sz="1600" b="1" dirty="0">
                <a:solidFill>
                  <a:schemeClr val="bg1"/>
                </a:solidFill>
              </a:rPr>
              <a:t>999-2001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AA390E-96CC-4A72-9C24-CC7EBE93E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224" y="1628273"/>
            <a:ext cx="14003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lvl="0" algn="ctr"/>
            <a:r>
              <a:rPr lang="en-US" sz="1600" b="1" dirty="0" err="1">
                <a:latin typeface="+mn-lt"/>
              </a:rPr>
              <a:t>Bappenas</a:t>
            </a:r>
            <a:r>
              <a:rPr lang="en-US" sz="1600" b="1" dirty="0">
                <a:latin typeface="+mn-lt"/>
              </a:rPr>
              <a:t> </a:t>
            </a:r>
            <a:endParaRPr lang="id-ID" sz="1600" b="1" dirty="0">
              <a:latin typeface="+mn-lt"/>
            </a:endParaRPr>
          </a:p>
          <a:p>
            <a:pPr lvl="0" algn="ctr"/>
            <a:r>
              <a:rPr lang="en-US" sz="1600" b="1" dirty="0">
                <a:latin typeface="+mn-lt"/>
              </a:rPr>
              <a:t>Era </a:t>
            </a:r>
            <a:r>
              <a:rPr lang="id-ID" sz="1600" b="1" dirty="0">
                <a:latin typeface="+mn-lt"/>
              </a:rPr>
              <a:t>UU SPPN</a:t>
            </a:r>
            <a:endParaRPr lang="en-US" sz="1600" b="1" dirty="0">
              <a:latin typeface="+mn-lt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C060873-E775-4B23-AF9B-84F821C40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0617" y="1505162"/>
            <a:ext cx="16720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lvl="0" algn="ctr"/>
            <a:r>
              <a:rPr lang="en-US" sz="1600" b="1" dirty="0" err="1">
                <a:latin typeface="+mn-lt"/>
              </a:rPr>
              <a:t>Bappenas</a:t>
            </a:r>
            <a:r>
              <a:rPr lang="en-US" sz="1600" b="1" dirty="0">
                <a:latin typeface="+mn-lt"/>
              </a:rPr>
              <a:t> </a:t>
            </a:r>
            <a:endParaRPr lang="id-ID" sz="1600" b="1" dirty="0">
              <a:latin typeface="+mn-lt"/>
            </a:endParaRPr>
          </a:p>
          <a:p>
            <a:pPr lvl="0" algn="ctr"/>
            <a:r>
              <a:rPr lang="en-US" sz="1600" b="1" dirty="0">
                <a:latin typeface="+mn-lt"/>
              </a:rPr>
              <a:t>M</a:t>
            </a:r>
            <a:r>
              <a:rPr lang="id-ID" sz="1600" b="1" dirty="0">
                <a:latin typeface="+mn-lt"/>
              </a:rPr>
              <a:t>asa PP 17/</a:t>
            </a:r>
          </a:p>
          <a:p>
            <a:pPr lvl="0" algn="ctr"/>
            <a:r>
              <a:rPr lang="id-ID" sz="1600" b="1" dirty="0">
                <a:latin typeface="+mn-lt"/>
              </a:rPr>
              <a:t>2017</a:t>
            </a:r>
            <a:endParaRPr lang="en-US" sz="1600" b="1" dirty="0">
              <a:latin typeface="+mn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D974A85-5CEA-4668-A559-C58B811D4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5260" y="1505162"/>
            <a:ext cx="11880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lvl="0" algn="ctr"/>
            <a:r>
              <a:rPr lang="en-US" sz="1600" b="1" dirty="0" err="1">
                <a:latin typeface="+mn-lt"/>
              </a:rPr>
              <a:t>Bappenas</a:t>
            </a:r>
            <a:r>
              <a:rPr lang="en-US" sz="1600" b="1" dirty="0">
                <a:latin typeface="+mn-lt"/>
              </a:rPr>
              <a:t> </a:t>
            </a:r>
            <a:endParaRPr lang="id-ID" sz="1600" b="1" dirty="0">
              <a:latin typeface="+mn-lt"/>
            </a:endParaRPr>
          </a:p>
          <a:p>
            <a:pPr lvl="0" algn="ctr"/>
            <a:r>
              <a:rPr lang="en-US" sz="1600" b="1" i="1" dirty="0">
                <a:latin typeface="+mn-lt"/>
              </a:rPr>
              <a:t>C</a:t>
            </a:r>
            <a:r>
              <a:rPr lang="id-ID" sz="1600" b="1" i="1" dirty="0">
                <a:latin typeface="+mn-lt"/>
              </a:rPr>
              <a:t>learing House</a:t>
            </a:r>
            <a:endParaRPr lang="en-US" sz="1600" b="1" i="1" dirty="0">
              <a:latin typeface="+mn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7F682A3-A244-4821-B645-6312DDD7FBDE}"/>
              </a:ext>
            </a:extLst>
          </p:cNvPr>
          <p:cNvSpPr txBox="1"/>
          <p:nvPr/>
        </p:nvSpPr>
        <p:spPr>
          <a:xfrm>
            <a:off x="516835" y="2426187"/>
            <a:ext cx="2626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i="1" dirty="0">
                <a:solidFill>
                  <a:schemeClr val="accent5">
                    <a:lumMod val="75000"/>
                  </a:schemeClr>
                </a:solidFill>
              </a:rPr>
              <a:t>Transformasi Bappenas</a:t>
            </a:r>
            <a:endParaRPr lang="en-US" sz="14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3FBBE1B-863E-4DBE-961F-3D448EF244F0}"/>
              </a:ext>
            </a:extLst>
          </p:cNvPr>
          <p:cNvSpPr txBox="1"/>
          <p:nvPr/>
        </p:nvSpPr>
        <p:spPr>
          <a:xfrm>
            <a:off x="9347884" y="3857804"/>
            <a:ext cx="2626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i="1" dirty="0">
                <a:solidFill>
                  <a:srgbClr val="FFC000"/>
                </a:solidFill>
              </a:rPr>
              <a:t>Transformasi Pusbindiklatren</a:t>
            </a:r>
            <a:endParaRPr lang="en-US" sz="1400" b="1" i="1" dirty="0">
              <a:solidFill>
                <a:srgbClr val="FFC000"/>
              </a:solidFill>
            </a:endParaRP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C9A85358-DB65-4F9A-8DF6-44A45ACF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245627"/>
            <a:ext cx="11310257" cy="679904"/>
          </a:xfrm>
        </p:spPr>
        <p:txBody>
          <a:bodyPr>
            <a:normAutofit/>
          </a:bodyPr>
          <a:lstStyle/>
          <a:p>
            <a:pPr algn="ctr"/>
            <a:r>
              <a:rPr lang="id-ID" sz="2600" b="1" dirty="0">
                <a:latin typeface="Century Gothic" panose="020B0502020202020204" pitchFamily="34" charset="0"/>
              </a:rPr>
              <a:t>Transformasi Bappenas &amp; Pusbindiklatren</a:t>
            </a:r>
            <a:endParaRPr lang="en-US" sz="2600" b="1" dirty="0">
              <a:latin typeface="Century Gothic" panose="020B0502020202020204" pitchFamily="34" charset="0"/>
            </a:endParaRP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B0846DED-6B06-4A17-82EB-D001836316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3677" y="4260861"/>
            <a:ext cx="4111487" cy="210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57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610C752-EB6C-C845-A396-FD4EF3D5E4B6}"/>
              </a:ext>
            </a:extLst>
          </p:cNvPr>
          <p:cNvSpPr/>
          <p:nvPr/>
        </p:nvSpPr>
        <p:spPr>
          <a:xfrm>
            <a:off x="4546276" y="871183"/>
            <a:ext cx="3251845" cy="5225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Bookman Old Style" charset="0"/>
                <a:ea typeface="Bookman Old Style" charset="0"/>
                <a:cs typeface="Bookman Old Style" charset="0"/>
              </a:rPr>
              <a:t>KAPUSBINDIKLATREN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3C422A4-DDA8-0F4C-A70E-38937B0B7871}"/>
              </a:ext>
            </a:extLst>
          </p:cNvPr>
          <p:cNvSpPr/>
          <p:nvPr/>
        </p:nvSpPr>
        <p:spPr>
          <a:xfrm>
            <a:off x="547400" y="5257800"/>
            <a:ext cx="3301586" cy="9876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POKJA 1: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</a:p>
          <a:p>
            <a:pPr algn="ctr"/>
            <a:r>
              <a:rPr lang="fi-FI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Perencanaan, Evaluasi dan Pengembangan Kebijakan Peningkatan Kapasitas Institusi Perencanaan Pembangunan</a:t>
            </a:r>
            <a:endParaRPr lang="en-US" sz="1200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B53AE00-5EEA-4547-B23F-DC2533A24808}"/>
              </a:ext>
            </a:extLst>
          </p:cNvPr>
          <p:cNvSpPr/>
          <p:nvPr/>
        </p:nvSpPr>
        <p:spPr>
          <a:xfrm>
            <a:off x="6638324" y="2831023"/>
            <a:ext cx="1966158" cy="46064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KELOMPOK AHLI</a:t>
            </a:r>
            <a:endParaRPr lang="en-US" sz="1400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A2E2FE7-93E6-4448-A208-F908F5206DC2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172199" y="1393697"/>
            <a:ext cx="15172" cy="38641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B6E540-F803-5649-B744-DFF702F0F31D}"/>
              </a:ext>
            </a:extLst>
          </p:cNvPr>
          <p:cNvCxnSpPr>
            <a:cxnSpLocks/>
          </p:cNvCxnSpPr>
          <p:nvPr/>
        </p:nvCxnSpPr>
        <p:spPr>
          <a:xfrm flipH="1" flipV="1">
            <a:off x="5722299" y="3577326"/>
            <a:ext cx="404133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0F60A32-12D1-A74A-BF87-174068E44F6A}"/>
              </a:ext>
            </a:extLst>
          </p:cNvPr>
          <p:cNvCxnSpPr>
            <a:cxnSpLocks/>
          </p:cNvCxnSpPr>
          <p:nvPr/>
        </p:nvCxnSpPr>
        <p:spPr>
          <a:xfrm flipH="1">
            <a:off x="2042372" y="5062992"/>
            <a:ext cx="8413070" cy="68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E32195CB-E75F-014D-9C81-590B7CFAEDBE}"/>
              </a:ext>
            </a:extLst>
          </p:cNvPr>
          <p:cNvSpPr/>
          <p:nvPr/>
        </p:nvSpPr>
        <p:spPr>
          <a:xfrm>
            <a:off x="3257839" y="3163605"/>
            <a:ext cx="2757890" cy="75215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POKJA 0: </a:t>
            </a:r>
          </a:p>
          <a:p>
            <a:pPr algn="ctr"/>
            <a:r>
              <a:rPr lang="en-US" sz="14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Organisasi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, Tata </a:t>
            </a:r>
            <a:r>
              <a:rPr lang="en-US" sz="14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Laksana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Administrasi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dan </a:t>
            </a:r>
            <a:r>
              <a:rPr lang="en-US" sz="14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Keuangan</a:t>
            </a:r>
            <a:endParaRPr lang="en-US" sz="1400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392946" y="3998754"/>
            <a:ext cx="3774660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Pengelolaan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Kegiatan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Khusus</a:t>
            </a:r>
            <a:endParaRPr lang="en-US" sz="12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401747" y="3069351"/>
            <a:ext cx="2668250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Pengelolaan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Administrasi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Pusat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A2077E19-DA35-994F-B4BD-DC2E3C0CC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034" y="153830"/>
            <a:ext cx="11007934" cy="620101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i="0" dirty="0">
                <a:latin typeface="Bookman Old Style" charset="0"/>
                <a:ea typeface="Bookman Old Style" charset="0"/>
                <a:cs typeface="Bookman Old Style" charset="0"/>
              </a:rPr>
              <a:t>PERUBAHAN STRUKTUR ORGANISASI</a:t>
            </a:r>
            <a:br>
              <a:rPr lang="en-US" sz="2800" i="0" dirty="0">
                <a:latin typeface="Bookman Old Style" charset="0"/>
                <a:ea typeface="Bookman Old Style" charset="0"/>
                <a:cs typeface="Bookman Old Style" charset="0"/>
              </a:rPr>
            </a:br>
            <a:r>
              <a:rPr lang="en-US" sz="2000" i="0" dirty="0">
                <a:solidFill>
                  <a:srgbClr val="C00000"/>
                </a:solidFill>
                <a:latin typeface="Bookman Old Style" charset="0"/>
                <a:ea typeface="Bookman Old Style" charset="0"/>
                <a:cs typeface="Bookman Old Style" charset="0"/>
              </a:rPr>
              <a:t>PEMBAGIAN TUGAS BERDASARKAN PENDEKATAN FUNGSIONALIS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749E960-1138-40EC-8117-72B8FDEDFBE8}"/>
              </a:ext>
            </a:extLst>
          </p:cNvPr>
          <p:cNvCxnSpPr/>
          <p:nvPr/>
        </p:nvCxnSpPr>
        <p:spPr>
          <a:xfrm flipV="1">
            <a:off x="410033" y="1600200"/>
            <a:ext cx="11007935" cy="9015"/>
          </a:xfrm>
          <a:prstGeom prst="line">
            <a:avLst/>
          </a:prstGeom>
          <a:ln w="412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8726362" y="2552956"/>
            <a:ext cx="2932238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Profesional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dan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Assesor</a:t>
            </a:r>
            <a:endParaRPr lang="en-US" sz="14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8726362" y="2884002"/>
            <a:ext cx="2932238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Ahli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Kurikulum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(PIC)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8726362" y="3254137"/>
            <a:ext cx="2932238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Kelompok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Pengajar</a:t>
            </a:r>
            <a:endParaRPr lang="en-US" sz="14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8732944" y="3636046"/>
            <a:ext cx="2925656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Kelompok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JFP (</a:t>
            </a:r>
            <a:r>
              <a:rPr lang="en-US" sz="1400" i="1" dirty="0">
                <a:latin typeface="Bookman Old Style" charset="0"/>
                <a:ea typeface="Bookman Old Style" charset="0"/>
                <a:cs typeface="Bookman Old Style" charset="0"/>
              </a:rPr>
              <a:t>Think-Tank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)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392946" y="2722234"/>
            <a:ext cx="5007599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i-FI" sz="1200" dirty="0">
                <a:latin typeface="Bookman Old Style" charset="0"/>
                <a:ea typeface="Bookman Old Style" charset="0"/>
                <a:cs typeface="Bookman Old Style" charset="0"/>
              </a:rPr>
              <a:t>Pelaksanaan, Pengendalian dan Pemantauan Anggaran</a:t>
            </a:r>
            <a:endParaRPr lang="en-US" sz="12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D0F9D19-FFFA-4AC5-85DB-03F02DE2BA19}"/>
              </a:ext>
            </a:extLst>
          </p:cNvPr>
          <p:cNvSpPr txBox="1"/>
          <p:nvPr/>
        </p:nvSpPr>
        <p:spPr>
          <a:xfrm>
            <a:off x="322429" y="1070606"/>
            <a:ext cx="171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latin typeface="Bookman Old Style" charset="0"/>
                <a:ea typeface="Bookman Old Style" charset="0"/>
                <a:cs typeface="Bookman Old Style" charset="0"/>
              </a:rPr>
              <a:t>Struktural</a:t>
            </a:r>
            <a:endParaRPr lang="en-ID" sz="20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D0F9D19-FFFA-4AC5-85DB-03F02DE2BA19}"/>
              </a:ext>
            </a:extLst>
          </p:cNvPr>
          <p:cNvSpPr txBox="1"/>
          <p:nvPr/>
        </p:nvSpPr>
        <p:spPr>
          <a:xfrm>
            <a:off x="292405" y="1732870"/>
            <a:ext cx="2981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solidFill>
                  <a:srgbClr val="C00000"/>
                </a:solidFill>
                <a:latin typeface="Bookman Old Style" charset="0"/>
                <a:ea typeface="Bookman Old Style" charset="0"/>
                <a:cs typeface="Bookman Old Style" charset="0"/>
              </a:rPr>
              <a:t>Kelompok</a:t>
            </a:r>
            <a:r>
              <a:rPr lang="en-GB" sz="2000" dirty="0">
                <a:solidFill>
                  <a:srgbClr val="C00000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GB" sz="2000" dirty="0" err="1">
                <a:solidFill>
                  <a:srgbClr val="C00000"/>
                </a:solidFill>
                <a:latin typeface="Bookman Old Style" charset="0"/>
                <a:ea typeface="Bookman Old Style" charset="0"/>
                <a:cs typeface="Bookman Old Style" charset="0"/>
              </a:rPr>
              <a:t>Fungsional</a:t>
            </a:r>
            <a:endParaRPr lang="en-ID" sz="2000" dirty="0">
              <a:solidFill>
                <a:srgbClr val="C0000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410033" y="3438290"/>
            <a:ext cx="280203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Pengelolaan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Humas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,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Teknologi</a:t>
            </a:r>
            <a:r>
              <a:rPr lang="en-US" sz="1200" dirty="0">
                <a:latin typeface="Bookman Old Style" charset="0"/>
                <a:ea typeface="Bookman Old Style" charset="0"/>
                <a:cs typeface="Bookman Old Style" charset="0"/>
              </a:rPr>
              <a:t> dan </a:t>
            </a:r>
            <a:r>
              <a:rPr lang="en-US" sz="1200" dirty="0" err="1">
                <a:latin typeface="Bookman Old Style" charset="0"/>
                <a:ea typeface="Bookman Old Style" charset="0"/>
                <a:cs typeface="Bookman Old Style" charset="0"/>
              </a:rPr>
              <a:t>Informasi</a:t>
            </a:r>
            <a:endParaRPr lang="en-US" sz="1200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63C422A4-DDA8-0F4C-A70E-38937B0B7871}"/>
              </a:ext>
            </a:extLst>
          </p:cNvPr>
          <p:cNvSpPr/>
          <p:nvPr/>
        </p:nvSpPr>
        <p:spPr>
          <a:xfrm>
            <a:off x="4636784" y="5272184"/>
            <a:ext cx="3176982" cy="9751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POKJA 2: 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</a:p>
          <a:p>
            <a:pPr algn="ctr"/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Penyelenggaraan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Pengendalian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, dan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Pemantauan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Pendidikan dan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Pelatihan</a:t>
            </a:r>
            <a:endParaRPr lang="en-US" sz="1200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63C422A4-DDA8-0F4C-A70E-38937B0B7871}"/>
              </a:ext>
            </a:extLst>
          </p:cNvPr>
          <p:cNvSpPr/>
          <p:nvPr/>
        </p:nvSpPr>
        <p:spPr>
          <a:xfrm>
            <a:off x="8761287" y="5257800"/>
            <a:ext cx="2989943" cy="9876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POKJA 3: </a:t>
            </a:r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</a:p>
          <a:p>
            <a:pPr algn="ctr"/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Pengembangan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dan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Pembinaan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Jabatan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Fungsional</a:t>
            </a:r>
            <a:r>
              <a:rPr lang="en-US" sz="12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Perencana</a:t>
            </a:r>
            <a:endParaRPr lang="en-US" sz="1200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2042371" y="5070116"/>
            <a:ext cx="0" cy="1876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cxnSpLocks/>
          </p:cNvCxnSpPr>
          <p:nvPr/>
        </p:nvCxnSpPr>
        <p:spPr>
          <a:xfrm>
            <a:off x="10455441" y="5048609"/>
            <a:ext cx="0" cy="2091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BDE4A670-3C52-0141-B49A-AC7F601E0539}"/>
              </a:ext>
            </a:extLst>
          </p:cNvPr>
          <p:cNvSpPr txBox="1"/>
          <p:nvPr/>
        </p:nvSpPr>
        <p:spPr>
          <a:xfrm>
            <a:off x="8732944" y="1971270"/>
            <a:ext cx="293223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Bookman Old Style" charset="0"/>
                <a:ea typeface="Bookman Old Style" charset="0"/>
                <a:cs typeface="Bookman Old Style" charset="0"/>
              </a:rPr>
              <a:t>Talent Pool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Perencana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(PNS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dan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en-US" sz="1400" dirty="0" err="1">
                <a:latin typeface="Bookman Old Style" charset="0"/>
                <a:ea typeface="Bookman Old Style" charset="0"/>
                <a:cs typeface="Bookman Old Style" charset="0"/>
              </a:rPr>
              <a:t>Profesional</a:t>
            </a:r>
            <a:r>
              <a:rPr lang="en-US" sz="1400" dirty="0">
                <a:latin typeface="Bookman Old Style" charset="0"/>
                <a:ea typeface="Bookman Old Style" charset="0"/>
                <a:cs typeface="Bookman Old Style" charset="0"/>
              </a:rPr>
              <a:t>) di K/L/D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E883760-2590-479D-97DE-8A16E04CD716}"/>
              </a:ext>
            </a:extLst>
          </p:cNvPr>
          <p:cNvCxnSpPr>
            <a:cxnSpLocks/>
          </p:cNvCxnSpPr>
          <p:nvPr/>
        </p:nvCxnSpPr>
        <p:spPr>
          <a:xfrm flipH="1">
            <a:off x="6206134" y="3104429"/>
            <a:ext cx="454500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D293A54-0129-4C60-9277-1131F24596A9}"/>
              </a:ext>
            </a:extLst>
          </p:cNvPr>
          <p:cNvCxnSpPr>
            <a:cxnSpLocks/>
          </p:cNvCxnSpPr>
          <p:nvPr/>
        </p:nvCxnSpPr>
        <p:spPr>
          <a:xfrm flipH="1">
            <a:off x="6189167" y="4732701"/>
            <a:ext cx="454500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7">
            <a:extLst>
              <a:ext uri="{FF2B5EF4-FFF2-40B4-BE49-F238E27FC236}">
                <a16:creationId xmlns:a16="http://schemas.microsoft.com/office/drawing/2014/main" id="{6B70967E-2A7D-447B-A353-41752ED1C4A2}"/>
              </a:ext>
            </a:extLst>
          </p:cNvPr>
          <p:cNvSpPr/>
          <p:nvPr/>
        </p:nvSpPr>
        <p:spPr>
          <a:xfrm>
            <a:off x="6660634" y="4460920"/>
            <a:ext cx="3169166" cy="46064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KELOMPOK </a:t>
            </a:r>
            <a:r>
              <a:rPr lang="en-US" sz="1400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STRATEGIC  STAFF</a:t>
            </a:r>
          </a:p>
        </p:txBody>
      </p:sp>
    </p:spTree>
    <p:extLst>
      <p:ext uri="{BB962C8B-B14F-4D97-AF65-F5344CB8AC3E}">
        <p14:creationId xmlns:p14="http://schemas.microsoft.com/office/powerpoint/2010/main" val="387426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EEC79-CAD9-425F-9FDF-860CCB9C31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CAPAIAN PROGRAM/KEGIATAN PUSBINDIKLATREN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F5FD-6753-4432-A7E3-16E49AB45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02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F136EBC-BF25-45A7-A893-76505D8B58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30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4A874-49FB-2E4D-AE4A-CC1E325AE1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8</a:t>
            </a:fld>
            <a:endParaRPr lang="en-US" sz="1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6DD21CD-1BA3-FB48-922E-BEF697D126DD}"/>
              </a:ext>
            </a:extLst>
          </p:cNvPr>
          <p:cNvGrpSpPr/>
          <p:nvPr/>
        </p:nvGrpSpPr>
        <p:grpSpPr>
          <a:xfrm>
            <a:off x="293542" y="1210599"/>
            <a:ext cx="11572119" cy="338510"/>
            <a:chOff x="292785" y="1317282"/>
            <a:chExt cx="11573626" cy="295168"/>
          </a:xfrm>
        </p:grpSpPr>
        <p:sp>
          <p:nvSpPr>
            <p:cNvPr id="6" name="Flowchart: Process 2">
              <a:extLst>
                <a:ext uri="{FF2B5EF4-FFF2-40B4-BE49-F238E27FC236}">
                  <a16:creationId xmlns:a16="http://schemas.microsoft.com/office/drawing/2014/main" id="{9287838D-2E61-534C-8A0A-2360717F6CEF}"/>
                </a:ext>
              </a:extLst>
            </p:cNvPr>
            <p:cNvSpPr/>
            <p:nvPr/>
          </p:nvSpPr>
          <p:spPr>
            <a:xfrm>
              <a:off x="5753494" y="1317282"/>
              <a:ext cx="6112917" cy="295168"/>
            </a:xfrm>
            <a:prstGeom prst="flowChartProcess">
              <a:avLst/>
            </a:prstGeom>
            <a:solidFill>
              <a:srgbClr val="00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54">
              <a:extLst>
                <a:ext uri="{FF2B5EF4-FFF2-40B4-BE49-F238E27FC236}">
                  <a16:creationId xmlns:a16="http://schemas.microsoft.com/office/drawing/2014/main" id="{5F721803-EFE4-9744-BE25-D0360CD17CF8}"/>
                </a:ext>
              </a:extLst>
            </p:cNvPr>
            <p:cNvSpPr/>
            <p:nvPr/>
          </p:nvSpPr>
          <p:spPr>
            <a:xfrm>
              <a:off x="2271210" y="1317282"/>
              <a:ext cx="4183932" cy="293525"/>
            </a:xfrm>
            <a:custGeom>
              <a:avLst/>
              <a:gdLst>
                <a:gd name="connsiteX0" fmla="*/ 0 w 4183932"/>
                <a:gd name="connsiteY0" fmla="*/ 0 h 293525"/>
                <a:gd name="connsiteX1" fmla="*/ 3897014 w 4183932"/>
                <a:gd name="connsiteY1" fmla="*/ 0 h 293525"/>
                <a:gd name="connsiteX2" fmla="*/ 4183932 w 4183932"/>
                <a:gd name="connsiteY2" fmla="*/ 286918 h 293525"/>
                <a:gd name="connsiteX3" fmla="*/ 4177325 w 4183932"/>
                <a:gd name="connsiteY3" fmla="*/ 293525 h 293525"/>
                <a:gd name="connsiteX4" fmla="*/ 0 w 4183932"/>
                <a:gd name="connsiteY4" fmla="*/ 293525 h 29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3932" h="293525">
                  <a:moveTo>
                    <a:pt x="0" y="0"/>
                  </a:moveTo>
                  <a:lnTo>
                    <a:pt x="3897014" y="0"/>
                  </a:lnTo>
                  <a:lnTo>
                    <a:pt x="4183932" y="286918"/>
                  </a:lnTo>
                  <a:lnTo>
                    <a:pt x="4177325" y="293525"/>
                  </a:lnTo>
                  <a:lnTo>
                    <a:pt x="0" y="293525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52">
              <a:extLst>
                <a:ext uri="{FF2B5EF4-FFF2-40B4-BE49-F238E27FC236}">
                  <a16:creationId xmlns:a16="http://schemas.microsoft.com/office/drawing/2014/main" id="{E924971B-5377-084D-B6A9-4D6A638DF121}"/>
                </a:ext>
              </a:extLst>
            </p:cNvPr>
            <p:cNvSpPr/>
            <p:nvPr/>
          </p:nvSpPr>
          <p:spPr>
            <a:xfrm>
              <a:off x="292785" y="1317282"/>
              <a:ext cx="2259915" cy="293525"/>
            </a:xfrm>
            <a:custGeom>
              <a:avLst/>
              <a:gdLst>
                <a:gd name="connsiteX0" fmla="*/ 0 w 2259915"/>
                <a:gd name="connsiteY0" fmla="*/ 0 h 293525"/>
                <a:gd name="connsiteX1" fmla="*/ 1972997 w 2259915"/>
                <a:gd name="connsiteY1" fmla="*/ 0 h 293525"/>
                <a:gd name="connsiteX2" fmla="*/ 2259915 w 2259915"/>
                <a:gd name="connsiteY2" fmla="*/ 286918 h 293525"/>
                <a:gd name="connsiteX3" fmla="*/ 2253308 w 2259915"/>
                <a:gd name="connsiteY3" fmla="*/ 293525 h 293525"/>
                <a:gd name="connsiteX4" fmla="*/ 0 w 2259915"/>
                <a:gd name="connsiteY4" fmla="*/ 293525 h 29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9915" h="293525">
                  <a:moveTo>
                    <a:pt x="0" y="0"/>
                  </a:moveTo>
                  <a:lnTo>
                    <a:pt x="1972997" y="0"/>
                  </a:lnTo>
                  <a:lnTo>
                    <a:pt x="2259915" y="286918"/>
                  </a:lnTo>
                  <a:lnTo>
                    <a:pt x="2253308" y="293525"/>
                  </a:lnTo>
                  <a:lnTo>
                    <a:pt x="0" y="29352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bg1"/>
                  </a:solidFill>
                </a:rPr>
                <a:t>SUMBER PENDANAAN</a:t>
              </a:r>
              <a:endParaRPr lang="id-ID" sz="13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882FCA1-E78F-1F40-9E77-6B2ADAC64701}"/>
              </a:ext>
            </a:extLst>
          </p:cNvPr>
          <p:cNvSpPr/>
          <p:nvPr/>
        </p:nvSpPr>
        <p:spPr>
          <a:xfrm>
            <a:off x="319533" y="4989096"/>
            <a:ext cx="11578926" cy="9871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/>
          </a:p>
        </p:txBody>
      </p:sp>
      <p:sp>
        <p:nvSpPr>
          <p:cNvPr id="10" name="Pentagon 21">
            <a:extLst>
              <a:ext uri="{FF2B5EF4-FFF2-40B4-BE49-F238E27FC236}">
                <a16:creationId xmlns:a16="http://schemas.microsoft.com/office/drawing/2014/main" id="{13644B31-3064-A844-9101-344FF5C8E9D9}"/>
              </a:ext>
            </a:extLst>
          </p:cNvPr>
          <p:cNvSpPr/>
          <p:nvPr/>
        </p:nvSpPr>
        <p:spPr>
          <a:xfrm>
            <a:off x="569903" y="4997524"/>
            <a:ext cx="6628242" cy="978700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A04DC2-3004-8642-9C51-0C79E68CE80B}"/>
              </a:ext>
            </a:extLst>
          </p:cNvPr>
          <p:cNvSpPr/>
          <p:nvPr/>
        </p:nvSpPr>
        <p:spPr>
          <a:xfrm>
            <a:off x="300297" y="3800993"/>
            <a:ext cx="11572119" cy="11191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/>
          </a:p>
        </p:txBody>
      </p:sp>
      <p:sp>
        <p:nvSpPr>
          <p:cNvPr id="12" name="Pentagon 21">
            <a:extLst>
              <a:ext uri="{FF2B5EF4-FFF2-40B4-BE49-F238E27FC236}">
                <a16:creationId xmlns:a16="http://schemas.microsoft.com/office/drawing/2014/main" id="{285CE475-AB2F-A34F-B498-682F90D94107}"/>
              </a:ext>
            </a:extLst>
          </p:cNvPr>
          <p:cNvSpPr/>
          <p:nvPr/>
        </p:nvSpPr>
        <p:spPr>
          <a:xfrm>
            <a:off x="569904" y="3802635"/>
            <a:ext cx="6628242" cy="110658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367E10-040A-1243-809E-1BC2796963CE}"/>
              </a:ext>
            </a:extLst>
          </p:cNvPr>
          <p:cNvSpPr/>
          <p:nvPr/>
        </p:nvSpPr>
        <p:spPr>
          <a:xfrm>
            <a:off x="300297" y="1586916"/>
            <a:ext cx="11572119" cy="10453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/>
          </a:p>
        </p:txBody>
      </p:sp>
      <p:sp>
        <p:nvSpPr>
          <p:cNvPr id="14" name="Pentagon 21">
            <a:extLst>
              <a:ext uri="{FF2B5EF4-FFF2-40B4-BE49-F238E27FC236}">
                <a16:creationId xmlns:a16="http://schemas.microsoft.com/office/drawing/2014/main" id="{BC458ED3-0E4E-A745-9722-4C9DEA89A52A}"/>
              </a:ext>
            </a:extLst>
          </p:cNvPr>
          <p:cNvSpPr/>
          <p:nvPr/>
        </p:nvSpPr>
        <p:spPr>
          <a:xfrm>
            <a:off x="582112" y="1596283"/>
            <a:ext cx="6628242" cy="1038946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F4CEE5-1083-C745-A982-EB206418722E}"/>
              </a:ext>
            </a:extLst>
          </p:cNvPr>
          <p:cNvSpPr/>
          <p:nvPr/>
        </p:nvSpPr>
        <p:spPr>
          <a:xfrm>
            <a:off x="293542" y="2694777"/>
            <a:ext cx="11572119" cy="10453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/>
          </a:p>
        </p:txBody>
      </p:sp>
      <p:sp>
        <p:nvSpPr>
          <p:cNvPr id="16" name="Pentagon 21">
            <a:extLst>
              <a:ext uri="{FF2B5EF4-FFF2-40B4-BE49-F238E27FC236}">
                <a16:creationId xmlns:a16="http://schemas.microsoft.com/office/drawing/2014/main" id="{08635A0B-2681-B44E-B0FD-5A07F20E2636}"/>
              </a:ext>
            </a:extLst>
          </p:cNvPr>
          <p:cNvSpPr/>
          <p:nvPr/>
        </p:nvSpPr>
        <p:spPr>
          <a:xfrm>
            <a:off x="587229" y="2701182"/>
            <a:ext cx="6628242" cy="1038946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7" name="Pentagon 21">
            <a:extLst>
              <a:ext uri="{FF2B5EF4-FFF2-40B4-BE49-F238E27FC236}">
                <a16:creationId xmlns:a16="http://schemas.microsoft.com/office/drawing/2014/main" id="{CE2D1DFD-0C94-5649-A494-80388AE4839C}"/>
              </a:ext>
            </a:extLst>
          </p:cNvPr>
          <p:cNvSpPr/>
          <p:nvPr/>
        </p:nvSpPr>
        <p:spPr>
          <a:xfrm>
            <a:off x="300295" y="1596283"/>
            <a:ext cx="6628242" cy="103894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8" name="Pentagon 21">
            <a:extLst>
              <a:ext uri="{FF2B5EF4-FFF2-40B4-BE49-F238E27FC236}">
                <a16:creationId xmlns:a16="http://schemas.microsoft.com/office/drawing/2014/main" id="{103447A5-E617-2349-AB5B-A9A03CFCF7F7}"/>
              </a:ext>
            </a:extLst>
          </p:cNvPr>
          <p:cNvSpPr/>
          <p:nvPr/>
        </p:nvSpPr>
        <p:spPr>
          <a:xfrm>
            <a:off x="300295" y="4997524"/>
            <a:ext cx="6628242" cy="9787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19" name="Pentagon 21">
            <a:extLst>
              <a:ext uri="{FF2B5EF4-FFF2-40B4-BE49-F238E27FC236}">
                <a16:creationId xmlns:a16="http://schemas.microsoft.com/office/drawing/2014/main" id="{37E76594-1F31-E442-9DBE-EDF7EA8C740D}"/>
              </a:ext>
            </a:extLst>
          </p:cNvPr>
          <p:cNvSpPr/>
          <p:nvPr/>
        </p:nvSpPr>
        <p:spPr>
          <a:xfrm>
            <a:off x="300295" y="2701182"/>
            <a:ext cx="6628242" cy="1038946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20" name="Pentagon 21">
            <a:extLst>
              <a:ext uri="{FF2B5EF4-FFF2-40B4-BE49-F238E27FC236}">
                <a16:creationId xmlns:a16="http://schemas.microsoft.com/office/drawing/2014/main" id="{51971465-E4B3-C64B-9D15-7C32746DC81E}"/>
              </a:ext>
            </a:extLst>
          </p:cNvPr>
          <p:cNvSpPr/>
          <p:nvPr/>
        </p:nvSpPr>
        <p:spPr>
          <a:xfrm>
            <a:off x="300295" y="3802635"/>
            <a:ext cx="6628242" cy="1106584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600" b="1" i="1" dirty="0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6AD9D11F-F2A6-2245-B09D-6180FE783F3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B28EA03-4939-0B4A-B1FA-E9C6859C370B}"/>
              </a:ext>
            </a:extLst>
          </p:cNvPr>
          <p:cNvSpPr txBox="1">
            <a:spLocks/>
          </p:cNvSpPr>
          <p:nvPr/>
        </p:nvSpPr>
        <p:spPr>
          <a:xfrm>
            <a:off x="834887" y="213838"/>
            <a:ext cx="10991001" cy="487356"/>
          </a:xfrm>
          <a:prstGeom prst="rect">
            <a:avLst/>
          </a:prstGeom>
        </p:spPr>
        <p:txBody>
          <a:bodyPr vert="horz" lIns="99520" tIns="49763" rIns="99520" bIns="49763" rtlCol="0" anchor="ctr">
            <a:no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 defTabSz="995238" fontAlgn="auto">
              <a:spcAft>
                <a:spcPts val="0"/>
              </a:spcAft>
              <a:defRPr/>
            </a:pPr>
            <a:r>
              <a:rPr lang="en-US" sz="2600" b="1" dirty="0">
                <a:latin typeface="Century Gothic" pitchFamily="34" charset="0"/>
                <a:ea typeface="+mj-ea"/>
                <a:cs typeface="Arial" pitchFamily="34" charset="0"/>
              </a:rPr>
              <a:t>Program Pendidikan </a:t>
            </a:r>
            <a:r>
              <a:rPr lang="en-US" sz="2600" b="1" dirty="0" err="1">
                <a:latin typeface="Century Gothic" pitchFamily="34" charset="0"/>
                <a:ea typeface="+mj-ea"/>
                <a:cs typeface="Arial" pitchFamily="34" charset="0"/>
              </a:rPr>
              <a:t>Gelar</a:t>
            </a:r>
            <a:endParaRPr lang="en-US" sz="2600" b="1" dirty="0">
              <a:latin typeface="Century Gothic" pitchFamily="34" charset="0"/>
              <a:ea typeface="+mj-ea"/>
              <a:cs typeface="Arial" pitchFamily="34" charset="0"/>
            </a:endParaRPr>
          </a:p>
          <a:p>
            <a:pPr algn="ctr" defTabSz="995238" fontAlgn="auto">
              <a:spcAft>
                <a:spcPts val="0"/>
              </a:spcAft>
              <a:defRPr/>
            </a:pPr>
            <a:r>
              <a:rPr lang="en-US" sz="2600" b="1" dirty="0">
                <a:latin typeface="Century Gothic" pitchFamily="34" charset="0"/>
                <a:ea typeface="+mj-ea"/>
                <a:cs typeface="Arial" pitchFamily="34" charset="0"/>
              </a:rPr>
              <a:t>(</a:t>
            </a:r>
            <a:r>
              <a:rPr lang="en-US" sz="2600" b="1" dirty="0" err="1">
                <a:latin typeface="Century Gothic" pitchFamily="34" charset="0"/>
                <a:ea typeface="+mj-ea"/>
                <a:cs typeface="Arial" pitchFamily="34" charset="0"/>
              </a:rPr>
              <a:t>Berdasarkan</a:t>
            </a:r>
            <a:r>
              <a:rPr lang="en-US" sz="2600" b="1" dirty="0">
                <a:latin typeface="Century Gothic" pitchFamily="34" charset="0"/>
                <a:ea typeface="+mj-ea"/>
                <a:cs typeface="Arial" pitchFamily="34" charset="0"/>
              </a:rPr>
              <a:t> </a:t>
            </a:r>
            <a:r>
              <a:rPr lang="en-US" sz="2600" b="1" dirty="0" err="1">
                <a:latin typeface="Century Gothic" pitchFamily="34" charset="0"/>
                <a:ea typeface="+mj-ea"/>
                <a:cs typeface="Arial" pitchFamily="34" charset="0"/>
              </a:rPr>
              <a:t>Sumber</a:t>
            </a:r>
            <a:r>
              <a:rPr lang="en-US" sz="2600" b="1" dirty="0">
                <a:latin typeface="Century Gothic" pitchFamily="34" charset="0"/>
                <a:ea typeface="+mj-ea"/>
                <a:cs typeface="Arial" pitchFamily="34" charset="0"/>
              </a:rPr>
              <a:t> </a:t>
            </a:r>
            <a:r>
              <a:rPr lang="en-US" sz="2600" b="1" dirty="0" err="1">
                <a:latin typeface="Century Gothic" pitchFamily="34" charset="0"/>
                <a:ea typeface="+mj-ea"/>
                <a:cs typeface="Arial" pitchFamily="34" charset="0"/>
              </a:rPr>
              <a:t>Pembiayaan</a:t>
            </a:r>
            <a:r>
              <a:rPr lang="en-US" sz="2600" b="1" dirty="0">
                <a:latin typeface="Century Gothic" pitchFamily="34" charset="0"/>
                <a:ea typeface="+mj-ea"/>
                <a:cs typeface="Arial" pitchFamily="34" charset="0"/>
              </a:rPr>
              <a:t>)</a:t>
            </a:r>
            <a:endParaRPr lang="id-ID" sz="2600" b="1" dirty="0">
              <a:latin typeface="Century Gothic" pitchFamily="34" charset="0"/>
              <a:ea typeface="+mj-ea"/>
              <a:cs typeface="Arial" pitchFamily="34" charset="0"/>
            </a:endParaRPr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BE133C6-F4CD-274D-BBD9-C0045653A6AA}"/>
              </a:ext>
            </a:extLst>
          </p:cNvPr>
          <p:cNvSpPr/>
          <p:nvPr/>
        </p:nvSpPr>
        <p:spPr>
          <a:xfrm>
            <a:off x="413787" y="4023769"/>
            <a:ext cx="2272554" cy="735620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1" dirty="0"/>
              <a:t>Grant </a:t>
            </a:r>
            <a:r>
              <a:rPr lang="en-US" sz="1600" b="1" dirty="0"/>
              <a:t>/ </a:t>
            </a:r>
            <a:r>
              <a:rPr lang="en-US" sz="1600" b="1" dirty="0" err="1"/>
              <a:t>Hibah</a:t>
            </a:r>
            <a:endParaRPr lang="id-ID" sz="1600" b="1" i="1" dirty="0"/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1E1B73D8-69DF-9F41-B1D5-08E7DB192E81}"/>
              </a:ext>
            </a:extLst>
          </p:cNvPr>
          <p:cNvSpPr/>
          <p:nvPr/>
        </p:nvSpPr>
        <p:spPr>
          <a:xfrm>
            <a:off x="420542" y="5128093"/>
            <a:ext cx="2305637" cy="7463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00" b="1" dirty="0">
                <a:solidFill>
                  <a:schemeClr val="bg1"/>
                </a:solidFill>
              </a:rPr>
              <a:t>RUPIAH MURNI (RM)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br>
              <a:rPr lang="en-US" sz="1200" dirty="0"/>
            </a:br>
            <a:r>
              <a:rPr lang="en-US" sz="1200" b="1" dirty="0"/>
              <a:t>dan </a:t>
            </a:r>
            <a:r>
              <a:rPr lang="en-US" sz="1200" b="1" dirty="0" err="1"/>
              <a:t>sumber</a:t>
            </a:r>
            <a:r>
              <a:rPr lang="en-US" sz="1200" b="1" dirty="0"/>
              <a:t> </a:t>
            </a:r>
            <a:r>
              <a:rPr lang="en-US" sz="1200" b="1" dirty="0" err="1"/>
              <a:t>pendanaan</a:t>
            </a:r>
            <a:r>
              <a:rPr lang="en-US" sz="1200" b="1" dirty="0"/>
              <a:t> </a:t>
            </a:r>
            <a:r>
              <a:rPr lang="en-US" sz="1200" b="1" dirty="0" err="1"/>
              <a:t>lainnya</a:t>
            </a:r>
            <a:endParaRPr lang="id-ID" sz="1200" b="1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08DFA8-A514-8146-8975-14052188CF16}"/>
              </a:ext>
            </a:extLst>
          </p:cNvPr>
          <p:cNvSpPr/>
          <p:nvPr/>
        </p:nvSpPr>
        <p:spPr>
          <a:xfrm>
            <a:off x="2804763" y="4031795"/>
            <a:ext cx="3289952" cy="6924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spcAft>
                <a:spcPts val="300"/>
              </a:spcAft>
            </a:pPr>
            <a:r>
              <a:rPr lang="id-ID" sz="1300" b="1" dirty="0"/>
              <a:t>PNS dari Unit Perencanaan</a:t>
            </a:r>
            <a:r>
              <a:rPr lang="en-US" sz="1300" b="1" dirty="0"/>
              <a:t> </a:t>
            </a:r>
            <a:r>
              <a:rPr lang="id-ID" sz="1300" b="1" dirty="0"/>
              <a:t>di instansi pusat </a:t>
            </a:r>
            <a:r>
              <a:rPr lang="en-US" sz="1300" b="1" dirty="0" err="1"/>
              <a:t>dan</a:t>
            </a:r>
            <a:r>
              <a:rPr lang="en-US" sz="1300" b="1" dirty="0"/>
              <a:t> </a:t>
            </a:r>
            <a:r>
              <a:rPr lang="id-ID" sz="1300" b="1" dirty="0"/>
              <a:t>daerah</a:t>
            </a:r>
            <a:r>
              <a:rPr lang="en-US" sz="1300" b="1" dirty="0"/>
              <a:t> </a:t>
            </a:r>
            <a:r>
              <a:rPr lang="en-US" sz="1300" b="1" dirty="0" err="1"/>
              <a:t>dan</a:t>
            </a:r>
            <a:r>
              <a:rPr lang="en-US" sz="1300" b="1" dirty="0"/>
              <a:t> </a:t>
            </a:r>
            <a:r>
              <a:rPr lang="en-US" sz="1300" b="1" dirty="0" err="1"/>
              <a:t>pendukung</a:t>
            </a:r>
            <a:r>
              <a:rPr lang="en-US" sz="1300" b="1" dirty="0"/>
              <a:t> </a:t>
            </a:r>
            <a:r>
              <a:rPr lang="en-US" sz="1300" b="1" dirty="0" err="1"/>
              <a:t>prioritas</a:t>
            </a:r>
            <a:r>
              <a:rPr lang="en-US" sz="1300" b="1" dirty="0"/>
              <a:t> </a:t>
            </a:r>
            <a:r>
              <a:rPr lang="en-US" sz="1300" b="1" dirty="0" err="1"/>
              <a:t>pembangunan</a:t>
            </a:r>
            <a:r>
              <a:rPr lang="en-US" sz="1300" b="1" dirty="0"/>
              <a:t> </a:t>
            </a:r>
            <a:r>
              <a:rPr lang="en-US" sz="1300" b="1" dirty="0" err="1"/>
              <a:t>nasional</a:t>
            </a:r>
            <a:r>
              <a:rPr lang="en-US" sz="1300" b="1" dirty="0"/>
              <a:t>  </a:t>
            </a:r>
            <a:endParaRPr lang="id-ID" sz="1300" b="1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3F3DBC-4790-3748-9F12-F31D99FA39F5}"/>
              </a:ext>
            </a:extLst>
          </p:cNvPr>
          <p:cNvSpPr/>
          <p:nvPr/>
        </p:nvSpPr>
        <p:spPr>
          <a:xfrm>
            <a:off x="2678944" y="5226530"/>
            <a:ext cx="4338365" cy="8150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266673" indent="-171433">
              <a:lnSpc>
                <a:spcPct val="114000"/>
              </a:lnSpc>
              <a:spcAft>
                <a:spcPts val="300"/>
              </a:spcAft>
              <a:buFont typeface="Arial" pitchFamily="34" charset="0"/>
              <a:buChar char="•"/>
            </a:pPr>
            <a:r>
              <a:rPr lang="en-US" sz="1300" b="1" dirty="0"/>
              <a:t>PNS </a:t>
            </a:r>
            <a:r>
              <a:rPr lang="en-US" sz="1300" b="1" dirty="0" err="1"/>
              <a:t>pendukung</a:t>
            </a:r>
            <a:r>
              <a:rPr lang="en-US" sz="1300" b="1" dirty="0"/>
              <a:t> </a:t>
            </a:r>
            <a:r>
              <a:rPr lang="en-US" sz="1300" b="1" dirty="0" err="1"/>
              <a:t>prioritas</a:t>
            </a:r>
            <a:r>
              <a:rPr lang="en-US" sz="1300" b="1" dirty="0"/>
              <a:t> </a:t>
            </a:r>
            <a:r>
              <a:rPr lang="en-US" sz="1300" b="1" dirty="0" err="1"/>
              <a:t>pembangunan</a:t>
            </a:r>
            <a:r>
              <a:rPr lang="en-US" sz="1300" b="1" dirty="0"/>
              <a:t> </a:t>
            </a:r>
            <a:r>
              <a:rPr lang="en-US" sz="1300" b="1" dirty="0" err="1"/>
              <a:t>nasional</a:t>
            </a:r>
            <a:r>
              <a:rPr lang="en-US" sz="1300" b="1" dirty="0"/>
              <a:t>  </a:t>
            </a:r>
          </a:p>
          <a:p>
            <a:pPr marL="266673" indent="-171433">
              <a:lnSpc>
                <a:spcPct val="114000"/>
              </a:lnSpc>
              <a:spcAft>
                <a:spcPts val="300"/>
              </a:spcAft>
              <a:buFont typeface="Arial" pitchFamily="34" charset="0"/>
              <a:buChar char="•"/>
            </a:pPr>
            <a:r>
              <a:rPr lang="en-US" sz="1300" b="1" dirty="0" err="1"/>
              <a:t>Mempertimbangkan</a:t>
            </a:r>
            <a:r>
              <a:rPr lang="en-US" sz="1300" b="1" dirty="0"/>
              <a:t> </a:t>
            </a:r>
            <a:r>
              <a:rPr lang="en-US" sz="1300" b="1" dirty="0" err="1"/>
              <a:t>arah</a:t>
            </a:r>
            <a:r>
              <a:rPr lang="en-US" sz="1300" b="1" dirty="0"/>
              <a:t> </a:t>
            </a:r>
            <a:r>
              <a:rPr lang="en-US" sz="1300" b="1" dirty="0" err="1"/>
              <a:t>pengembangan</a:t>
            </a:r>
            <a:r>
              <a:rPr lang="en-US" sz="1300" b="1" dirty="0"/>
              <a:t> </a:t>
            </a:r>
            <a:r>
              <a:rPr lang="en-US" sz="1300" b="1" dirty="0" err="1"/>
              <a:t>wilayah</a:t>
            </a:r>
            <a:r>
              <a:rPr lang="en-US" sz="1300" b="1" dirty="0"/>
              <a:t> </a:t>
            </a:r>
            <a:r>
              <a:rPr lang="en-US" sz="1300" b="1" dirty="0" err="1"/>
              <a:t>dan</a:t>
            </a:r>
            <a:r>
              <a:rPr lang="en-US" sz="1300" b="1" dirty="0"/>
              <a:t> </a:t>
            </a:r>
            <a:r>
              <a:rPr lang="en-US" sz="1300" b="1" dirty="0" err="1"/>
              <a:t>afirmasi</a:t>
            </a:r>
            <a:r>
              <a:rPr lang="en-US" sz="1300" b="1" dirty="0"/>
              <a:t> </a:t>
            </a:r>
            <a:r>
              <a:rPr lang="en-US" sz="1300" b="1" dirty="0" err="1"/>
              <a:t>daerah</a:t>
            </a:r>
            <a:r>
              <a:rPr lang="en-US" sz="1300" b="1" dirty="0"/>
              <a:t> </a:t>
            </a:r>
            <a:r>
              <a:rPr lang="en-US" sz="1300" b="1" dirty="0" err="1"/>
              <a:t>tertinggal</a:t>
            </a:r>
            <a:endParaRPr lang="id-ID" sz="1300" b="1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5B2F2C-9AE0-C645-8F33-6A2CA8578E50}"/>
              </a:ext>
            </a:extLst>
          </p:cNvPr>
          <p:cNvSpPr/>
          <p:nvPr/>
        </p:nvSpPr>
        <p:spPr>
          <a:xfrm>
            <a:off x="7243402" y="5017558"/>
            <a:ext cx="4656184" cy="513279"/>
          </a:xfrm>
          <a:prstGeom prst="rect">
            <a:avLst/>
          </a:prstGeom>
        </p:spPr>
        <p:txBody>
          <a:bodyPr wrap="square" numCol="2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225402" lvl="1" indent="-171433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S2 Linkage Premium</a:t>
            </a:r>
          </a:p>
          <a:p>
            <a:pPr marL="225402" lvl="1" indent="-171433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S3 </a:t>
            </a:r>
            <a:r>
              <a:rPr lang="en-US" sz="1200" b="1" dirty="0" err="1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Dalam</a:t>
            </a: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1200" b="1" dirty="0" err="1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Negeri</a:t>
            </a:r>
            <a:endParaRPr lang="en-US" sz="1200" b="1" dirty="0">
              <a:solidFill>
                <a:schemeClr val="accent6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B67E1A-A81A-E045-A4DF-A4C74C6C219D}"/>
              </a:ext>
            </a:extLst>
          </p:cNvPr>
          <p:cNvSpPr/>
          <p:nvPr/>
        </p:nvSpPr>
        <p:spPr>
          <a:xfrm>
            <a:off x="7207147" y="3862980"/>
            <a:ext cx="4728694" cy="10463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225402" lvl="1" indent="-171433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DFAT AUSTRALIA </a:t>
            </a:r>
            <a:r>
              <a:rPr lang="en-US" sz="1100" b="1" dirty="0">
                <a:sym typeface="Wingdings" pitchFamily="2" charset="2"/>
              </a:rPr>
              <a:t>- </a:t>
            </a:r>
            <a:r>
              <a:rPr lang="en-US" sz="1100" b="1" dirty="0" err="1">
                <a:sym typeface="Wingdings" pitchFamily="2" charset="2"/>
              </a:rPr>
              <a:t>pembiayaan</a:t>
            </a:r>
            <a:r>
              <a:rPr lang="en-US" sz="1100" b="1" dirty="0">
                <a:sym typeface="Wingdings" pitchFamily="2" charset="2"/>
              </a:rPr>
              <a:t> </a:t>
            </a:r>
            <a:r>
              <a:rPr lang="en-US" sz="1100" b="1" dirty="0" err="1">
                <a:sym typeface="Wingdings" pitchFamily="2" charset="2"/>
              </a:rPr>
              <a:t>studi</a:t>
            </a:r>
            <a:r>
              <a:rPr lang="en-US" sz="1100" b="1" dirty="0">
                <a:sym typeface="Wingdings" pitchFamily="2" charset="2"/>
              </a:rPr>
              <a:t> </a:t>
            </a:r>
            <a:r>
              <a:rPr lang="en-US" sz="1100" b="1" dirty="0" err="1">
                <a:sym typeface="Wingdings" pitchFamily="2" charset="2"/>
              </a:rPr>
              <a:t>tahun</a:t>
            </a:r>
            <a:r>
              <a:rPr lang="en-US" sz="1100" b="1" dirty="0">
                <a:sym typeface="Wingdings" pitchFamily="2" charset="2"/>
              </a:rPr>
              <a:t> ke-2 program </a:t>
            </a:r>
            <a:r>
              <a:rPr lang="en-US" sz="1100" b="1" i="1" dirty="0">
                <a:sym typeface="Wingdings" pitchFamily="2" charset="2"/>
              </a:rPr>
              <a:t>master linkage </a:t>
            </a:r>
            <a:r>
              <a:rPr lang="en-US" sz="1100" b="1" dirty="0">
                <a:sym typeface="Wingdings" pitchFamily="2" charset="2"/>
              </a:rPr>
              <a:t>Australia/Split Site (</a:t>
            </a:r>
            <a:r>
              <a:rPr lang="en-US" sz="1100" b="1" dirty="0" err="1">
                <a:sym typeface="Wingdings" pitchFamily="2" charset="2"/>
              </a:rPr>
              <a:t>selama</a:t>
            </a:r>
            <a:r>
              <a:rPr lang="en-US" sz="1100" b="1" dirty="0">
                <a:sym typeface="Wingdings" pitchFamily="2" charset="2"/>
              </a:rPr>
              <a:t> </a:t>
            </a:r>
            <a:r>
              <a:rPr lang="en-US" sz="1100" b="1" dirty="0" err="1">
                <a:sym typeface="Wingdings" pitchFamily="2" charset="2"/>
              </a:rPr>
              <a:t>studi</a:t>
            </a:r>
            <a:r>
              <a:rPr lang="en-US" sz="1100" b="1" dirty="0">
                <a:sym typeface="Wingdings" pitchFamily="2" charset="2"/>
              </a:rPr>
              <a:t> di Australia): </a:t>
            </a:r>
            <a:r>
              <a:rPr lang="en-US" sz="1100" b="1" dirty="0" err="1">
                <a:sym typeface="Wingdings" pitchFamily="2" charset="2"/>
              </a:rPr>
              <a:t>Unhas</a:t>
            </a:r>
            <a:r>
              <a:rPr lang="en-US" sz="1100" b="1" dirty="0">
                <a:sym typeface="Wingdings" pitchFamily="2" charset="2"/>
              </a:rPr>
              <a:t> dan Griffith University; UB dan UTS; UB dan Macquarie University; UGM dan Melbourne University; Universitas </a:t>
            </a:r>
            <a:r>
              <a:rPr lang="en-US" sz="1100" b="1" dirty="0" err="1">
                <a:sym typeface="Wingdings" pitchFamily="2" charset="2"/>
              </a:rPr>
              <a:t>Udayana</a:t>
            </a:r>
            <a:r>
              <a:rPr lang="en-US" sz="1100" b="1" dirty="0">
                <a:sym typeface="Wingdings" pitchFamily="2" charset="2"/>
              </a:rPr>
              <a:t> dan Griffith University</a:t>
            </a:r>
          </a:p>
          <a:p>
            <a:pPr marL="225402" lvl="1" indent="-171433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MFAT NEW ZEALAND </a:t>
            </a:r>
            <a:r>
              <a:rPr lang="en-US" sz="1100" b="1" dirty="0">
                <a:sym typeface="Wingdings" pitchFamily="2" charset="2"/>
              </a:rPr>
              <a:t>- </a:t>
            </a:r>
            <a:r>
              <a:rPr lang="en-US" sz="1100" b="1" dirty="0" err="1">
                <a:sym typeface="Wingdings" pitchFamily="2" charset="2"/>
              </a:rPr>
              <a:t>beasiswa</a:t>
            </a:r>
            <a:r>
              <a:rPr lang="en-US" sz="1100" b="1" dirty="0">
                <a:sym typeface="Wingdings" pitchFamily="2" charset="2"/>
              </a:rPr>
              <a:t> S2 </a:t>
            </a:r>
            <a:r>
              <a:rPr lang="en-US" sz="1100" b="1" dirty="0" err="1">
                <a:sym typeface="Wingdings" pitchFamily="2" charset="2"/>
              </a:rPr>
              <a:t>dan</a:t>
            </a:r>
            <a:r>
              <a:rPr lang="en-US" sz="1100" b="1" dirty="0">
                <a:sym typeface="Wingdings" pitchFamily="2" charset="2"/>
              </a:rPr>
              <a:t> S3 di New Zealand</a:t>
            </a:r>
          </a:p>
        </p:txBody>
      </p:sp>
      <p:sp>
        <p:nvSpPr>
          <p:cNvPr id="29" name="Pentagon 28">
            <a:extLst>
              <a:ext uri="{FF2B5EF4-FFF2-40B4-BE49-F238E27FC236}">
                <a16:creationId xmlns:a16="http://schemas.microsoft.com/office/drawing/2014/main" id="{85DFDF7E-B45C-7342-8960-9220B5557285}"/>
              </a:ext>
            </a:extLst>
          </p:cNvPr>
          <p:cNvSpPr/>
          <p:nvPr/>
        </p:nvSpPr>
        <p:spPr>
          <a:xfrm>
            <a:off x="420542" y="1691505"/>
            <a:ext cx="2265798" cy="77689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1" dirty="0"/>
              <a:t>Loan</a:t>
            </a:r>
            <a:r>
              <a:rPr lang="en-US" sz="1600" b="1" dirty="0"/>
              <a:t> JICA:</a:t>
            </a:r>
          </a:p>
          <a:p>
            <a:pPr algn="ctr"/>
            <a:r>
              <a:rPr lang="en-US" sz="1600" b="1" dirty="0"/>
              <a:t>PHRD IV</a:t>
            </a:r>
            <a:endParaRPr lang="id-ID" sz="1600" b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2617345-1B09-E147-972A-5650FCD7FDC8}"/>
              </a:ext>
            </a:extLst>
          </p:cNvPr>
          <p:cNvSpPr/>
          <p:nvPr/>
        </p:nvSpPr>
        <p:spPr>
          <a:xfrm>
            <a:off x="2842456" y="1698940"/>
            <a:ext cx="3481830" cy="7765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id-ID" sz="1300" b="1" dirty="0"/>
              <a:t>PNS dari Unit Perencanaan</a:t>
            </a:r>
            <a:r>
              <a:rPr lang="en-US" sz="1300" b="1" dirty="0"/>
              <a:t> </a:t>
            </a:r>
            <a:r>
              <a:rPr lang="en-US" sz="1300" b="1" dirty="0" err="1"/>
              <a:t>dan</a:t>
            </a:r>
            <a:r>
              <a:rPr lang="en-US" sz="1300" b="1" dirty="0"/>
              <a:t> </a:t>
            </a:r>
            <a:r>
              <a:rPr lang="en-US" sz="1300" b="1" dirty="0" err="1"/>
              <a:t>pendukung</a:t>
            </a:r>
            <a:r>
              <a:rPr lang="en-US" sz="1300" b="1" dirty="0"/>
              <a:t> </a:t>
            </a:r>
            <a:r>
              <a:rPr lang="en-US" sz="1300" b="1" dirty="0" err="1"/>
              <a:t>perencanaan</a:t>
            </a:r>
            <a:r>
              <a:rPr lang="id-ID" sz="1300" b="1" dirty="0"/>
              <a:t> di instansi pusat </a:t>
            </a:r>
            <a:r>
              <a:rPr lang="en-US" sz="1300" b="1" dirty="0" err="1"/>
              <a:t>dan</a:t>
            </a:r>
            <a:r>
              <a:rPr lang="en-US" sz="1300" b="1" dirty="0"/>
              <a:t> </a:t>
            </a:r>
            <a:r>
              <a:rPr lang="id-ID" sz="1300" b="1" dirty="0">
                <a:solidFill>
                  <a:srgbClr val="C00000"/>
                </a:solidFill>
              </a:rPr>
              <a:t>daerah </a:t>
            </a:r>
            <a:r>
              <a:rPr lang="en-US" sz="1300" b="1" dirty="0">
                <a:solidFill>
                  <a:srgbClr val="C00000"/>
                </a:solidFill>
              </a:rPr>
              <a:t>(80% </a:t>
            </a:r>
            <a:r>
              <a:rPr lang="en-US" sz="1300" b="1" dirty="0" err="1">
                <a:solidFill>
                  <a:srgbClr val="C00000"/>
                </a:solidFill>
              </a:rPr>
              <a:t>Pemda</a:t>
            </a:r>
            <a:r>
              <a:rPr lang="en-US" sz="1300" b="1" dirty="0">
                <a:solidFill>
                  <a:srgbClr val="C00000"/>
                </a:solidFill>
              </a:rPr>
              <a:t> </a:t>
            </a:r>
            <a:r>
              <a:rPr lang="en-US" sz="1300" b="1" dirty="0" err="1">
                <a:solidFill>
                  <a:srgbClr val="C00000"/>
                </a:solidFill>
              </a:rPr>
              <a:t>luar</a:t>
            </a:r>
            <a:r>
              <a:rPr lang="en-US" sz="1300" b="1" dirty="0">
                <a:solidFill>
                  <a:srgbClr val="C00000"/>
                </a:solidFill>
              </a:rPr>
              <a:t> </a:t>
            </a:r>
            <a:r>
              <a:rPr lang="en-US" sz="1300" b="1" dirty="0" err="1">
                <a:solidFill>
                  <a:srgbClr val="C00000"/>
                </a:solidFill>
              </a:rPr>
              <a:t>Jawa</a:t>
            </a:r>
            <a:r>
              <a:rPr lang="en-US" sz="1300" b="1" dirty="0">
                <a:solidFill>
                  <a:srgbClr val="C00000"/>
                </a:solidFill>
              </a:rPr>
              <a:t> </a:t>
            </a:r>
            <a:r>
              <a:rPr lang="en-US" sz="1300" b="1" dirty="0" err="1">
                <a:solidFill>
                  <a:srgbClr val="C00000"/>
                </a:solidFill>
              </a:rPr>
              <a:t>dan</a:t>
            </a:r>
            <a:r>
              <a:rPr lang="en-US" sz="1300" b="1" dirty="0">
                <a:solidFill>
                  <a:srgbClr val="C00000"/>
                </a:solidFill>
              </a:rPr>
              <a:t> </a:t>
            </a:r>
            <a:r>
              <a:rPr lang="en-US" sz="1300" b="1" dirty="0" err="1">
                <a:solidFill>
                  <a:srgbClr val="C00000"/>
                </a:solidFill>
              </a:rPr>
              <a:t>Jawa</a:t>
            </a:r>
            <a:r>
              <a:rPr lang="id-ID" sz="1300" b="1" dirty="0"/>
              <a:t>;</a:t>
            </a:r>
            <a:r>
              <a:rPr lang="en-US" sz="1300" b="1" dirty="0"/>
              <a:t> 20% </a:t>
            </a:r>
            <a:r>
              <a:rPr lang="en-US" sz="1300" b="1" dirty="0" err="1"/>
              <a:t>dari</a:t>
            </a:r>
            <a:r>
              <a:rPr lang="en-US" sz="1300" b="1" dirty="0"/>
              <a:t> </a:t>
            </a:r>
            <a:r>
              <a:rPr lang="id-ID" sz="1300" b="1" dirty="0"/>
              <a:t>K/L </a:t>
            </a:r>
            <a:r>
              <a:rPr lang="en-US" sz="1300" b="1" dirty="0" err="1"/>
              <a:t>pusat</a:t>
            </a:r>
            <a:r>
              <a:rPr lang="en-US" sz="1300" b="1" dirty="0"/>
              <a:t>)</a:t>
            </a:r>
            <a:endParaRPr lang="id-ID" sz="1300" b="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38F0FF-6AE5-B34E-8434-4C851748D51F}"/>
              </a:ext>
            </a:extLst>
          </p:cNvPr>
          <p:cNvSpPr/>
          <p:nvPr/>
        </p:nvSpPr>
        <p:spPr>
          <a:xfrm>
            <a:off x="7268584" y="1618009"/>
            <a:ext cx="4734768" cy="12634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42862" lvl="1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S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2/S3</a:t>
            </a: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DALAM NEGERI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; </a:t>
            </a: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S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2/S3</a:t>
            </a: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LUAR</a:t>
            </a: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 NEGERI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; </a:t>
            </a:r>
            <a:r>
              <a:rPr lang="id-ID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S2 </a:t>
            </a:r>
            <a:r>
              <a:rPr lang="id-ID" sz="1200" b="1" i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LINK</a:t>
            </a:r>
            <a:r>
              <a:rPr lang="en-US" sz="1200" b="1" i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A</a:t>
            </a:r>
            <a:r>
              <a:rPr lang="id-ID" sz="1200" b="1" i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GE</a:t>
            </a:r>
            <a:r>
              <a:rPr lang="en-US" sz="1200" b="1" i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; </a:t>
            </a:r>
          </a:p>
          <a:p>
            <a:pPr marL="42862" lvl="1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S2 DALAM NEGERI AFIRMASI* </a:t>
            </a:r>
            <a:r>
              <a:rPr lang="en-GB" sz="1050" i="1" dirty="0">
                <a:sym typeface="Wingdings" pitchFamily="2" charset="2"/>
              </a:rPr>
              <a:t>MAP UGM; MIA UB; </a:t>
            </a:r>
            <a:r>
              <a:rPr lang="en-GB" sz="1050" i="1" dirty="0" err="1">
                <a:sym typeface="Wingdings" pitchFamily="2" charset="2"/>
              </a:rPr>
              <a:t>dan</a:t>
            </a:r>
            <a:r>
              <a:rPr lang="en-GB" sz="1050" i="1" dirty="0">
                <a:sym typeface="Wingdings" pitchFamily="2" charset="2"/>
              </a:rPr>
              <a:t> MAP </a:t>
            </a:r>
            <a:r>
              <a:rPr lang="en-GB" sz="1050" i="1" dirty="0" err="1">
                <a:sym typeface="Wingdings" pitchFamily="2" charset="2"/>
              </a:rPr>
              <a:t>Unsri</a:t>
            </a:r>
            <a:r>
              <a:rPr lang="en-GB" sz="1050" i="1" dirty="0">
                <a:sym typeface="Wingdings" pitchFamily="2" charset="2"/>
              </a:rPr>
              <a:t> </a:t>
            </a:r>
          </a:p>
          <a:p>
            <a:pPr marL="0" lvl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000" i="1" dirty="0">
                <a:sym typeface="Wingdings" pitchFamily="2" charset="2"/>
              </a:rPr>
              <a:t>*</a:t>
            </a:r>
            <a:r>
              <a:rPr lang="en-GB" sz="1000" i="1" dirty="0" err="1">
                <a:sym typeface="Wingdings" pitchFamily="2" charset="2"/>
              </a:rPr>
              <a:t>Afirmasi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tahun</a:t>
            </a:r>
            <a:r>
              <a:rPr lang="en-GB" sz="1000" i="1" dirty="0">
                <a:sym typeface="Wingdings" pitchFamily="2" charset="2"/>
              </a:rPr>
              <a:t> 2021: 6 </a:t>
            </a:r>
            <a:r>
              <a:rPr lang="en-GB" sz="1000" i="1" dirty="0" err="1">
                <a:sym typeface="Wingdings" pitchFamily="2" charset="2"/>
              </a:rPr>
              <a:t>Provinsi</a:t>
            </a:r>
            <a:r>
              <a:rPr lang="en-GB" sz="1000" i="1" dirty="0">
                <a:sym typeface="Wingdings" pitchFamily="2" charset="2"/>
              </a:rPr>
              <a:t> KTI (Papua, Papua Barat, Maluku, Maluku Utara, Kalimantan Utara </a:t>
            </a:r>
            <a:r>
              <a:rPr lang="en-GB" sz="1000" i="1" dirty="0" err="1">
                <a:sym typeface="Wingdings" pitchFamily="2" charset="2"/>
              </a:rPr>
              <a:t>dan</a:t>
            </a:r>
            <a:r>
              <a:rPr lang="en-GB" sz="1000" i="1" dirty="0">
                <a:sym typeface="Wingdings" pitchFamily="2" charset="2"/>
              </a:rPr>
              <a:t> NTT); Daerah </a:t>
            </a:r>
            <a:r>
              <a:rPr lang="en-GB" sz="1000" i="1" dirty="0" err="1">
                <a:sym typeface="Wingdings" pitchFamily="2" charset="2"/>
              </a:rPr>
              <a:t>Tertinggal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sesuai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dengan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Perpres</a:t>
            </a:r>
            <a:r>
              <a:rPr lang="en-GB" sz="1000" i="1" dirty="0">
                <a:sym typeface="Wingdings" pitchFamily="2" charset="2"/>
              </a:rPr>
              <a:t> 63 </a:t>
            </a:r>
            <a:r>
              <a:rPr lang="en-GB" sz="1000" i="1" dirty="0" err="1">
                <a:sym typeface="Wingdings" pitchFamily="2" charset="2"/>
              </a:rPr>
              <a:t>Tahun</a:t>
            </a:r>
            <a:r>
              <a:rPr lang="en-GB" sz="1000" i="1" dirty="0">
                <a:sym typeface="Wingdings" pitchFamily="2" charset="2"/>
              </a:rPr>
              <a:t> 2020; </a:t>
            </a:r>
            <a:r>
              <a:rPr lang="en-GB" sz="1000" i="1" dirty="0" err="1">
                <a:sym typeface="Wingdings" pitchFamily="2" charset="2"/>
              </a:rPr>
              <a:t>dan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Provinsi</a:t>
            </a:r>
            <a:r>
              <a:rPr lang="en-GB" sz="1000" i="1" dirty="0">
                <a:sym typeface="Wingdings" pitchFamily="2" charset="2"/>
              </a:rPr>
              <a:t> yang </a:t>
            </a:r>
            <a:r>
              <a:rPr lang="en-GB" sz="1000" i="1" dirty="0" err="1">
                <a:sym typeface="Wingdings" pitchFamily="2" charset="2"/>
              </a:rPr>
              <a:t>belum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pernah</a:t>
            </a:r>
            <a:r>
              <a:rPr lang="en-GB" sz="1000" i="1" dirty="0">
                <a:sym typeface="Wingdings" pitchFamily="2" charset="2"/>
              </a:rPr>
              <a:t> </a:t>
            </a:r>
            <a:r>
              <a:rPr lang="en-GB" sz="1000" i="1" dirty="0" err="1">
                <a:sym typeface="Wingdings" pitchFamily="2" charset="2"/>
              </a:rPr>
              <a:t>mendapat</a:t>
            </a:r>
            <a:r>
              <a:rPr lang="en-GB" sz="1000" i="1" dirty="0">
                <a:sym typeface="Wingdings" pitchFamily="2" charset="2"/>
              </a:rPr>
              <a:t> PPD</a:t>
            </a:r>
            <a:endParaRPr lang="id-ID" sz="1200" i="1" dirty="0">
              <a:sym typeface="Wingdings" pitchFamily="2" charset="2"/>
            </a:endParaRPr>
          </a:p>
          <a:p>
            <a:pPr marL="42862" lvl="1" indent="-17145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id-ID" sz="1200" b="1" dirty="0">
              <a:solidFill>
                <a:schemeClr val="accent2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8E60BD9C-98F0-3543-B197-F5C831C6D19F}"/>
              </a:ext>
            </a:extLst>
          </p:cNvPr>
          <p:cNvSpPr/>
          <p:nvPr/>
        </p:nvSpPr>
        <p:spPr>
          <a:xfrm>
            <a:off x="413786" y="2799365"/>
            <a:ext cx="2272554" cy="776892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Loan</a:t>
            </a:r>
            <a:r>
              <a:rPr lang="en-US" sz="1600" b="1" dirty="0">
                <a:solidFill>
                  <a:schemeClr val="tx1"/>
                </a:solidFill>
              </a:rPr>
              <a:t> Bank Dunia: COREMAP</a:t>
            </a:r>
            <a:endParaRPr lang="id-ID" sz="1600" b="1" dirty="0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E74BA1C-15BF-D94E-8624-5FD79F50BE7A}"/>
              </a:ext>
            </a:extLst>
          </p:cNvPr>
          <p:cNvSpPr/>
          <p:nvPr/>
        </p:nvSpPr>
        <p:spPr>
          <a:xfrm>
            <a:off x="2804763" y="2805958"/>
            <a:ext cx="3453130" cy="763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lnSpc>
                <a:spcPct val="114000"/>
              </a:lnSpc>
              <a:spcAft>
                <a:spcPts val="300"/>
              </a:spcAft>
            </a:pPr>
            <a:r>
              <a:rPr lang="en-US" sz="1300" b="1" dirty="0" err="1"/>
              <a:t>Pegawai</a:t>
            </a:r>
            <a:r>
              <a:rPr lang="en-US" sz="1300" b="1" dirty="0"/>
              <a:t> Negeri </a:t>
            </a:r>
            <a:r>
              <a:rPr lang="en-US" sz="1300" b="1" dirty="0" err="1"/>
              <a:t>Sipil</a:t>
            </a:r>
            <a:r>
              <a:rPr lang="en-US" sz="1300" b="1" dirty="0"/>
              <a:t> (PNS) yang </a:t>
            </a:r>
            <a:r>
              <a:rPr lang="en-US" sz="1300" b="1" dirty="0" err="1"/>
              <a:t>memiliki</a:t>
            </a:r>
            <a:r>
              <a:rPr lang="en-US" sz="1300" b="1" dirty="0"/>
              <a:t> </a:t>
            </a:r>
            <a:r>
              <a:rPr lang="en-US" sz="1300" b="1" dirty="0" err="1"/>
              <a:t>tugas</a:t>
            </a:r>
            <a:r>
              <a:rPr lang="en-US" sz="1300" b="1" dirty="0"/>
              <a:t> dan </a:t>
            </a:r>
            <a:r>
              <a:rPr lang="en-US" sz="1300" b="1" dirty="0" err="1"/>
              <a:t>fungsi</a:t>
            </a:r>
            <a:r>
              <a:rPr lang="en-US" sz="1300" b="1" dirty="0"/>
              <a:t> di </a:t>
            </a:r>
            <a:r>
              <a:rPr lang="en-US" sz="1300" b="1" dirty="0" err="1"/>
              <a:t>bidang</a:t>
            </a:r>
            <a:r>
              <a:rPr lang="en-US" sz="1300" b="1" dirty="0"/>
              <a:t> </a:t>
            </a:r>
            <a:r>
              <a:rPr lang="en-US" sz="1300" b="1" i="1" dirty="0"/>
              <a:t>Marine and Coastal Management</a:t>
            </a:r>
            <a:endParaRPr lang="id-ID" sz="1300" b="1" i="1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84B57E3-3AC9-8E43-91DA-2E5D9DB83E0E}"/>
              </a:ext>
            </a:extLst>
          </p:cNvPr>
          <p:cNvSpPr/>
          <p:nvPr/>
        </p:nvSpPr>
        <p:spPr>
          <a:xfrm>
            <a:off x="7261515" y="3035287"/>
            <a:ext cx="4734768" cy="2908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42858" lvl="1" indent="-17143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200" b="1" dirty="0">
                <a:solidFill>
                  <a:srgbClr val="17375E"/>
                </a:solidFill>
                <a:sym typeface="Wingdings" pitchFamily="2" charset="2"/>
              </a:rPr>
              <a:t>S</a:t>
            </a:r>
            <a:r>
              <a:rPr lang="en-US" sz="1200" b="1" dirty="0">
                <a:solidFill>
                  <a:srgbClr val="17375E"/>
                </a:solidFill>
                <a:sym typeface="Wingdings" pitchFamily="2" charset="2"/>
              </a:rPr>
              <a:t>2</a:t>
            </a:r>
            <a:r>
              <a:rPr lang="id-ID" sz="1200" b="1" dirty="0">
                <a:solidFill>
                  <a:srgbClr val="17375E"/>
                </a:solidFill>
                <a:sym typeface="Wingdings" pitchFamily="2" charset="2"/>
              </a:rPr>
              <a:t> </a:t>
            </a:r>
            <a:r>
              <a:rPr lang="en-US" sz="1200" b="1" dirty="0">
                <a:solidFill>
                  <a:srgbClr val="17375E"/>
                </a:solidFill>
                <a:sym typeface="Wingdings" pitchFamily="2" charset="2"/>
              </a:rPr>
              <a:t>LUAR NEGERI</a:t>
            </a:r>
            <a:endParaRPr lang="id-ID" sz="1200" b="1" dirty="0">
              <a:solidFill>
                <a:srgbClr val="17375E"/>
              </a:solidFill>
              <a:sym typeface="Wingdings" pitchFamily="2" charset="2"/>
            </a:endParaRPr>
          </a:p>
        </p:txBody>
      </p:sp>
      <p:sp>
        <p:nvSpPr>
          <p:cNvPr id="37" name="TextBox 47">
            <a:extLst>
              <a:ext uri="{FF2B5EF4-FFF2-40B4-BE49-F238E27FC236}">
                <a16:creationId xmlns:a16="http://schemas.microsoft.com/office/drawing/2014/main" id="{A1615C2B-C4B0-814D-B3E6-74E9C433C592}"/>
              </a:ext>
            </a:extLst>
          </p:cNvPr>
          <p:cNvSpPr txBox="1"/>
          <p:nvPr/>
        </p:nvSpPr>
        <p:spPr>
          <a:xfrm>
            <a:off x="3154036" y="1235589"/>
            <a:ext cx="2591409" cy="292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SUMBER PESERTA</a:t>
            </a:r>
            <a:endParaRPr lang="id-ID" sz="1300" b="1" dirty="0">
              <a:solidFill>
                <a:schemeClr val="bg1"/>
              </a:solidFill>
            </a:endParaRPr>
          </a:p>
        </p:txBody>
      </p:sp>
      <p:sp>
        <p:nvSpPr>
          <p:cNvPr id="38" name="TextBox 47">
            <a:extLst>
              <a:ext uri="{FF2B5EF4-FFF2-40B4-BE49-F238E27FC236}">
                <a16:creationId xmlns:a16="http://schemas.microsoft.com/office/drawing/2014/main" id="{8E10896B-523D-0342-970E-D32E4A0C97D2}"/>
              </a:ext>
            </a:extLst>
          </p:cNvPr>
          <p:cNvSpPr txBox="1"/>
          <p:nvPr/>
        </p:nvSpPr>
        <p:spPr>
          <a:xfrm>
            <a:off x="7725440" y="1235589"/>
            <a:ext cx="3468369" cy="292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585788" indent="-128588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171575" indent="-257175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757363" indent="-385763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343150" indent="-514350" algn="l" defTabSz="1171575" rtl="0" fontAlgn="base">
              <a:spcBef>
                <a:spcPct val="0"/>
              </a:spcBef>
              <a:spcAft>
                <a:spcPct val="0"/>
              </a:spcAft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300"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PROGRAM PENDIDIKAN</a:t>
            </a:r>
            <a:endParaRPr lang="id-ID" sz="1300" b="1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3F08D2A-CD9D-4E4D-9656-4585AAC38030}"/>
              </a:ext>
            </a:extLst>
          </p:cNvPr>
          <p:cNvSpPr/>
          <p:nvPr/>
        </p:nvSpPr>
        <p:spPr>
          <a:xfrm>
            <a:off x="7243404" y="5477581"/>
            <a:ext cx="4785129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5402" lvl="1" indent="-171433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S2 Split Site Australia </a:t>
            </a:r>
            <a:r>
              <a:rPr lang="en-US" sz="1200" b="1" dirty="0">
                <a:sym typeface="Wingdings" pitchFamily="2" charset="2"/>
              </a:rPr>
              <a:t>– </a:t>
            </a:r>
            <a:r>
              <a:rPr lang="en-US" sz="1200" b="1" dirty="0" err="1">
                <a:sym typeface="Wingdings" pitchFamily="2" charset="2"/>
              </a:rPr>
              <a:t>pembiayaan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dirty="0" err="1">
                <a:sym typeface="Wingdings" pitchFamily="2" charset="2"/>
              </a:rPr>
              <a:t>kandidat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dirty="0" err="1">
                <a:sym typeface="Wingdings" pitchFamily="2" charset="2"/>
              </a:rPr>
              <a:t>untuk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dirty="0" err="1">
                <a:sym typeface="Wingdings" pitchFamily="2" charset="2"/>
              </a:rPr>
              <a:t>mengikuti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i="1" dirty="0">
                <a:sym typeface="Wingdings" pitchFamily="2" charset="2"/>
              </a:rPr>
              <a:t>joint selection</a:t>
            </a:r>
            <a:r>
              <a:rPr lang="en-US" sz="1200" b="1" dirty="0">
                <a:sym typeface="Wingdings" pitchFamily="2" charset="2"/>
              </a:rPr>
              <a:t>; </a:t>
            </a:r>
            <a:r>
              <a:rPr lang="en-US" sz="1200" b="1" dirty="0" err="1">
                <a:sym typeface="Wingdings" pitchFamily="2" charset="2"/>
              </a:rPr>
              <a:t>pembiayaan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dirty="0" err="1">
                <a:sym typeface="Wingdings" pitchFamily="2" charset="2"/>
              </a:rPr>
              <a:t>studi</a:t>
            </a:r>
            <a:r>
              <a:rPr lang="en-US" sz="1200" b="1" dirty="0">
                <a:sym typeface="Wingdings" pitchFamily="2" charset="2"/>
              </a:rPr>
              <a:t> </a:t>
            </a:r>
            <a:r>
              <a:rPr lang="en-US" sz="1200" b="1" dirty="0" err="1">
                <a:sym typeface="Wingdings" pitchFamily="2" charset="2"/>
              </a:rPr>
              <a:t>tahun</a:t>
            </a:r>
            <a:r>
              <a:rPr lang="en-US" sz="1200" b="1" dirty="0">
                <a:sym typeface="Wingdings" pitchFamily="2" charset="2"/>
              </a:rPr>
              <a:t> ke-1 (split site UB </a:t>
            </a:r>
            <a:r>
              <a:rPr lang="en-US" sz="1200" b="1" dirty="0" err="1">
                <a:sym typeface="Wingdings" pitchFamily="2" charset="2"/>
              </a:rPr>
              <a:t>dan</a:t>
            </a:r>
            <a:r>
              <a:rPr lang="en-US" sz="1200" b="1" dirty="0">
                <a:sym typeface="Wingdings" pitchFamily="2" charset="2"/>
              </a:rPr>
              <a:t> UTS)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57B92C-7FBD-5D4D-88CE-365B1EDDFE75}"/>
              </a:ext>
            </a:extLst>
          </p:cNvPr>
          <p:cNvSpPr/>
          <p:nvPr/>
        </p:nvSpPr>
        <p:spPr>
          <a:xfrm>
            <a:off x="9495509" y="5017558"/>
            <a:ext cx="2587578" cy="513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5402" lvl="1" indent="-171433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S2 </a:t>
            </a:r>
            <a:r>
              <a:rPr lang="en-US" sz="1200" b="1" dirty="0" err="1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Afirmasi</a:t>
            </a: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&amp; S2 Smart City</a:t>
            </a:r>
          </a:p>
          <a:p>
            <a:pPr marL="225402" lvl="1" indent="-171433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BEAP</a:t>
            </a:r>
            <a:endParaRPr lang="en-US" sz="1200" b="1" dirty="0">
              <a:sym typeface="Wingdings" pitchFamily="2" charset="2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B176DF6-BB7E-DD44-B6F9-84D68A7B5A71}"/>
              </a:ext>
            </a:extLst>
          </p:cNvPr>
          <p:cNvCxnSpPr/>
          <p:nvPr/>
        </p:nvCxnSpPr>
        <p:spPr>
          <a:xfrm>
            <a:off x="293542" y="1618009"/>
            <a:ext cx="11572119" cy="2122119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18B09BC-F736-F040-8E8E-2973B39A5102}"/>
              </a:ext>
            </a:extLst>
          </p:cNvPr>
          <p:cNvCxnSpPr>
            <a:cxnSpLocks/>
          </p:cNvCxnSpPr>
          <p:nvPr/>
        </p:nvCxnSpPr>
        <p:spPr>
          <a:xfrm flipV="1">
            <a:off x="327574" y="1578318"/>
            <a:ext cx="11538087" cy="216181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628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9CDCC-DF08-064E-8EF4-6E505A550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Program/</a:t>
            </a:r>
            <a:r>
              <a:rPr lang="en-US" sz="2600" dirty="0" err="1"/>
              <a:t>Kegiatan</a:t>
            </a:r>
            <a:r>
              <a:rPr lang="en-US" sz="2600" dirty="0"/>
              <a:t> </a:t>
            </a:r>
            <a:r>
              <a:rPr lang="en-US" sz="2600" dirty="0" err="1"/>
              <a:t>Pelatihan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2D1556-A015-0545-820F-65959EC985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9</a:t>
            </a:fld>
            <a:endParaRPr lang="en-US" sz="1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812FE3-9823-364F-8E9F-F9A12E6A1E0B}"/>
              </a:ext>
            </a:extLst>
          </p:cNvPr>
          <p:cNvGrpSpPr/>
          <p:nvPr/>
        </p:nvGrpSpPr>
        <p:grpSpPr>
          <a:xfrm>
            <a:off x="386531" y="1035444"/>
            <a:ext cx="11453043" cy="5116210"/>
            <a:chOff x="234132" y="1459985"/>
            <a:chExt cx="10297144" cy="579832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B78218B-79C1-8540-AC66-2BB0273CF19F}"/>
                </a:ext>
              </a:extLst>
            </p:cNvPr>
            <p:cNvSpPr/>
            <p:nvPr/>
          </p:nvSpPr>
          <p:spPr>
            <a:xfrm>
              <a:off x="7218908" y="1798715"/>
              <a:ext cx="3168352" cy="1577584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3249454-B1B3-D149-BEC1-35B6258663B6}"/>
                </a:ext>
              </a:extLst>
            </p:cNvPr>
            <p:cNvSpPr/>
            <p:nvPr/>
          </p:nvSpPr>
          <p:spPr>
            <a:xfrm>
              <a:off x="3762524" y="4840667"/>
              <a:ext cx="3168352" cy="984764"/>
            </a:xfrm>
            <a:prstGeom prst="rect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900219E-9DE1-4943-9E5A-69F2A9D48E25}"/>
                </a:ext>
              </a:extLst>
            </p:cNvPr>
            <p:cNvSpPr/>
            <p:nvPr/>
          </p:nvSpPr>
          <p:spPr>
            <a:xfrm>
              <a:off x="3762524" y="1798713"/>
              <a:ext cx="3168352" cy="2706604"/>
            </a:xfrm>
            <a:prstGeom prst="rect">
              <a:avLst/>
            </a:prstGeom>
            <a:noFill/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10D2579-4CA4-AF47-8DC3-11E5216B2E7C}"/>
                </a:ext>
              </a:extLst>
            </p:cNvPr>
            <p:cNvSpPr/>
            <p:nvPr/>
          </p:nvSpPr>
          <p:spPr>
            <a:xfrm>
              <a:off x="234132" y="1798713"/>
              <a:ext cx="3240360" cy="5366292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D7743EF-3AC4-C343-B92C-758F4BACA78B}"/>
                </a:ext>
              </a:extLst>
            </p:cNvPr>
            <p:cNvSpPr/>
            <p:nvPr/>
          </p:nvSpPr>
          <p:spPr>
            <a:xfrm>
              <a:off x="7768849" y="1478502"/>
              <a:ext cx="2258371" cy="59776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04306" tIns="52153" rIns="104306" bIns="52153" anchor="ctr">
              <a:spAutoFit/>
            </a:bodyPr>
            <a:lstStyle/>
            <a:p>
              <a:pPr algn="ctr" eaLnBrk="1" fontAlgn="b" hangingPunct="1">
                <a:defRPr/>
              </a:pP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PROGRAM PENINGKATAN BAHASA</a:t>
              </a:r>
              <a:endParaRPr kumimoji="0" lang="en-US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21042B2-A547-044E-B47A-5242E4E37B22}"/>
                </a:ext>
              </a:extLst>
            </p:cNvPr>
            <p:cNvSpPr/>
            <p:nvPr/>
          </p:nvSpPr>
          <p:spPr>
            <a:xfrm>
              <a:off x="7280713" y="2076625"/>
              <a:ext cx="3168352" cy="1289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1" indent="-285750">
                <a:lnSpc>
                  <a:spcPct val="114000"/>
                </a:lnSpc>
                <a:spcAft>
                  <a:spcPts val="300"/>
                </a:spcAft>
                <a:buClr>
                  <a:srgbClr val="6B431F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400" b="1" i="1" dirty="0">
                  <a:cs typeface="Arial" pitchFamily="34" charset="0"/>
                </a:rPr>
                <a:t>English For Academic Purposes </a:t>
              </a:r>
              <a:r>
                <a:rPr lang="en-US" sz="1400" b="1" dirty="0">
                  <a:cs typeface="Arial" pitchFamily="34" charset="0"/>
                </a:rPr>
                <a:t>(E</a:t>
              </a:r>
              <a:r>
                <a:rPr lang="id-ID" sz="1400" b="1" dirty="0">
                  <a:cs typeface="Arial" pitchFamily="34" charset="0"/>
                </a:rPr>
                <a:t>AP</a:t>
              </a:r>
              <a:r>
                <a:rPr lang="en-US" sz="1400" b="1" dirty="0">
                  <a:cs typeface="Arial" pitchFamily="34" charset="0"/>
                </a:rPr>
                <a:t>)</a:t>
              </a:r>
              <a:endParaRPr lang="id-ID" sz="1400" b="1" dirty="0">
                <a:cs typeface="Arial" pitchFamily="34" charset="0"/>
              </a:endParaRPr>
            </a:p>
            <a:p>
              <a:pPr marL="285750" lvl="1" indent="-285750">
                <a:lnSpc>
                  <a:spcPct val="114000"/>
                </a:lnSpc>
                <a:spcAft>
                  <a:spcPts val="300"/>
                </a:spcAft>
                <a:buClr>
                  <a:srgbClr val="6B431F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400" b="1" i="1" dirty="0">
                  <a:cs typeface="Arial" pitchFamily="34" charset="0"/>
                </a:rPr>
                <a:t>Basic English For Academic Purposes (BEAP)</a:t>
              </a:r>
            </a:p>
            <a:p>
              <a:pPr marL="285750" lvl="1" indent="-285750">
                <a:lnSpc>
                  <a:spcPct val="114000"/>
                </a:lnSpc>
                <a:spcAft>
                  <a:spcPts val="300"/>
                </a:spcAft>
                <a:buClr>
                  <a:srgbClr val="6B431F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400" b="1" i="1" dirty="0">
                  <a:cs typeface="Arial" pitchFamily="34" charset="0"/>
                </a:rPr>
                <a:t>Basic Japanese Language Training </a:t>
              </a:r>
              <a:r>
                <a:rPr lang="en-US" sz="1400" b="1" dirty="0">
                  <a:cs typeface="Arial" pitchFamily="34" charset="0"/>
                </a:rPr>
                <a:t>(</a:t>
              </a:r>
              <a:r>
                <a:rPr lang="id-ID" sz="1400" b="1" dirty="0">
                  <a:cs typeface="Arial" pitchFamily="34" charset="0"/>
                </a:rPr>
                <a:t>BJLT</a:t>
              </a:r>
              <a:r>
                <a:rPr lang="en-US" sz="1400" b="1" dirty="0">
                  <a:cs typeface="Arial" pitchFamily="34" charset="0"/>
                </a:rPr>
                <a:t>)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8100C79-4177-3C42-8F5A-CAE504881555}"/>
                </a:ext>
              </a:extLst>
            </p:cNvPr>
            <p:cNvSpPr/>
            <p:nvPr/>
          </p:nvSpPr>
          <p:spPr>
            <a:xfrm>
              <a:off x="456758" y="1459985"/>
              <a:ext cx="2795115" cy="6774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lIns="104306" tIns="52153" rIns="104306" bIns="52153" anchor="ctr">
              <a:spAutoFit/>
            </a:bodyPr>
            <a:lstStyle/>
            <a:p>
              <a:pPr algn="ctr" eaLnBrk="1" fontAlgn="b" hangingPunct="1">
                <a:defRPr/>
              </a:pP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PELATIHAN TEKNIS PERENCANAAN </a:t>
              </a:r>
            </a:p>
            <a:p>
              <a:pPr algn="ctr" eaLnBrk="1" fontAlgn="b" hangingPunct="1">
                <a:defRPr/>
              </a:pP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(DALAM NEGERI)</a:t>
              </a:r>
              <a:endParaRPr kumimoji="0" lang="en-US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DD7024-8A57-5946-A7FD-643944694EDB}"/>
                </a:ext>
              </a:extLst>
            </p:cNvPr>
            <p:cNvSpPr/>
            <p:nvPr/>
          </p:nvSpPr>
          <p:spPr>
            <a:xfrm>
              <a:off x="306140" y="2066916"/>
              <a:ext cx="3168352" cy="5191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dirty="0">
                  <a:ea typeface="Geneva" pitchFamily="-65" charset="-70"/>
                  <a:cs typeface="Geneva" pitchFamily="-65" charset="-70"/>
                </a:rPr>
                <a:t>PPD RPJMD</a:t>
              </a:r>
            </a:p>
            <a:p>
              <a:pPr marL="285750" indent="-28575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i="1" dirty="0">
                  <a:cs typeface="Arial" pitchFamily="34" charset="0"/>
                </a:rPr>
                <a:t>Monitoring </a:t>
              </a:r>
              <a:r>
                <a:rPr lang="en-US" sz="1400" b="1" dirty="0" err="1">
                  <a:cs typeface="Arial" pitchFamily="34" charset="0"/>
                </a:rPr>
                <a:t>dan</a:t>
              </a:r>
              <a:r>
                <a:rPr lang="en-US" sz="1400" b="1" dirty="0">
                  <a:cs typeface="Arial" pitchFamily="34" charset="0"/>
                </a:rPr>
                <a:t> </a:t>
              </a:r>
              <a:r>
                <a:rPr lang="en-US" sz="1400" b="1" dirty="0" err="1">
                  <a:cs typeface="Arial" pitchFamily="34" charset="0"/>
                </a:rPr>
                <a:t>Evaluasi</a:t>
              </a:r>
              <a:endParaRPr lang="en-US" sz="1400" b="1" dirty="0">
                <a:cs typeface="Arial" pitchFamily="34" charset="0"/>
              </a:endParaRPr>
            </a:p>
            <a:p>
              <a:pPr marL="285750" indent="-28575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i="1" dirty="0">
                  <a:cs typeface="Arial" pitchFamily="34" charset="0"/>
                </a:rPr>
                <a:t>Planning</a:t>
              </a:r>
              <a:r>
                <a:rPr lang="id-ID" sz="1400" b="1" i="1" dirty="0">
                  <a:cs typeface="Arial" pitchFamily="34" charset="0"/>
                </a:rPr>
                <a:t> </a:t>
              </a:r>
              <a:r>
                <a:rPr lang="en-US" sz="1400" b="1" i="1" dirty="0">
                  <a:cs typeface="Arial" pitchFamily="34" charset="0"/>
                </a:rPr>
                <a:t>and Budgeting</a:t>
              </a:r>
              <a:endParaRPr lang="id-ID" sz="1400" b="1" dirty="0">
                <a:ea typeface="Geneva" pitchFamily="-65" charset="-70"/>
                <a:cs typeface="Arial" pitchFamily="34" charset="0"/>
              </a:endParaRPr>
            </a:p>
            <a:p>
              <a:pPr marL="285750" indent="-28575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PPD</a:t>
              </a:r>
            </a:p>
            <a:p>
              <a:pPr marL="285750" indent="-28575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Rencana Strategis</a:t>
              </a:r>
            </a:p>
            <a:p>
              <a:pPr defTabSz="914400" fontAlgn="b">
                <a:lnSpc>
                  <a:spcPct val="114000"/>
                </a:lnSpc>
                <a:spcBef>
                  <a:spcPct val="0"/>
                </a:spcBef>
              </a:pPr>
              <a:endParaRPr lang="en-US" sz="1600" b="1" dirty="0">
                <a:ea typeface="Geneva" pitchFamily="-65" charset="-70"/>
                <a:cs typeface="Geneva" pitchFamily="-65" charset="-70"/>
              </a:endParaRPr>
            </a:p>
            <a:p>
              <a:pPr defTabSz="914400" fontAlgn="b">
                <a:lnSpc>
                  <a:spcPct val="114000"/>
                </a:lnSpc>
                <a:spcBef>
                  <a:spcPct val="0"/>
                </a:spcBef>
              </a:pPr>
              <a:endParaRPr lang="en-US" sz="1600" b="1" dirty="0">
                <a:ea typeface="Geneva" pitchFamily="-65" charset="-70"/>
                <a:cs typeface="Geneva" pitchFamily="-65" charset="-70"/>
              </a:endParaRPr>
            </a:p>
            <a:p>
              <a:pPr defTabSz="914400" fontAlgn="b">
                <a:lnSpc>
                  <a:spcPct val="114000"/>
                </a:lnSpc>
                <a:spcBef>
                  <a:spcPct val="0"/>
                </a:spcBef>
              </a:pPr>
              <a:endParaRPr lang="en-US" sz="1600" b="1" dirty="0">
                <a:ea typeface="Geneva" pitchFamily="-65" charset="-70"/>
                <a:cs typeface="Geneva" pitchFamily="-65" charset="-70"/>
              </a:endParaRPr>
            </a:p>
            <a:p>
              <a:pPr marL="285750" lvl="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dirty="0" err="1">
                  <a:cs typeface="Arial" pitchFamily="34" charset="0"/>
                </a:rPr>
                <a:t>Perencanaan</a:t>
              </a:r>
              <a:r>
                <a:rPr lang="en-US" sz="1400" b="1" dirty="0">
                  <a:cs typeface="Arial" pitchFamily="34" charset="0"/>
                </a:rPr>
                <a:t> </a:t>
              </a:r>
              <a:r>
                <a:rPr lang="en-US" sz="1400" b="1" dirty="0" err="1">
                  <a:cs typeface="Arial" pitchFamily="34" charset="0"/>
                </a:rPr>
                <a:t>Lingkungan</a:t>
              </a:r>
              <a:r>
                <a:rPr lang="en-US" sz="1400" b="1" dirty="0">
                  <a:cs typeface="Arial" pitchFamily="34" charset="0"/>
                </a:rPr>
                <a:t> </a:t>
              </a:r>
              <a:r>
                <a:rPr lang="en-US" sz="1400" b="1" dirty="0" err="1">
                  <a:cs typeface="Arial" pitchFamily="34" charset="0"/>
                </a:rPr>
                <a:t>dalam</a:t>
              </a:r>
              <a:r>
                <a:rPr lang="en-US" sz="1400" b="1" dirty="0">
                  <a:cs typeface="Arial" pitchFamily="34" charset="0"/>
                </a:rPr>
                <a:t> Pembangunan</a:t>
              </a:r>
              <a:endParaRPr lang="id-ID" sz="1400" b="1" dirty="0">
                <a:cs typeface="Arial" pitchFamily="34" charset="0"/>
              </a:endParaRPr>
            </a:p>
            <a:p>
              <a:pPr marL="285750" lvl="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dirty="0" err="1">
                  <a:cs typeface="Arial" pitchFamily="34" charset="0"/>
                </a:rPr>
                <a:t>Kelayakan</a:t>
              </a:r>
              <a:r>
                <a:rPr lang="en-US" sz="1400" b="1" dirty="0">
                  <a:cs typeface="Arial" pitchFamily="34" charset="0"/>
                </a:rPr>
                <a:t> </a:t>
              </a:r>
              <a:r>
                <a:rPr lang="en-US" sz="1400" b="1" dirty="0" err="1">
                  <a:cs typeface="Arial" pitchFamily="34" charset="0"/>
                </a:rPr>
                <a:t>Proyek</a:t>
              </a:r>
              <a:r>
                <a:rPr lang="en-US" sz="1400" b="1" dirty="0">
                  <a:cs typeface="Arial" pitchFamily="34" charset="0"/>
                </a:rPr>
                <a:t>/ </a:t>
              </a:r>
              <a:r>
                <a:rPr lang="id-ID" sz="1400" b="1" i="1" dirty="0">
                  <a:cs typeface="Arial" pitchFamily="34" charset="0"/>
                </a:rPr>
                <a:t>Project  Assesment</a:t>
              </a:r>
            </a:p>
            <a:p>
              <a:pPr marL="28575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cs typeface="Arial" pitchFamily="34" charset="0"/>
                </a:rPr>
                <a:t>Perencanaan Penanggulangan Bencana</a:t>
              </a:r>
              <a:endParaRPr lang="id-ID" sz="1400" b="1" i="1" dirty="0">
                <a:cs typeface="Arial" pitchFamily="34" charset="0"/>
              </a:endParaRPr>
            </a:p>
            <a:p>
              <a:pPr marL="285750" lvl="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Geneva" pitchFamily="-65" charset="-70"/>
                </a:rPr>
                <a:t>Kerja Sama Pemerintah dan Badan Usaha/</a:t>
              </a:r>
              <a:r>
                <a:rPr lang="en-US" sz="1400" b="1" i="1" dirty="0">
                  <a:ea typeface="Geneva" pitchFamily="-65" charset="-70"/>
                  <a:cs typeface="Geneva" pitchFamily="-65" charset="-70"/>
                </a:rPr>
                <a:t>Public Private Partnership (</a:t>
              </a:r>
              <a:r>
                <a:rPr lang="id-ID" sz="1400" b="1" i="1" dirty="0">
                  <a:ea typeface="Geneva" pitchFamily="-65" charset="-70"/>
                  <a:cs typeface="Geneva" pitchFamily="-65" charset="-70"/>
                </a:rPr>
                <a:t>KPBU/</a:t>
              </a:r>
              <a:r>
                <a:rPr lang="en-US" sz="1400" b="1" i="1" dirty="0">
                  <a:ea typeface="Geneva" pitchFamily="-65" charset="-70"/>
                  <a:cs typeface="Geneva" pitchFamily="-65" charset="-70"/>
                </a:rPr>
                <a:t>PPP)</a:t>
              </a:r>
            </a:p>
            <a:p>
              <a:pPr marL="285750" lvl="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i="1" dirty="0">
                  <a:cs typeface="Arial" pitchFamily="34" charset="0"/>
                </a:rPr>
                <a:t>Local Economic Resources Development </a:t>
              </a:r>
              <a:r>
                <a:rPr lang="en-US" sz="1400" b="1" dirty="0">
                  <a:cs typeface="Arial" pitchFamily="34" charset="0"/>
                </a:rPr>
                <a:t>(LERD)</a:t>
              </a:r>
            </a:p>
            <a:p>
              <a:pPr marL="285750" lvl="0" indent="-285750" defTabSz="914400" fontAlgn="b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sz="1400" b="1" i="1" dirty="0">
                  <a:cs typeface="Arial" pitchFamily="34" charset="0"/>
                </a:rPr>
                <a:t>City Planning</a:t>
              </a:r>
              <a:endParaRPr lang="id-ID" sz="1400" b="1" i="1" dirty="0">
                <a:cs typeface="Arial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C6D8929-F45D-B34F-B589-395D1AD91FAB}"/>
                </a:ext>
              </a:extLst>
            </p:cNvPr>
            <p:cNvSpPr/>
            <p:nvPr/>
          </p:nvSpPr>
          <p:spPr>
            <a:xfrm>
              <a:off x="4050557" y="1499832"/>
              <a:ext cx="2592287" cy="59776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04306" tIns="52153" rIns="104306" bIns="52153" anchor="ctr">
              <a:spAutoFit/>
            </a:bodyPr>
            <a:lstStyle/>
            <a:p>
              <a:pPr algn="ctr" eaLnBrk="1" fontAlgn="b" hangingPunct="1">
                <a:defRPr/>
              </a:pP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PELATIHAN LUAR NEGERI</a:t>
              </a:r>
              <a:b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</a:b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/</a:t>
              </a:r>
              <a:r>
                <a:rPr kumimoji="0" lang="id-ID" sz="1600" b="1" i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LINKAGE</a:t>
              </a:r>
              <a:endParaRPr kumimoji="0" lang="en-US" sz="1600" b="1" i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9CDB5E1-0219-0146-BFAF-5B8C5D57000F}"/>
                </a:ext>
              </a:extLst>
            </p:cNvPr>
            <p:cNvSpPr/>
            <p:nvPr/>
          </p:nvSpPr>
          <p:spPr>
            <a:xfrm>
              <a:off x="3906540" y="2063190"/>
              <a:ext cx="2952328" cy="21887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 defTabSz="914400" fontAlgn="b"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400" b="1" i="1" dirty="0">
                  <a:cs typeface="Arial" pitchFamily="34" charset="0"/>
                </a:rPr>
                <a:t>S</a:t>
              </a:r>
              <a:r>
                <a:rPr lang="id-ID" sz="1400" b="1" i="1" dirty="0">
                  <a:cs typeface="Arial" pitchFamily="34" charset="0"/>
                </a:rPr>
                <a:t>taff Enhancement </a:t>
              </a:r>
              <a:r>
                <a:rPr lang="id-ID" sz="1400" b="1" dirty="0">
                  <a:cs typeface="Arial" pitchFamily="34" charset="0"/>
                </a:rPr>
                <a:t>(</a:t>
              </a:r>
              <a:r>
                <a:rPr lang="en-US" sz="1400" b="1" dirty="0">
                  <a:cs typeface="Arial" pitchFamily="34" charset="0"/>
                </a:rPr>
                <a:t>1 </a:t>
              </a:r>
              <a:r>
                <a:rPr lang="en-US" sz="1400" b="1" dirty="0" err="1">
                  <a:cs typeface="Arial" pitchFamily="34" charset="0"/>
                </a:rPr>
                <a:t>bulan</a:t>
              </a:r>
              <a:r>
                <a:rPr lang="en-US" sz="1400" b="1" dirty="0">
                  <a:cs typeface="Arial" pitchFamily="34" charset="0"/>
                </a:rPr>
                <a:t> di </a:t>
              </a:r>
              <a:r>
                <a:rPr lang="id-ID" sz="1400" b="1" dirty="0">
                  <a:cs typeface="Arial" pitchFamily="34" charset="0"/>
                </a:rPr>
                <a:t>Jepang)</a:t>
              </a:r>
            </a:p>
            <a:p>
              <a:pPr marL="285750" lvl="0" indent="-285750" defTabSz="914400" fontAlgn="b"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id-ID" sz="1400" b="1" i="1" dirty="0">
                  <a:ea typeface="Geneva" pitchFamily="-65" charset="-70"/>
                  <a:cs typeface="Arial" pitchFamily="34" charset="0"/>
                </a:rPr>
                <a:t>International Conference/ Workshop/ Seminar 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(Jepang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 dan negara </a:t>
              </a:r>
              <a:r>
                <a:rPr lang="en-US" sz="1400" b="1" dirty="0" err="1">
                  <a:ea typeface="Geneva" pitchFamily="-65" charset="-70"/>
                  <a:cs typeface="Arial" pitchFamily="34" charset="0"/>
                </a:rPr>
                <a:t>asia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 </a:t>
              </a:r>
              <a:r>
                <a:rPr lang="en-US" sz="1400" b="1" dirty="0" err="1">
                  <a:ea typeface="Geneva" pitchFamily="-65" charset="-70"/>
                  <a:cs typeface="Arial" pitchFamily="34" charset="0"/>
                </a:rPr>
                <a:t>pasifik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)</a:t>
              </a:r>
            </a:p>
            <a:p>
              <a:pPr marL="285750" lvl="0" indent="-285750" defTabSz="914400" fontAlgn="b"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id-ID" sz="1400" b="1" i="1" dirty="0">
                  <a:ea typeface="Geneva" pitchFamily="-65" charset="-70"/>
                  <a:cs typeface="Arial" pitchFamily="34" charset="0"/>
                </a:rPr>
                <a:t>Academic Exchange 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(</a:t>
              </a:r>
              <a:r>
                <a:rPr lang="en-US" sz="1400" b="1" dirty="0" err="1">
                  <a:ea typeface="Geneva" pitchFamily="-65" charset="-70"/>
                  <a:cs typeface="Arial" pitchFamily="34" charset="0"/>
                </a:rPr>
                <a:t>bagi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 </a:t>
              </a:r>
              <a:r>
                <a:rPr lang="en-US" sz="1400" b="1" dirty="0" err="1">
                  <a:ea typeface="Geneva" pitchFamily="-65" charset="-70"/>
                  <a:cs typeface="Arial" pitchFamily="34" charset="0"/>
                </a:rPr>
                <a:t>pengajar</a:t>
              </a:r>
              <a:r>
                <a:rPr lang="en-US" sz="1400" b="1" i="1" dirty="0">
                  <a:ea typeface="Geneva" pitchFamily="-65" charset="-70"/>
                  <a:cs typeface="Arial" pitchFamily="34" charset="0"/>
                </a:rPr>
                <a:t>)</a:t>
              </a:r>
              <a:endParaRPr lang="id-ID" sz="1400" b="1" i="1" dirty="0">
                <a:ea typeface="Geneva" pitchFamily="-65" charset="-70"/>
                <a:cs typeface="Arial" pitchFamily="34" charset="0"/>
              </a:endParaRPr>
            </a:p>
            <a:p>
              <a:pPr marL="285750" indent="-285750" defTabSz="914400" fontAlgn="b"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Pelatihan </a:t>
              </a:r>
              <a:r>
                <a:rPr lang="en-US" sz="1400" b="1" i="1" dirty="0">
                  <a:ea typeface="Geneva" pitchFamily="-65" charset="-70"/>
                  <a:cs typeface="Arial" pitchFamily="34" charset="0"/>
                </a:rPr>
                <a:t>Topical issue (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2 </a:t>
              </a:r>
              <a:r>
                <a:rPr lang="en-US" sz="1400" b="1" dirty="0" err="1">
                  <a:ea typeface="Geneva" pitchFamily="-65" charset="-70"/>
                  <a:cs typeface="Arial" pitchFamily="34" charset="0"/>
                </a:rPr>
                <a:t>minggu</a:t>
              </a: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 di Jepang</a:t>
              </a:r>
              <a:r>
                <a:rPr lang="en-US" sz="1400" b="1" i="1" dirty="0">
                  <a:ea typeface="Geneva" pitchFamily="-65" charset="-70"/>
                  <a:cs typeface="Arial" pitchFamily="34" charset="0"/>
                </a:rPr>
                <a:t>)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A195137-AFA5-224C-AA08-64924EDF5466}"/>
                </a:ext>
              </a:extLst>
            </p:cNvPr>
            <p:cNvSpPr/>
            <p:nvPr/>
          </p:nvSpPr>
          <p:spPr>
            <a:xfrm>
              <a:off x="4050556" y="4376205"/>
              <a:ext cx="2592288" cy="6774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04306" tIns="52153" rIns="104306" bIns="52153" anchor="ctr">
              <a:spAutoFit/>
            </a:bodyPr>
            <a:lstStyle/>
            <a:p>
              <a:pPr algn="ctr" fontAlgn="b">
                <a:defRPr/>
              </a:pPr>
              <a:r>
                <a:rPr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On the Job Training</a:t>
              </a:r>
            </a:p>
            <a:p>
              <a:pPr algn="ctr" eaLnBrk="1" fontAlgn="b" hangingPunct="1">
                <a:defRPr/>
              </a:pPr>
              <a:r>
                <a:rPr kumimoji="0"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DALAM NEGERI</a:t>
              </a:r>
              <a:endParaRPr kumimoji="0" lang="en-US" sz="1600" b="1" i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57F1F63-6336-5D47-841F-797094D59D2A}"/>
                </a:ext>
              </a:extLst>
            </p:cNvPr>
            <p:cNvSpPr/>
            <p:nvPr/>
          </p:nvSpPr>
          <p:spPr>
            <a:xfrm>
              <a:off x="3906540" y="5024850"/>
              <a:ext cx="2952328" cy="837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defTabSz="914400" fontAlgn="b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400" b="1" dirty="0">
                  <a:ea typeface="Geneva" pitchFamily="-65" charset="-70"/>
                  <a:cs typeface="Geneva" pitchFamily="-65" charset="-70"/>
                </a:rPr>
                <a:t>On The Job Training </a:t>
              </a:r>
              <a:r>
                <a:rPr lang="id-ID" sz="1400" b="1" dirty="0">
                  <a:ea typeface="Geneva" pitchFamily="-65" charset="-70"/>
                  <a:cs typeface="Geneva" pitchFamily="-65" charset="-70"/>
                </a:rPr>
                <a:t>di Bappenas</a:t>
              </a:r>
            </a:p>
            <a:p>
              <a:pPr marL="285750" indent="-285750" defTabSz="914400" fontAlgn="b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On The Job Training 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di K/L</a:t>
              </a:r>
            </a:p>
            <a:p>
              <a:pPr marL="285750" indent="-285750" defTabSz="914400" fontAlgn="b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400" b="1" dirty="0">
                  <a:ea typeface="Geneva" pitchFamily="-65" charset="-70"/>
                  <a:cs typeface="Arial" pitchFamily="34" charset="0"/>
                </a:rPr>
                <a:t>On The Job Training 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Antar-Pemda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672684A-3D5C-5E48-9EC4-9B60B30DEF23}"/>
                </a:ext>
              </a:extLst>
            </p:cNvPr>
            <p:cNvSpPr/>
            <p:nvPr/>
          </p:nvSpPr>
          <p:spPr>
            <a:xfrm>
              <a:off x="3906540" y="6420970"/>
              <a:ext cx="2952328" cy="592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Pelatihan Fungsional Perencana Pertama</a:t>
              </a:r>
              <a:endParaRPr lang="id-ID" sz="1400" b="1" dirty="0">
                <a:ea typeface="Geneva" pitchFamily="-65" charset="-70"/>
                <a:cs typeface="Geneva" pitchFamily="-65" charset="-7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B3D0C2D-EBC1-4B45-B9B9-BA2FE2307695}"/>
                </a:ext>
              </a:extLst>
            </p:cNvPr>
            <p:cNvSpPr/>
            <p:nvPr/>
          </p:nvSpPr>
          <p:spPr>
            <a:xfrm>
              <a:off x="7218908" y="3740464"/>
              <a:ext cx="3168352" cy="3365849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E508391-1B71-9649-A477-ADDED6F7928A}"/>
                </a:ext>
              </a:extLst>
            </p:cNvPr>
            <p:cNvSpPr/>
            <p:nvPr/>
          </p:nvSpPr>
          <p:spPr>
            <a:xfrm>
              <a:off x="7506940" y="3571343"/>
              <a:ext cx="2592288" cy="39841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04306" tIns="52153" rIns="104306" bIns="52153" anchor="ctr">
              <a:spAutoFit/>
            </a:bodyPr>
            <a:lstStyle/>
            <a:p>
              <a:pPr algn="ctr" eaLnBrk="1" fontAlgn="b" hangingPunct="1">
                <a:defRPr/>
              </a:pPr>
              <a:r>
                <a:rPr lang="id-ID" sz="1600" b="1" dirty="0">
                  <a:solidFill>
                    <a:schemeClr val="bg1"/>
                  </a:solidFill>
                  <a:latin typeface="+mj-lt"/>
                  <a:ea typeface="Geneva" pitchFamily="-65" charset="-70"/>
                  <a:cs typeface="Arial" pitchFamily="34" charset="0"/>
                </a:rPr>
                <a:t>PELATIHAN KHUSUS</a:t>
              </a:r>
              <a:endParaRPr kumimoji="0" lang="en-US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5CB1B7C-19B6-CB45-A61B-313FCE13193E}"/>
                </a:ext>
              </a:extLst>
            </p:cNvPr>
            <p:cNvSpPr/>
            <p:nvPr/>
          </p:nvSpPr>
          <p:spPr>
            <a:xfrm>
              <a:off x="7290916" y="4056464"/>
              <a:ext cx="3240360" cy="2302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Geneva" pitchFamily="-65" charset="-70"/>
                </a:rPr>
                <a:t>Bimbingan Teknis (Fasilitasi Penyusunan Dokumen </a:t>
              </a:r>
              <a:r>
                <a:rPr lang="id-ID" sz="1400" b="1" i="1" dirty="0">
                  <a:ea typeface="Geneva" pitchFamily="-65" charset="-70"/>
                  <a:cs typeface="Geneva" pitchFamily="-65" charset="-70"/>
                </a:rPr>
                <a:t>Human Capital Development Plan </a:t>
              </a:r>
              <a:r>
                <a:rPr lang="id-ID" sz="1400" b="1" dirty="0">
                  <a:ea typeface="Geneva" pitchFamily="-65" charset="-70"/>
                  <a:cs typeface="Geneva" pitchFamily="-65" charset="-70"/>
                </a:rPr>
                <a:t>- HCDP)</a:t>
              </a:r>
            </a:p>
            <a:p>
              <a:pPr marL="285750" indent="-285750" fontAlgn="b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dirty="0">
                  <a:ea typeface="Geneva" pitchFamily="-65" charset="-70"/>
                  <a:cs typeface="Geneva" pitchFamily="-65" charset="-70"/>
                </a:rPr>
                <a:t>Pendampingan Staf Bappenas ke Pemda</a:t>
              </a:r>
              <a:endParaRPr lang="id-ID" sz="1400" b="1" i="1" dirty="0">
                <a:ea typeface="Geneva" pitchFamily="-65" charset="-70"/>
                <a:cs typeface="Arial" pitchFamily="34" charset="0"/>
              </a:endParaRPr>
            </a:p>
            <a:p>
              <a:pPr marL="285750" indent="-285750" defTabSz="914400" fontAlgn="b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i="1" dirty="0" err="1">
                  <a:ea typeface="Geneva" pitchFamily="-65" charset="-70"/>
                  <a:cs typeface="Arial" pitchFamily="34" charset="0"/>
                </a:rPr>
                <a:t>Workshop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 Penilaian Angka Kredit Perencana (PAK)</a:t>
              </a:r>
            </a:p>
            <a:p>
              <a:pPr marL="285750" indent="-285750" defTabSz="914400" fontAlgn="b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id-ID" sz="1400" b="1" i="1" dirty="0">
                  <a:ea typeface="Geneva" pitchFamily="-65" charset="-70"/>
                  <a:cs typeface="Arial" pitchFamily="34" charset="0"/>
                </a:rPr>
                <a:t>Workshop </a:t>
              </a:r>
              <a:r>
                <a:rPr lang="id-ID" sz="1400" b="1" dirty="0">
                  <a:ea typeface="Geneva" pitchFamily="-65" charset="-70"/>
                  <a:cs typeface="Arial" pitchFamily="34" charset="0"/>
                </a:rPr>
                <a:t>Administrasi Penilaian Angka Kredit Perencana (APAK)</a:t>
              </a:r>
            </a:p>
            <a:p>
              <a:pPr marL="285750" lvl="0" indent="-285750" defTabSz="914400" fontAlgn="b"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endParaRPr lang="en-US" sz="1400" b="1" dirty="0">
                <a:ea typeface="Geneva" pitchFamily="-65" charset="-70"/>
                <a:cs typeface="Geneva" pitchFamily="-65" charset="-7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61427C45-C12E-9D44-AF60-85E97D7884CF}"/>
              </a:ext>
            </a:extLst>
          </p:cNvPr>
          <p:cNvSpPr/>
          <p:nvPr/>
        </p:nvSpPr>
        <p:spPr>
          <a:xfrm>
            <a:off x="634148" y="3047649"/>
            <a:ext cx="3108879" cy="59776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rPr>
              <a:t>PELATIHAN SPESIFIK</a:t>
            </a:r>
          </a:p>
          <a:p>
            <a:pPr algn="ctr" eaLnBrk="1" fontAlgn="b" hangingPunct="1">
              <a:defRPr/>
            </a:pPr>
            <a:r>
              <a:rPr kumimoji="0" lang="id-ID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rPr>
              <a:t>(DALAM NEGERI)</a:t>
            </a:r>
            <a:endParaRPr kumimoji="0" lang="en-US" sz="1600" b="1" dirty="0">
              <a:solidFill>
                <a:schemeClr val="bg1"/>
              </a:solidFill>
              <a:latin typeface="+mj-lt"/>
              <a:ea typeface="Geneva" pitchFamily="-65" charset="-70"/>
              <a:cs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342A9FE-6901-F54D-AB22-ABF42C6DCA54}"/>
              </a:ext>
            </a:extLst>
          </p:cNvPr>
          <p:cNvSpPr/>
          <p:nvPr/>
        </p:nvSpPr>
        <p:spPr>
          <a:xfrm>
            <a:off x="4311000" y="5148625"/>
            <a:ext cx="3524013" cy="86891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00A9B37-130D-7E43-B8C7-01E3A4FF76CA}"/>
              </a:ext>
            </a:extLst>
          </p:cNvPr>
          <p:cNvSpPr/>
          <p:nvPr/>
        </p:nvSpPr>
        <p:spPr>
          <a:xfrm>
            <a:off x="4631365" y="4999399"/>
            <a:ext cx="2883284" cy="35154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600" b="1" dirty="0">
                <a:solidFill>
                  <a:schemeClr val="bg1"/>
                </a:solidFill>
                <a:latin typeface="+mj-lt"/>
                <a:ea typeface="Geneva" pitchFamily="-65" charset="-70"/>
                <a:cs typeface="Arial" pitchFamily="34" charset="0"/>
              </a:rPr>
              <a:t>PELATIHAN FUNGSIONAL</a:t>
            </a:r>
            <a:endParaRPr kumimoji="0" lang="en-US" sz="1600" b="1" i="1" dirty="0">
              <a:solidFill>
                <a:schemeClr val="bg1"/>
              </a:solidFill>
              <a:latin typeface="+mj-lt"/>
              <a:ea typeface="Geneva" pitchFamily="-65" charset="-7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83297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-12-05_Template PPT Pusbin 2021_Biru" id="{B428DCAD-38FE-42DA-945A-F7B4ACF9B009}" vid="{D57F40EF-3557-48DF-BEB0-01B58E0C2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PPT Pusbin 2022 - Pokja Renbang</Template>
  <TotalTime>3479</TotalTime>
  <Words>5554</Words>
  <Application>Microsoft Macintosh PowerPoint</Application>
  <PresentationFormat>Widescreen</PresentationFormat>
  <Paragraphs>1146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5" baseType="lpstr">
      <vt:lpstr>Microsoft GothicNeo</vt:lpstr>
      <vt:lpstr>Agency FB</vt:lpstr>
      <vt:lpstr>Arial</vt:lpstr>
      <vt:lpstr>Arial Narrow</vt:lpstr>
      <vt:lpstr>Avenir</vt:lpstr>
      <vt:lpstr>Bookman Old Style</vt:lpstr>
      <vt:lpstr>BookmanOldStyle</vt:lpstr>
      <vt:lpstr>Calibri</vt:lpstr>
      <vt:lpstr>Calibri Light</vt:lpstr>
      <vt:lpstr>Century Gothic</vt:lpstr>
      <vt:lpstr>FontAwesome</vt:lpstr>
      <vt:lpstr>Gill Sans</vt:lpstr>
      <vt:lpstr>Impact</vt:lpstr>
      <vt:lpstr>Lato Light</vt:lpstr>
      <vt:lpstr>Open Sans</vt:lpstr>
      <vt:lpstr>Wingdings</vt:lpstr>
      <vt:lpstr>STANDARD</vt:lpstr>
      <vt:lpstr>ARAH PENGEMBANGAN PROGRAM PUSBINDIKLATREN</vt:lpstr>
      <vt:lpstr>Outline</vt:lpstr>
      <vt:lpstr>PowerPoint Presentation</vt:lpstr>
      <vt:lpstr>Overview Pusbindiklatren Bappenas</vt:lpstr>
      <vt:lpstr>Transformasi Bappenas &amp; Pusbindiklatren</vt:lpstr>
      <vt:lpstr>PERUBAHAN STRUKTUR ORGANISASI PEMBAGIAN TUGAS BERDASARKAN PENDEKATAN FUNGSIONALIS</vt:lpstr>
      <vt:lpstr>PowerPoint Presentation</vt:lpstr>
      <vt:lpstr>PowerPoint Presentation</vt:lpstr>
      <vt:lpstr>Program/Kegiatan Pelatihan</vt:lpstr>
      <vt:lpstr>PowerPoint Presentation</vt:lpstr>
      <vt:lpstr>Catatan Evaluasi Program Diklat dan JFP</vt:lpstr>
      <vt:lpstr>Anggaran Pusbindiklatren Tahun 2019-2022 dan Proyeksi 2023-2025</vt:lpstr>
      <vt:lpstr>PowerPoint Presentation</vt:lpstr>
      <vt:lpstr>Peran Pusbindiklatren Bappenas</vt:lpstr>
      <vt:lpstr>Peran Ideal Pusbindiklatren : Pengelolaan  SDM Pembangunan?</vt:lpstr>
      <vt:lpstr>Kebijakan Peningkatan Kualitas Perencana serta Peran Pusbindiklatren sebagai Instansi Pembina</vt:lpstr>
      <vt:lpstr>Peran (Pusbindiklatren) Bappenas  &amp; Pembangunan Nasional</vt:lpstr>
      <vt:lpstr>Jumlah Pejabat Fungsional Perencana</vt:lpstr>
      <vt:lpstr>PowerPoint Presentation</vt:lpstr>
      <vt:lpstr>Rencana Kebijakan Program Pendidikan Gelar</vt:lpstr>
      <vt:lpstr>Strategi Kebijakan Pengembangan Pelatihan</vt:lpstr>
      <vt:lpstr>Rencana Program/Kegiatan Pusbindiklatren</vt:lpstr>
      <vt:lpstr>PowerPoint Presentation</vt:lpstr>
      <vt:lpstr>Prioritas Program/Kegiatan Pusbindiklatren 2022</vt:lpstr>
      <vt:lpstr>PowerPoint Presentation</vt:lpstr>
      <vt:lpstr>Pelaksanaan Program Pendidikan Gelar 2014-2020</vt:lpstr>
      <vt:lpstr>PowerPoint Presentation</vt:lpstr>
      <vt:lpstr>Pelaksanaan Program Pelatihan JFP 2015 - 2020</vt:lpstr>
      <vt:lpstr>Pelaksana Program S2 Dalam Negeri</vt:lpstr>
      <vt:lpstr>Program Studi Kerja Sama S2 Linkage</vt:lpstr>
      <vt:lpstr>Evaluasi Kebijakan Pelaksanaan Pendidikan T.A. 2021</vt:lpstr>
      <vt:lpstr>PowerPoint Presentation</vt:lpstr>
      <vt:lpstr>Program Knowledge Management (Pusbindiklatren sebagai salah satu Pilot Project untuk Knowledge Management Project KSI 2019-2021)</vt:lpstr>
      <vt:lpstr>Strategi Corporate University (Corpu)</vt:lpstr>
      <vt:lpstr>PowerPoint Presentation</vt:lpstr>
      <vt:lpstr>Milestone Inisiasi Fasilitasi Penyusunan HCDP (Rencana Pengembangan SDM)  ASN Pembangunan Pusbindiklatren</vt:lpstr>
      <vt:lpstr>Strengthening Management of Apparatus Talents (SMART) Overview</vt:lpstr>
      <vt:lpstr>PowerPoint Presentation</vt:lpstr>
      <vt:lpstr>Desain Kegiatan On The Job Training (OJT) (1/2)</vt:lpstr>
      <vt:lpstr>Desain Kegiatan On The Job Training (OJT) (2/2)</vt:lpstr>
      <vt:lpstr>Tantangan dan Peluang Pengembangan Pusbindiklatren</vt:lpstr>
      <vt:lpstr>Metode Pelaksanaan Pelatihan Pusbindiklatren T.A.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Inovasi Program Pusbindiklatren</dc:title>
  <dc:creator>TheLegendary MCPE</dc:creator>
  <cp:lastModifiedBy>TheLegendary MCPE</cp:lastModifiedBy>
  <cp:revision>75</cp:revision>
  <dcterms:created xsi:type="dcterms:W3CDTF">2022-01-19T13:11:23Z</dcterms:created>
  <dcterms:modified xsi:type="dcterms:W3CDTF">2022-02-14T07:23:54Z</dcterms:modified>
</cp:coreProperties>
</file>