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8" r:id="rId4"/>
    <p:sldId id="266" r:id="rId5"/>
    <p:sldId id="262" r:id="rId6"/>
    <p:sldId id="263" r:id="rId7"/>
    <p:sldId id="264" r:id="rId8"/>
    <p:sldId id="265" r:id="rId9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Gaya Medium 2 - Akse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3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7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Jud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>
            <a:extLst>
              <a:ext uri="{FF2B5EF4-FFF2-40B4-BE49-F238E27FC236}">
                <a16:creationId xmlns:a16="http://schemas.microsoft.com/office/drawing/2014/main" id="{ED77B404-F6EF-97DC-898D-17F831D188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d-ID"/>
              <a:t>Klik untuk mengedit gaya judul Master</a:t>
            </a:r>
          </a:p>
        </p:txBody>
      </p:sp>
      <p:sp>
        <p:nvSpPr>
          <p:cNvPr id="3" name="Subjudul 2">
            <a:extLst>
              <a:ext uri="{FF2B5EF4-FFF2-40B4-BE49-F238E27FC236}">
                <a16:creationId xmlns:a16="http://schemas.microsoft.com/office/drawing/2014/main" id="{E6434647-7CCE-18AB-42AE-9AB67A0C36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d-ID"/>
              <a:t>Klik untuk mengedit gaya subjudul Master</a:t>
            </a:r>
          </a:p>
        </p:txBody>
      </p:sp>
      <p:sp>
        <p:nvSpPr>
          <p:cNvPr id="4" name="Tampungan Tanggal 3">
            <a:extLst>
              <a:ext uri="{FF2B5EF4-FFF2-40B4-BE49-F238E27FC236}">
                <a16:creationId xmlns:a16="http://schemas.microsoft.com/office/drawing/2014/main" id="{4B8216A3-362F-FA9D-4EB8-F9D6B9BE80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0A0BC-0C56-4EC5-AB3B-423F5F4314EB}" type="datetimeFigureOut">
              <a:rPr lang="id-ID" smtClean="0"/>
              <a:t>27/02/23</a:t>
            </a:fld>
            <a:endParaRPr lang="id-ID"/>
          </a:p>
        </p:txBody>
      </p:sp>
      <p:sp>
        <p:nvSpPr>
          <p:cNvPr id="5" name="Tampungan Kaki 4">
            <a:extLst>
              <a:ext uri="{FF2B5EF4-FFF2-40B4-BE49-F238E27FC236}">
                <a16:creationId xmlns:a16="http://schemas.microsoft.com/office/drawing/2014/main" id="{D70D63C3-D138-6C4C-C116-EB95068929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Tampungan Nomor Slide 5">
            <a:extLst>
              <a:ext uri="{FF2B5EF4-FFF2-40B4-BE49-F238E27FC236}">
                <a16:creationId xmlns:a16="http://schemas.microsoft.com/office/drawing/2014/main" id="{782006C0-CCF4-0FFB-E98C-57E349415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25A7B-68A3-49E7-B505-1BA66EC51D2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08435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Judul dan Teks Vertik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>
            <a:extLst>
              <a:ext uri="{FF2B5EF4-FFF2-40B4-BE49-F238E27FC236}">
                <a16:creationId xmlns:a16="http://schemas.microsoft.com/office/drawing/2014/main" id="{208498DF-5B35-2284-85E5-E0DCC4D9ED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/>
              <a:t>Klik untuk mengedit gaya judul Master</a:t>
            </a:r>
          </a:p>
        </p:txBody>
      </p:sp>
      <p:sp>
        <p:nvSpPr>
          <p:cNvPr id="3" name="Tampungan Teks Vertikal 2">
            <a:extLst>
              <a:ext uri="{FF2B5EF4-FFF2-40B4-BE49-F238E27FC236}">
                <a16:creationId xmlns:a16="http://schemas.microsoft.com/office/drawing/2014/main" id="{1589D094-DDD0-5353-BC77-28D6D237FC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d-ID"/>
              <a:t>Klik untuk edit gaya teks Master</a:t>
            </a:r>
          </a:p>
          <a:p>
            <a:pPr lvl="1"/>
            <a:r>
              <a:rPr lang="id-ID"/>
              <a:t>Tingkat kedua</a:t>
            </a:r>
          </a:p>
          <a:p>
            <a:pPr lvl="2"/>
            <a:r>
              <a:rPr lang="id-ID"/>
              <a:t>Tingkat ketiga</a:t>
            </a:r>
          </a:p>
          <a:p>
            <a:pPr lvl="3"/>
            <a:r>
              <a:rPr lang="id-ID"/>
              <a:t>Tingkat keempat</a:t>
            </a:r>
          </a:p>
          <a:p>
            <a:pPr lvl="4"/>
            <a:r>
              <a:rPr lang="id-ID"/>
              <a:t>Tingkat kelima</a:t>
            </a:r>
          </a:p>
        </p:txBody>
      </p:sp>
      <p:sp>
        <p:nvSpPr>
          <p:cNvPr id="4" name="Tampungan Tanggal 3">
            <a:extLst>
              <a:ext uri="{FF2B5EF4-FFF2-40B4-BE49-F238E27FC236}">
                <a16:creationId xmlns:a16="http://schemas.microsoft.com/office/drawing/2014/main" id="{C2051617-5129-80F1-C683-497A75E768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0A0BC-0C56-4EC5-AB3B-423F5F4314EB}" type="datetimeFigureOut">
              <a:rPr lang="id-ID" smtClean="0"/>
              <a:t>27/02/23</a:t>
            </a:fld>
            <a:endParaRPr lang="id-ID"/>
          </a:p>
        </p:txBody>
      </p:sp>
      <p:sp>
        <p:nvSpPr>
          <p:cNvPr id="5" name="Tampungan Kaki 4">
            <a:extLst>
              <a:ext uri="{FF2B5EF4-FFF2-40B4-BE49-F238E27FC236}">
                <a16:creationId xmlns:a16="http://schemas.microsoft.com/office/drawing/2014/main" id="{E882C293-81ED-1022-7472-83EDBF61B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Tampungan Nomor Slide 5">
            <a:extLst>
              <a:ext uri="{FF2B5EF4-FFF2-40B4-BE49-F238E27FC236}">
                <a16:creationId xmlns:a16="http://schemas.microsoft.com/office/drawing/2014/main" id="{4AF70B0D-378B-D4BE-DAD9-FF57899833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25A7B-68A3-49E7-B505-1BA66EC51D2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07036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Judul Vertikal dan Te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Vertikal 1">
            <a:extLst>
              <a:ext uri="{FF2B5EF4-FFF2-40B4-BE49-F238E27FC236}">
                <a16:creationId xmlns:a16="http://schemas.microsoft.com/office/drawing/2014/main" id="{D1F7CD56-1EC9-1BEB-B9B3-195DF38340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d-ID"/>
              <a:t>Klik untuk mengedit gaya judul Master</a:t>
            </a:r>
          </a:p>
        </p:txBody>
      </p:sp>
      <p:sp>
        <p:nvSpPr>
          <p:cNvPr id="3" name="Tampungan Teks Vertikal 2">
            <a:extLst>
              <a:ext uri="{FF2B5EF4-FFF2-40B4-BE49-F238E27FC236}">
                <a16:creationId xmlns:a16="http://schemas.microsoft.com/office/drawing/2014/main" id="{F66C2030-0515-902C-8E4E-BD74EB515B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d-ID"/>
              <a:t>Klik untuk edit gaya teks Master</a:t>
            </a:r>
          </a:p>
          <a:p>
            <a:pPr lvl="1"/>
            <a:r>
              <a:rPr lang="id-ID"/>
              <a:t>Tingkat kedua</a:t>
            </a:r>
          </a:p>
          <a:p>
            <a:pPr lvl="2"/>
            <a:r>
              <a:rPr lang="id-ID"/>
              <a:t>Tingkat ketiga</a:t>
            </a:r>
          </a:p>
          <a:p>
            <a:pPr lvl="3"/>
            <a:r>
              <a:rPr lang="id-ID"/>
              <a:t>Tingkat keempat</a:t>
            </a:r>
          </a:p>
          <a:p>
            <a:pPr lvl="4"/>
            <a:r>
              <a:rPr lang="id-ID"/>
              <a:t>Tingkat kelima</a:t>
            </a:r>
          </a:p>
        </p:txBody>
      </p:sp>
      <p:sp>
        <p:nvSpPr>
          <p:cNvPr id="4" name="Tampungan Tanggal 3">
            <a:extLst>
              <a:ext uri="{FF2B5EF4-FFF2-40B4-BE49-F238E27FC236}">
                <a16:creationId xmlns:a16="http://schemas.microsoft.com/office/drawing/2014/main" id="{1FA214C4-5A6A-24BA-961D-FCC2E3733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0A0BC-0C56-4EC5-AB3B-423F5F4314EB}" type="datetimeFigureOut">
              <a:rPr lang="id-ID" smtClean="0"/>
              <a:t>27/02/23</a:t>
            </a:fld>
            <a:endParaRPr lang="id-ID"/>
          </a:p>
        </p:txBody>
      </p:sp>
      <p:sp>
        <p:nvSpPr>
          <p:cNvPr id="5" name="Tampungan Kaki 4">
            <a:extLst>
              <a:ext uri="{FF2B5EF4-FFF2-40B4-BE49-F238E27FC236}">
                <a16:creationId xmlns:a16="http://schemas.microsoft.com/office/drawing/2014/main" id="{7E7AF9F8-8E28-41F3-1144-73B7861798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Tampungan Nomor Slide 5">
            <a:extLst>
              <a:ext uri="{FF2B5EF4-FFF2-40B4-BE49-F238E27FC236}">
                <a16:creationId xmlns:a16="http://schemas.microsoft.com/office/drawing/2014/main" id="{37BE94F1-4618-A3A6-C707-800E80C8D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25A7B-68A3-49E7-B505-1BA66EC51D2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76782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udul dan Ko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>
            <a:extLst>
              <a:ext uri="{FF2B5EF4-FFF2-40B4-BE49-F238E27FC236}">
                <a16:creationId xmlns:a16="http://schemas.microsoft.com/office/drawing/2014/main" id="{DC44C555-40A4-BD7C-5319-BC819A832E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/>
              <a:t>Klik untuk mengedit gaya judul Master</a:t>
            </a:r>
          </a:p>
        </p:txBody>
      </p:sp>
      <p:sp>
        <p:nvSpPr>
          <p:cNvPr id="3" name="Tampungan Konten 2">
            <a:extLst>
              <a:ext uri="{FF2B5EF4-FFF2-40B4-BE49-F238E27FC236}">
                <a16:creationId xmlns:a16="http://schemas.microsoft.com/office/drawing/2014/main" id="{640A90B3-800F-9D8D-DD44-FA39983664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d-ID"/>
              <a:t>Klik untuk edit gaya teks Master</a:t>
            </a:r>
          </a:p>
          <a:p>
            <a:pPr lvl="1"/>
            <a:r>
              <a:rPr lang="id-ID"/>
              <a:t>Tingkat kedua</a:t>
            </a:r>
          </a:p>
          <a:p>
            <a:pPr lvl="2"/>
            <a:r>
              <a:rPr lang="id-ID"/>
              <a:t>Tingkat ketiga</a:t>
            </a:r>
          </a:p>
          <a:p>
            <a:pPr lvl="3"/>
            <a:r>
              <a:rPr lang="id-ID"/>
              <a:t>Tingkat keempat</a:t>
            </a:r>
          </a:p>
          <a:p>
            <a:pPr lvl="4"/>
            <a:r>
              <a:rPr lang="id-ID"/>
              <a:t>Tingkat kelima</a:t>
            </a:r>
          </a:p>
        </p:txBody>
      </p:sp>
      <p:sp>
        <p:nvSpPr>
          <p:cNvPr id="4" name="Tampungan Tanggal 3">
            <a:extLst>
              <a:ext uri="{FF2B5EF4-FFF2-40B4-BE49-F238E27FC236}">
                <a16:creationId xmlns:a16="http://schemas.microsoft.com/office/drawing/2014/main" id="{33B0371B-50EF-24FF-8EBF-38B62E4856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0A0BC-0C56-4EC5-AB3B-423F5F4314EB}" type="datetimeFigureOut">
              <a:rPr lang="id-ID" smtClean="0"/>
              <a:t>27/02/23</a:t>
            </a:fld>
            <a:endParaRPr lang="id-ID"/>
          </a:p>
        </p:txBody>
      </p:sp>
      <p:sp>
        <p:nvSpPr>
          <p:cNvPr id="5" name="Tampungan Kaki 4">
            <a:extLst>
              <a:ext uri="{FF2B5EF4-FFF2-40B4-BE49-F238E27FC236}">
                <a16:creationId xmlns:a16="http://schemas.microsoft.com/office/drawing/2014/main" id="{1189FAFD-2C68-5F1C-0C5B-27A2114A74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Tampungan Nomor Slide 5">
            <a:extLst>
              <a:ext uri="{FF2B5EF4-FFF2-40B4-BE49-F238E27FC236}">
                <a16:creationId xmlns:a16="http://schemas.microsoft.com/office/drawing/2014/main" id="{EE3864EF-55B5-0C0D-D1C0-BA461007FB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25A7B-68A3-49E7-B505-1BA66EC51D2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133487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eader Bagi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>
            <a:extLst>
              <a:ext uri="{FF2B5EF4-FFF2-40B4-BE49-F238E27FC236}">
                <a16:creationId xmlns:a16="http://schemas.microsoft.com/office/drawing/2014/main" id="{1F4961CA-43E3-1743-D6BE-D899A553D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d-ID"/>
              <a:t>Klik untuk mengedit gaya judul Master</a:t>
            </a:r>
          </a:p>
        </p:txBody>
      </p:sp>
      <p:sp>
        <p:nvSpPr>
          <p:cNvPr id="3" name="Tampungan Teks 2">
            <a:extLst>
              <a:ext uri="{FF2B5EF4-FFF2-40B4-BE49-F238E27FC236}">
                <a16:creationId xmlns:a16="http://schemas.microsoft.com/office/drawing/2014/main" id="{2A652C53-F488-77C1-A42A-332EB41054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d-ID"/>
              <a:t>Klik untuk edit gaya teks Master</a:t>
            </a:r>
          </a:p>
        </p:txBody>
      </p:sp>
      <p:sp>
        <p:nvSpPr>
          <p:cNvPr id="4" name="Tampungan Tanggal 3">
            <a:extLst>
              <a:ext uri="{FF2B5EF4-FFF2-40B4-BE49-F238E27FC236}">
                <a16:creationId xmlns:a16="http://schemas.microsoft.com/office/drawing/2014/main" id="{F1463C05-2C79-2B40-6D3E-048AB1253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0A0BC-0C56-4EC5-AB3B-423F5F4314EB}" type="datetimeFigureOut">
              <a:rPr lang="id-ID" smtClean="0"/>
              <a:t>27/02/23</a:t>
            </a:fld>
            <a:endParaRPr lang="id-ID"/>
          </a:p>
        </p:txBody>
      </p:sp>
      <p:sp>
        <p:nvSpPr>
          <p:cNvPr id="5" name="Tampungan Kaki 4">
            <a:extLst>
              <a:ext uri="{FF2B5EF4-FFF2-40B4-BE49-F238E27FC236}">
                <a16:creationId xmlns:a16="http://schemas.microsoft.com/office/drawing/2014/main" id="{BE206445-FFB6-12BC-7631-18825846F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Tampungan Nomor Slide 5">
            <a:extLst>
              <a:ext uri="{FF2B5EF4-FFF2-40B4-BE49-F238E27FC236}">
                <a16:creationId xmlns:a16="http://schemas.microsoft.com/office/drawing/2014/main" id="{BC80CA83-777F-8643-29B8-1BB32E1727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25A7B-68A3-49E7-B505-1BA66EC51D2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86192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 Ko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>
            <a:extLst>
              <a:ext uri="{FF2B5EF4-FFF2-40B4-BE49-F238E27FC236}">
                <a16:creationId xmlns:a16="http://schemas.microsoft.com/office/drawing/2014/main" id="{8A78B493-36EB-40FC-187E-FC572C01C4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/>
              <a:t>Klik untuk mengedit gaya judul Master</a:t>
            </a:r>
          </a:p>
        </p:txBody>
      </p:sp>
      <p:sp>
        <p:nvSpPr>
          <p:cNvPr id="3" name="Tampungan Konten 2">
            <a:extLst>
              <a:ext uri="{FF2B5EF4-FFF2-40B4-BE49-F238E27FC236}">
                <a16:creationId xmlns:a16="http://schemas.microsoft.com/office/drawing/2014/main" id="{4EC2203B-043D-567D-8515-FFB40B1795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d-ID"/>
              <a:t>Klik untuk edit gaya teks Master</a:t>
            </a:r>
          </a:p>
          <a:p>
            <a:pPr lvl="1"/>
            <a:r>
              <a:rPr lang="id-ID"/>
              <a:t>Tingkat kedua</a:t>
            </a:r>
          </a:p>
          <a:p>
            <a:pPr lvl="2"/>
            <a:r>
              <a:rPr lang="id-ID"/>
              <a:t>Tingkat ketiga</a:t>
            </a:r>
          </a:p>
          <a:p>
            <a:pPr lvl="3"/>
            <a:r>
              <a:rPr lang="id-ID"/>
              <a:t>Tingkat keempat</a:t>
            </a:r>
          </a:p>
          <a:p>
            <a:pPr lvl="4"/>
            <a:r>
              <a:rPr lang="id-ID"/>
              <a:t>Tingkat kelima</a:t>
            </a:r>
          </a:p>
        </p:txBody>
      </p:sp>
      <p:sp>
        <p:nvSpPr>
          <p:cNvPr id="4" name="Tampungan Konten 3">
            <a:extLst>
              <a:ext uri="{FF2B5EF4-FFF2-40B4-BE49-F238E27FC236}">
                <a16:creationId xmlns:a16="http://schemas.microsoft.com/office/drawing/2014/main" id="{AEFCA84C-DE88-692E-6D71-40221E2C66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d-ID"/>
              <a:t>Klik untuk edit gaya teks Master</a:t>
            </a:r>
          </a:p>
          <a:p>
            <a:pPr lvl="1"/>
            <a:r>
              <a:rPr lang="id-ID"/>
              <a:t>Tingkat kedua</a:t>
            </a:r>
          </a:p>
          <a:p>
            <a:pPr lvl="2"/>
            <a:r>
              <a:rPr lang="id-ID"/>
              <a:t>Tingkat ketiga</a:t>
            </a:r>
          </a:p>
          <a:p>
            <a:pPr lvl="3"/>
            <a:r>
              <a:rPr lang="id-ID"/>
              <a:t>Tingkat keempat</a:t>
            </a:r>
          </a:p>
          <a:p>
            <a:pPr lvl="4"/>
            <a:r>
              <a:rPr lang="id-ID"/>
              <a:t>Tingkat kelima</a:t>
            </a:r>
          </a:p>
        </p:txBody>
      </p:sp>
      <p:sp>
        <p:nvSpPr>
          <p:cNvPr id="5" name="Tampungan Tanggal 4">
            <a:extLst>
              <a:ext uri="{FF2B5EF4-FFF2-40B4-BE49-F238E27FC236}">
                <a16:creationId xmlns:a16="http://schemas.microsoft.com/office/drawing/2014/main" id="{B90FD924-0CEA-4958-16F2-973ADFD92F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0A0BC-0C56-4EC5-AB3B-423F5F4314EB}" type="datetimeFigureOut">
              <a:rPr lang="id-ID" smtClean="0"/>
              <a:t>27/02/23</a:t>
            </a:fld>
            <a:endParaRPr lang="id-ID"/>
          </a:p>
        </p:txBody>
      </p:sp>
      <p:sp>
        <p:nvSpPr>
          <p:cNvPr id="6" name="Tampungan Kaki 5">
            <a:extLst>
              <a:ext uri="{FF2B5EF4-FFF2-40B4-BE49-F238E27FC236}">
                <a16:creationId xmlns:a16="http://schemas.microsoft.com/office/drawing/2014/main" id="{11DB2263-2AAC-4369-6FEB-7109B95592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Tampungan Nomor Slide 6">
            <a:extLst>
              <a:ext uri="{FF2B5EF4-FFF2-40B4-BE49-F238E27FC236}">
                <a16:creationId xmlns:a16="http://schemas.microsoft.com/office/drawing/2014/main" id="{3A8DA17E-81C7-90DD-1846-0487FA0BE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25A7B-68A3-49E7-B505-1BA66EC51D2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809029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erbanding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>
            <a:extLst>
              <a:ext uri="{FF2B5EF4-FFF2-40B4-BE49-F238E27FC236}">
                <a16:creationId xmlns:a16="http://schemas.microsoft.com/office/drawing/2014/main" id="{BD7A09C8-E850-1378-287B-60AE2681FF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d-ID"/>
              <a:t>Klik untuk mengedit gaya judul Master</a:t>
            </a:r>
          </a:p>
        </p:txBody>
      </p:sp>
      <p:sp>
        <p:nvSpPr>
          <p:cNvPr id="3" name="Tampungan Teks 2">
            <a:extLst>
              <a:ext uri="{FF2B5EF4-FFF2-40B4-BE49-F238E27FC236}">
                <a16:creationId xmlns:a16="http://schemas.microsoft.com/office/drawing/2014/main" id="{431D429B-265C-EED3-C27D-8019BB4C80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d-ID"/>
              <a:t>Klik untuk edit gaya teks Master</a:t>
            </a:r>
          </a:p>
        </p:txBody>
      </p:sp>
      <p:sp>
        <p:nvSpPr>
          <p:cNvPr id="4" name="Tampungan Konten 3">
            <a:extLst>
              <a:ext uri="{FF2B5EF4-FFF2-40B4-BE49-F238E27FC236}">
                <a16:creationId xmlns:a16="http://schemas.microsoft.com/office/drawing/2014/main" id="{BD8AB7D6-0307-21EE-6E1D-37F814E893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d-ID"/>
              <a:t>Klik untuk edit gaya teks Master</a:t>
            </a:r>
          </a:p>
          <a:p>
            <a:pPr lvl="1"/>
            <a:r>
              <a:rPr lang="id-ID"/>
              <a:t>Tingkat kedua</a:t>
            </a:r>
          </a:p>
          <a:p>
            <a:pPr lvl="2"/>
            <a:r>
              <a:rPr lang="id-ID"/>
              <a:t>Tingkat ketiga</a:t>
            </a:r>
          </a:p>
          <a:p>
            <a:pPr lvl="3"/>
            <a:r>
              <a:rPr lang="id-ID"/>
              <a:t>Tingkat keempat</a:t>
            </a:r>
          </a:p>
          <a:p>
            <a:pPr lvl="4"/>
            <a:r>
              <a:rPr lang="id-ID"/>
              <a:t>Tingkat kelima</a:t>
            </a:r>
          </a:p>
        </p:txBody>
      </p:sp>
      <p:sp>
        <p:nvSpPr>
          <p:cNvPr id="5" name="Tampungan Teks 4">
            <a:extLst>
              <a:ext uri="{FF2B5EF4-FFF2-40B4-BE49-F238E27FC236}">
                <a16:creationId xmlns:a16="http://schemas.microsoft.com/office/drawing/2014/main" id="{CA0DB948-AA74-9780-D3BD-EBF146F3E56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d-ID"/>
              <a:t>Klik untuk edit gaya teks Master</a:t>
            </a:r>
          </a:p>
        </p:txBody>
      </p:sp>
      <p:sp>
        <p:nvSpPr>
          <p:cNvPr id="6" name="Tampungan Konten 5">
            <a:extLst>
              <a:ext uri="{FF2B5EF4-FFF2-40B4-BE49-F238E27FC236}">
                <a16:creationId xmlns:a16="http://schemas.microsoft.com/office/drawing/2014/main" id="{F8A1E1A8-358B-39D7-1F8E-861F82F55A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d-ID"/>
              <a:t>Klik untuk edit gaya teks Master</a:t>
            </a:r>
          </a:p>
          <a:p>
            <a:pPr lvl="1"/>
            <a:r>
              <a:rPr lang="id-ID"/>
              <a:t>Tingkat kedua</a:t>
            </a:r>
          </a:p>
          <a:p>
            <a:pPr lvl="2"/>
            <a:r>
              <a:rPr lang="id-ID"/>
              <a:t>Tingkat ketiga</a:t>
            </a:r>
          </a:p>
          <a:p>
            <a:pPr lvl="3"/>
            <a:r>
              <a:rPr lang="id-ID"/>
              <a:t>Tingkat keempat</a:t>
            </a:r>
          </a:p>
          <a:p>
            <a:pPr lvl="4"/>
            <a:r>
              <a:rPr lang="id-ID"/>
              <a:t>Tingkat kelima</a:t>
            </a:r>
          </a:p>
        </p:txBody>
      </p:sp>
      <p:sp>
        <p:nvSpPr>
          <p:cNvPr id="7" name="Tampungan Tanggal 6">
            <a:extLst>
              <a:ext uri="{FF2B5EF4-FFF2-40B4-BE49-F238E27FC236}">
                <a16:creationId xmlns:a16="http://schemas.microsoft.com/office/drawing/2014/main" id="{3C3E49B2-5674-E35B-4177-E941F46A0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0A0BC-0C56-4EC5-AB3B-423F5F4314EB}" type="datetimeFigureOut">
              <a:rPr lang="id-ID" smtClean="0"/>
              <a:t>27/02/23</a:t>
            </a:fld>
            <a:endParaRPr lang="id-ID"/>
          </a:p>
        </p:txBody>
      </p:sp>
      <p:sp>
        <p:nvSpPr>
          <p:cNvPr id="8" name="Tampungan Kaki 7">
            <a:extLst>
              <a:ext uri="{FF2B5EF4-FFF2-40B4-BE49-F238E27FC236}">
                <a16:creationId xmlns:a16="http://schemas.microsoft.com/office/drawing/2014/main" id="{FF597FEC-44F5-4C6E-68E1-FCE127CE12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Tampungan Nomor Slide 8">
            <a:extLst>
              <a:ext uri="{FF2B5EF4-FFF2-40B4-BE49-F238E27FC236}">
                <a16:creationId xmlns:a16="http://schemas.microsoft.com/office/drawing/2014/main" id="{96057BCC-1574-E2B6-4FA8-0DC36997D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25A7B-68A3-49E7-B505-1BA66EC51D2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13517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udul S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>
            <a:extLst>
              <a:ext uri="{FF2B5EF4-FFF2-40B4-BE49-F238E27FC236}">
                <a16:creationId xmlns:a16="http://schemas.microsoft.com/office/drawing/2014/main" id="{3561F0B3-D75E-1359-95BB-AFE755E052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/>
              <a:t>Klik untuk mengedit gaya judul Master</a:t>
            </a:r>
          </a:p>
        </p:txBody>
      </p:sp>
      <p:sp>
        <p:nvSpPr>
          <p:cNvPr id="3" name="Tampungan Tanggal 2">
            <a:extLst>
              <a:ext uri="{FF2B5EF4-FFF2-40B4-BE49-F238E27FC236}">
                <a16:creationId xmlns:a16="http://schemas.microsoft.com/office/drawing/2014/main" id="{906C8735-E41B-437C-967E-6B9F6BE0F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0A0BC-0C56-4EC5-AB3B-423F5F4314EB}" type="datetimeFigureOut">
              <a:rPr lang="id-ID" smtClean="0"/>
              <a:t>27/02/23</a:t>
            </a:fld>
            <a:endParaRPr lang="id-ID"/>
          </a:p>
        </p:txBody>
      </p:sp>
      <p:sp>
        <p:nvSpPr>
          <p:cNvPr id="4" name="Tampungan Kaki 3">
            <a:extLst>
              <a:ext uri="{FF2B5EF4-FFF2-40B4-BE49-F238E27FC236}">
                <a16:creationId xmlns:a16="http://schemas.microsoft.com/office/drawing/2014/main" id="{8187A011-7D89-1BA1-74E0-7FF4776944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Tampungan Nomor Slide 4">
            <a:extLst>
              <a:ext uri="{FF2B5EF4-FFF2-40B4-BE49-F238E27FC236}">
                <a16:creationId xmlns:a16="http://schemas.microsoft.com/office/drawing/2014/main" id="{DFAD1C18-F4DC-0066-2DE0-CEA501F023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25A7B-68A3-49E7-B505-1BA66EC51D2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90315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Koso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mpungan Tanggal 1">
            <a:extLst>
              <a:ext uri="{FF2B5EF4-FFF2-40B4-BE49-F238E27FC236}">
                <a16:creationId xmlns:a16="http://schemas.microsoft.com/office/drawing/2014/main" id="{A9B319FF-6177-FB7B-35FB-7E113CA668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0A0BC-0C56-4EC5-AB3B-423F5F4314EB}" type="datetimeFigureOut">
              <a:rPr lang="id-ID" smtClean="0"/>
              <a:t>27/02/23</a:t>
            </a:fld>
            <a:endParaRPr lang="id-ID"/>
          </a:p>
        </p:txBody>
      </p:sp>
      <p:sp>
        <p:nvSpPr>
          <p:cNvPr id="3" name="Tampungan Kaki 2">
            <a:extLst>
              <a:ext uri="{FF2B5EF4-FFF2-40B4-BE49-F238E27FC236}">
                <a16:creationId xmlns:a16="http://schemas.microsoft.com/office/drawing/2014/main" id="{074F7E7C-F902-5AFC-091E-6507E6F7E3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Tampungan Nomor Slide 3">
            <a:extLst>
              <a:ext uri="{FF2B5EF4-FFF2-40B4-BE49-F238E27FC236}">
                <a16:creationId xmlns:a16="http://schemas.microsoft.com/office/drawing/2014/main" id="{DFDDA8F1-2979-D099-AD22-0443F31E0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25A7B-68A3-49E7-B505-1BA66EC51D2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51818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Konten dengan Keterang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>
            <a:extLst>
              <a:ext uri="{FF2B5EF4-FFF2-40B4-BE49-F238E27FC236}">
                <a16:creationId xmlns:a16="http://schemas.microsoft.com/office/drawing/2014/main" id="{C37B0A9A-BBAD-1246-E724-E3DC8A2B38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d-ID"/>
              <a:t>Klik untuk mengedit gaya judul Master</a:t>
            </a:r>
          </a:p>
        </p:txBody>
      </p:sp>
      <p:sp>
        <p:nvSpPr>
          <p:cNvPr id="3" name="Tampungan Konten 2">
            <a:extLst>
              <a:ext uri="{FF2B5EF4-FFF2-40B4-BE49-F238E27FC236}">
                <a16:creationId xmlns:a16="http://schemas.microsoft.com/office/drawing/2014/main" id="{64EB29F5-534E-126F-8006-B4A903DD6C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d-ID"/>
              <a:t>Klik untuk edit gaya teks Master</a:t>
            </a:r>
          </a:p>
          <a:p>
            <a:pPr lvl="1"/>
            <a:r>
              <a:rPr lang="id-ID"/>
              <a:t>Tingkat kedua</a:t>
            </a:r>
          </a:p>
          <a:p>
            <a:pPr lvl="2"/>
            <a:r>
              <a:rPr lang="id-ID"/>
              <a:t>Tingkat ketiga</a:t>
            </a:r>
          </a:p>
          <a:p>
            <a:pPr lvl="3"/>
            <a:r>
              <a:rPr lang="id-ID"/>
              <a:t>Tingkat keempat</a:t>
            </a:r>
          </a:p>
          <a:p>
            <a:pPr lvl="4"/>
            <a:r>
              <a:rPr lang="id-ID"/>
              <a:t>Tingkat kelima</a:t>
            </a:r>
          </a:p>
        </p:txBody>
      </p:sp>
      <p:sp>
        <p:nvSpPr>
          <p:cNvPr id="4" name="Tampungan Teks 3">
            <a:extLst>
              <a:ext uri="{FF2B5EF4-FFF2-40B4-BE49-F238E27FC236}">
                <a16:creationId xmlns:a16="http://schemas.microsoft.com/office/drawing/2014/main" id="{FC69A592-1AA6-3A28-D01E-AABA9BA981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d-ID"/>
              <a:t>Klik untuk edit gaya teks Master</a:t>
            </a:r>
          </a:p>
        </p:txBody>
      </p:sp>
      <p:sp>
        <p:nvSpPr>
          <p:cNvPr id="5" name="Tampungan Tanggal 4">
            <a:extLst>
              <a:ext uri="{FF2B5EF4-FFF2-40B4-BE49-F238E27FC236}">
                <a16:creationId xmlns:a16="http://schemas.microsoft.com/office/drawing/2014/main" id="{1C28C910-2753-E2EE-D1BB-4D6E35EBD8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0A0BC-0C56-4EC5-AB3B-423F5F4314EB}" type="datetimeFigureOut">
              <a:rPr lang="id-ID" smtClean="0"/>
              <a:t>27/02/23</a:t>
            </a:fld>
            <a:endParaRPr lang="id-ID"/>
          </a:p>
        </p:txBody>
      </p:sp>
      <p:sp>
        <p:nvSpPr>
          <p:cNvPr id="6" name="Tampungan Kaki 5">
            <a:extLst>
              <a:ext uri="{FF2B5EF4-FFF2-40B4-BE49-F238E27FC236}">
                <a16:creationId xmlns:a16="http://schemas.microsoft.com/office/drawing/2014/main" id="{1F42A344-C245-4B91-0E52-F0C5BEF515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Tampungan Nomor Slide 6">
            <a:extLst>
              <a:ext uri="{FF2B5EF4-FFF2-40B4-BE49-F238E27FC236}">
                <a16:creationId xmlns:a16="http://schemas.microsoft.com/office/drawing/2014/main" id="{96E09AC3-C225-B95C-AEC3-B4AFA7E4B7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25A7B-68A3-49E7-B505-1BA66EC51D2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4103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Gambar dengan Keterang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>
            <a:extLst>
              <a:ext uri="{FF2B5EF4-FFF2-40B4-BE49-F238E27FC236}">
                <a16:creationId xmlns:a16="http://schemas.microsoft.com/office/drawing/2014/main" id="{332EFCCB-21D3-7358-8A5F-7A3F048E03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d-ID"/>
              <a:t>Klik untuk mengedit gaya judul Master</a:t>
            </a:r>
          </a:p>
        </p:txBody>
      </p:sp>
      <p:sp>
        <p:nvSpPr>
          <p:cNvPr id="3" name="Tampungan Gambar 2">
            <a:extLst>
              <a:ext uri="{FF2B5EF4-FFF2-40B4-BE49-F238E27FC236}">
                <a16:creationId xmlns:a16="http://schemas.microsoft.com/office/drawing/2014/main" id="{543A654A-FB15-4211-59A0-A22C1B09B2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ampungan Teks 3">
            <a:extLst>
              <a:ext uri="{FF2B5EF4-FFF2-40B4-BE49-F238E27FC236}">
                <a16:creationId xmlns:a16="http://schemas.microsoft.com/office/drawing/2014/main" id="{40BA52F0-EFAE-2FF8-C634-B6585BB426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d-ID"/>
              <a:t>Klik untuk edit gaya teks Master</a:t>
            </a:r>
          </a:p>
        </p:txBody>
      </p:sp>
      <p:sp>
        <p:nvSpPr>
          <p:cNvPr id="5" name="Tampungan Tanggal 4">
            <a:extLst>
              <a:ext uri="{FF2B5EF4-FFF2-40B4-BE49-F238E27FC236}">
                <a16:creationId xmlns:a16="http://schemas.microsoft.com/office/drawing/2014/main" id="{C0874549-696E-7CEA-05CA-648AEA7031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0A0BC-0C56-4EC5-AB3B-423F5F4314EB}" type="datetimeFigureOut">
              <a:rPr lang="id-ID" smtClean="0"/>
              <a:t>27/02/23</a:t>
            </a:fld>
            <a:endParaRPr lang="id-ID"/>
          </a:p>
        </p:txBody>
      </p:sp>
      <p:sp>
        <p:nvSpPr>
          <p:cNvPr id="6" name="Tampungan Kaki 5">
            <a:extLst>
              <a:ext uri="{FF2B5EF4-FFF2-40B4-BE49-F238E27FC236}">
                <a16:creationId xmlns:a16="http://schemas.microsoft.com/office/drawing/2014/main" id="{6854F815-A2B3-8E04-7CAA-CCFA68735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Tampungan Nomor Slide 6">
            <a:extLst>
              <a:ext uri="{FF2B5EF4-FFF2-40B4-BE49-F238E27FC236}">
                <a16:creationId xmlns:a16="http://schemas.microsoft.com/office/drawing/2014/main" id="{EAE68EB8-0AA6-232D-D92F-DE069B467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25A7B-68A3-49E7-B505-1BA66EC51D2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15907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mpungan Judul 1">
            <a:extLst>
              <a:ext uri="{FF2B5EF4-FFF2-40B4-BE49-F238E27FC236}">
                <a16:creationId xmlns:a16="http://schemas.microsoft.com/office/drawing/2014/main" id="{4685A070-999B-2822-8C1C-AB8F46E153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d-ID"/>
              <a:t>Klik untuk mengedit gaya judul Master</a:t>
            </a:r>
          </a:p>
        </p:txBody>
      </p:sp>
      <p:sp>
        <p:nvSpPr>
          <p:cNvPr id="3" name="Tampungan Teks 2">
            <a:extLst>
              <a:ext uri="{FF2B5EF4-FFF2-40B4-BE49-F238E27FC236}">
                <a16:creationId xmlns:a16="http://schemas.microsoft.com/office/drawing/2014/main" id="{4FCBE90E-19E5-B5A5-0E01-772B93A8E4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d-ID"/>
              <a:t>Klik untuk edit gaya teks Master</a:t>
            </a:r>
          </a:p>
          <a:p>
            <a:pPr lvl="1"/>
            <a:r>
              <a:rPr lang="id-ID"/>
              <a:t>Tingkat kedua</a:t>
            </a:r>
          </a:p>
          <a:p>
            <a:pPr lvl="2"/>
            <a:r>
              <a:rPr lang="id-ID"/>
              <a:t>Tingkat ketiga</a:t>
            </a:r>
          </a:p>
          <a:p>
            <a:pPr lvl="3"/>
            <a:r>
              <a:rPr lang="id-ID"/>
              <a:t>Tingkat keempat</a:t>
            </a:r>
          </a:p>
          <a:p>
            <a:pPr lvl="4"/>
            <a:r>
              <a:rPr lang="id-ID"/>
              <a:t>Tingkat kelima</a:t>
            </a:r>
          </a:p>
        </p:txBody>
      </p:sp>
      <p:sp>
        <p:nvSpPr>
          <p:cNvPr id="4" name="Tampungan Tanggal 3">
            <a:extLst>
              <a:ext uri="{FF2B5EF4-FFF2-40B4-BE49-F238E27FC236}">
                <a16:creationId xmlns:a16="http://schemas.microsoft.com/office/drawing/2014/main" id="{E5960D83-144E-A584-8570-635A428AD8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0A0BC-0C56-4EC5-AB3B-423F5F4314EB}" type="datetimeFigureOut">
              <a:rPr lang="id-ID" smtClean="0"/>
              <a:t>27/02/23</a:t>
            </a:fld>
            <a:endParaRPr lang="id-ID"/>
          </a:p>
        </p:txBody>
      </p:sp>
      <p:sp>
        <p:nvSpPr>
          <p:cNvPr id="5" name="Tampungan Kaki 4">
            <a:extLst>
              <a:ext uri="{FF2B5EF4-FFF2-40B4-BE49-F238E27FC236}">
                <a16:creationId xmlns:a16="http://schemas.microsoft.com/office/drawing/2014/main" id="{C1D47CFF-E3B5-F04C-4968-DA7F3C5967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Tampungan Nomor Slide 5">
            <a:extLst>
              <a:ext uri="{FF2B5EF4-FFF2-40B4-BE49-F238E27FC236}">
                <a16:creationId xmlns:a16="http://schemas.microsoft.com/office/drawing/2014/main" id="{12C08003-879A-6F45-E76E-FFC5A072C8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025A7B-68A3-49E7-B505-1BA66EC51D2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5014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ambar 12" descr="Sebuah gambar berisi lampu, gelap, warna-warni&#10;&#10;Deskripsi dibuat secara otomatis">
            <a:extLst>
              <a:ext uri="{FF2B5EF4-FFF2-40B4-BE49-F238E27FC236}">
                <a16:creationId xmlns:a16="http://schemas.microsoft.com/office/drawing/2014/main" id="{0C95AC0E-9443-801A-60F4-6949BCDB29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00891">
            <a:off x="-260018" y="4531313"/>
            <a:ext cx="3103751" cy="3092525"/>
          </a:xfrm>
          <a:prstGeom prst="rect">
            <a:avLst/>
          </a:prstGeom>
        </p:spPr>
      </p:pic>
      <p:sp>
        <p:nvSpPr>
          <p:cNvPr id="2" name="Judul 1">
            <a:extLst>
              <a:ext uri="{FF2B5EF4-FFF2-40B4-BE49-F238E27FC236}">
                <a16:creationId xmlns:a16="http://schemas.microsoft.com/office/drawing/2014/main" id="{369C5C4B-455D-FCA1-32EF-DC38793E5C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5284" y="2377637"/>
            <a:ext cx="11396444" cy="1465499"/>
          </a:xfrm>
        </p:spPr>
        <p:txBody>
          <a:bodyPr>
            <a:normAutofit/>
          </a:bodyPr>
          <a:lstStyle/>
          <a:p>
            <a:r>
              <a:rPr lang="id-ID" sz="4000" b="1" dirty="0">
                <a:latin typeface="+mn-lt"/>
              </a:rPr>
              <a:t>PENATAAN MEKANISME KERJA </a:t>
            </a:r>
            <a:br>
              <a:rPr lang="id-ID" sz="4000" b="1" dirty="0">
                <a:latin typeface="+mn-lt"/>
              </a:rPr>
            </a:br>
            <a:r>
              <a:rPr lang="id-ID" sz="40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PERENCANA AHLI UTAMA</a:t>
            </a:r>
          </a:p>
        </p:txBody>
      </p:sp>
      <p:sp>
        <p:nvSpPr>
          <p:cNvPr id="3" name="Subjudul 2">
            <a:extLst>
              <a:ext uri="{FF2B5EF4-FFF2-40B4-BE49-F238E27FC236}">
                <a16:creationId xmlns:a16="http://schemas.microsoft.com/office/drawing/2014/main" id="{87997169-B1D3-D861-11F0-46E52A7A6E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641448"/>
            <a:ext cx="9144000" cy="1465498"/>
          </a:xfrm>
        </p:spPr>
        <p:txBody>
          <a:bodyPr>
            <a:normAutofit/>
          </a:bodyPr>
          <a:lstStyle/>
          <a:p>
            <a:r>
              <a:rPr lang="id-ID" dirty="0"/>
              <a:t>Biro Perencanaan, Organisasi, dan Tata Laksana</a:t>
            </a:r>
          </a:p>
          <a:p>
            <a:endParaRPr lang="id-ID" sz="2000" dirty="0"/>
          </a:p>
          <a:p>
            <a:r>
              <a:rPr lang="id-ID" sz="2000" dirty="0"/>
              <a:t>27 Februari 2023</a:t>
            </a:r>
          </a:p>
        </p:txBody>
      </p:sp>
      <p:pic>
        <p:nvPicPr>
          <p:cNvPr id="14" name="Gambar 13" descr="Sebuah gambar berisi lampu, gelap, warna-warni&#10;&#10;Deskripsi dibuat secara otomatis">
            <a:extLst>
              <a:ext uri="{FF2B5EF4-FFF2-40B4-BE49-F238E27FC236}">
                <a16:creationId xmlns:a16="http://schemas.microsoft.com/office/drawing/2014/main" id="{C70790CA-6DF2-6EB7-9EC6-1BF9408A1F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46509">
            <a:off x="9118337" y="-453609"/>
            <a:ext cx="3076176" cy="3065050"/>
          </a:xfrm>
          <a:prstGeom prst="rect">
            <a:avLst/>
          </a:prstGeom>
        </p:spPr>
      </p:pic>
      <p:pic>
        <p:nvPicPr>
          <p:cNvPr id="1026" name="Picture 2" descr="Image result for logo bappenas">
            <a:extLst>
              <a:ext uri="{FF2B5EF4-FFF2-40B4-BE49-F238E27FC236}">
                <a16:creationId xmlns:a16="http://schemas.microsoft.com/office/drawing/2014/main" id="{B2140DF7-46C8-2A45-1054-3D78058DE1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071" y="335695"/>
            <a:ext cx="2537857" cy="858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7339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ersegi Panjang 7">
            <a:extLst>
              <a:ext uri="{FF2B5EF4-FFF2-40B4-BE49-F238E27FC236}">
                <a16:creationId xmlns:a16="http://schemas.microsoft.com/office/drawing/2014/main" id="{BE8D4CFC-9B42-8F0C-0285-EBDFA19B5494}"/>
              </a:ext>
            </a:extLst>
          </p:cNvPr>
          <p:cNvSpPr/>
          <p:nvPr/>
        </p:nvSpPr>
        <p:spPr>
          <a:xfrm>
            <a:off x="1" y="6652727"/>
            <a:ext cx="11544300" cy="20527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9000"/>
                </a:schemeClr>
              </a:gs>
              <a:gs pos="50000">
                <a:schemeClr val="accent6">
                  <a:lumMod val="60000"/>
                  <a:lumOff val="4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Persegi Panjang 8">
            <a:extLst>
              <a:ext uri="{FF2B5EF4-FFF2-40B4-BE49-F238E27FC236}">
                <a16:creationId xmlns:a16="http://schemas.microsoft.com/office/drawing/2014/main" id="{E516332B-CD77-F764-CF22-71823153044B}"/>
              </a:ext>
            </a:extLst>
          </p:cNvPr>
          <p:cNvSpPr/>
          <p:nvPr/>
        </p:nvSpPr>
        <p:spPr>
          <a:xfrm>
            <a:off x="11724327" y="6659195"/>
            <a:ext cx="476249" cy="20527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Kotak Teks 9">
            <a:extLst>
              <a:ext uri="{FF2B5EF4-FFF2-40B4-BE49-F238E27FC236}">
                <a16:creationId xmlns:a16="http://schemas.microsoft.com/office/drawing/2014/main" id="{C2F6DFD7-D2DA-42E3-9512-A00F0A5451FD}"/>
              </a:ext>
            </a:extLst>
          </p:cNvPr>
          <p:cNvSpPr txBox="1"/>
          <p:nvPr/>
        </p:nvSpPr>
        <p:spPr>
          <a:xfrm>
            <a:off x="11821955" y="6636196"/>
            <a:ext cx="3871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3" name="Judul 1">
            <a:extLst>
              <a:ext uri="{FF2B5EF4-FFF2-40B4-BE49-F238E27FC236}">
                <a16:creationId xmlns:a16="http://schemas.microsoft.com/office/drawing/2014/main" id="{160A4C39-0165-94BF-234D-4BB36561069D}"/>
              </a:ext>
            </a:extLst>
          </p:cNvPr>
          <p:cNvSpPr txBox="1">
            <a:spLocks/>
          </p:cNvSpPr>
          <p:nvPr/>
        </p:nvSpPr>
        <p:spPr>
          <a:xfrm>
            <a:off x="838200" y="253742"/>
            <a:ext cx="10515600" cy="6892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d-ID" sz="3200" b="1" dirty="0">
                <a:solidFill>
                  <a:schemeClr val="tx2"/>
                </a:solidFill>
                <a:latin typeface="Century Gothic" panose="020B0502020202020204" pitchFamily="34" charset="0"/>
              </a:rPr>
              <a:t>POSISI STRATEGIS PAU</a:t>
            </a:r>
          </a:p>
        </p:txBody>
      </p:sp>
      <p:pic>
        <p:nvPicPr>
          <p:cNvPr id="11" name="Picture 2" descr="Image result for logo bappenas">
            <a:extLst>
              <a:ext uri="{FF2B5EF4-FFF2-40B4-BE49-F238E27FC236}">
                <a16:creationId xmlns:a16="http://schemas.microsoft.com/office/drawing/2014/main" id="{8DDC8E9C-CF24-4F3D-9422-E8E44B7AE0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97" y="169852"/>
            <a:ext cx="1317605" cy="445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2B18013-AC54-990E-92B5-EECBAEEE22A3}"/>
              </a:ext>
            </a:extLst>
          </p:cNvPr>
          <p:cNvSpPr txBox="1">
            <a:spLocks/>
          </p:cNvSpPr>
          <p:nvPr/>
        </p:nvSpPr>
        <p:spPr>
          <a:xfrm>
            <a:off x="838200" y="1295016"/>
            <a:ext cx="10515600" cy="479326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lnSpc>
                <a:spcPct val="120000"/>
              </a:lnSpc>
              <a:buFont typeface="+mj-lt"/>
              <a:buAutoNum type="arabicPeriod"/>
            </a:pPr>
            <a:r>
              <a:rPr lang="en-US" sz="2400" dirty="0" err="1"/>
              <a:t>Perencana</a:t>
            </a:r>
            <a:r>
              <a:rPr lang="en-US" sz="2400" dirty="0"/>
              <a:t> Ahli Utama, </a:t>
            </a:r>
            <a:r>
              <a:rPr lang="en-US" sz="2400" dirty="0" err="1"/>
              <a:t>sebagai</a:t>
            </a:r>
            <a:r>
              <a:rPr lang="en-US" sz="2400" dirty="0"/>
              <a:t> level </a:t>
            </a:r>
            <a:r>
              <a:rPr lang="en-US" sz="2400" dirty="0" err="1"/>
              <a:t>tertinggi</a:t>
            </a:r>
            <a:r>
              <a:rPr lang="en-US" sz="2400" dirty="0"/>
              <a:t> </a:t>
            </a:r>
            <a:r>
              <a:rPr lang="en-US" sz="2400" dirty="0" err="1"/>
              <a:t>dari</a:t>
            </a:r>
            <a:r>
              <a:rPr lang="en-US" sz="2400" dirty="0"/>
              <a:t> </a:t>
            </a:r>
            <a:r>
              <a:rPr lang="en-US" sz="2400" dirty="0" err="1"/>
              <a:t>profesi</a:t>
            </a:r>
            <a:r>
              <a:rPr lang="en-US" sz="2400" dirty="0"/>
              <a:t> </a:t>
            </a:r>
            <a:r>
              <a:rPr lang="en-US" sz="2400" dirty="0" err="1"/>
              <a:t>perencanaan</a:t>
            </a:r>
            <a:r>
              <a:rPr lang="en-US" sz="2400" dirty="0"/>
              <a:t> </a:t>
            </a:r>
            <a:r>
              <a:rPr lang="en-US" sz="2400" dirty="0" err="1"/>
              <a:t>menjadi</a:t>
            </a:r>
            <a:r>
              <a:rPr lang="en-US" sz="2400" dirty="0"/>
              <a:t> </a:t>
            </a:r>
            <a:r>
              <a:rPr lang="en-US" sz="2400" dirty="0" err="1"/>
              <a:t>sumber</a:t>
            </a:r>
            <a:r>
              <a:rPr lang="en-US" sz="2400" dirty="0"/>
              <a:t> </a:t>
            </a:r>
            <a:r>
              <a:rPr lang="en-US" sz="2400" dirty="0" err="1"/>
              <a:t>daya</a:t>
            </a:r>
            <a:r>
              <a:rPr lang="en-US" sz="2400" dirty="0"/>
              <a:t> yang </a:t>
            </a:r>
            <a:r>
              <a:rPr lang="en-US" sz="2400" dirty="0" err="1"/>
              <a:t>paripurna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err="1"/>
              <a:t>memberikan</a:t>
            </a:r>
            <a:r>
              <a:rPr lang="en-US" sz="2400" dirty="0"/>
              <a:t> </a:t>
            </a:r>
            <a:r>
              <a:rPr lang="en-US" sz="2400" dirty="0" err="1"/>
              <a:t>inspirasi</a:t>
            </a:r>
            <a:r>
              <a:rPr lang="en-US" sz="2400" dirty="0"/>
              <a:t> dan </a:t>
            </a:r>
            <a:r>
              <a:rPr lang="en-US" sz="2400" dirty="0" err="1"/>
              <a:t>telaahan</a:t>
            </a:r>
            <a:r>
              <a:rPr lang="en-US" sz="2400" dirty="0"/>
              <a:t> </a:t>
            </a:r>
            <a:r>
              <a:rPr lang="en-US" sz="2400" dirty="0" err="1"/>
              <a:t>kepada</a:t>
            </a:r>
            <a:r>
              <a:rPr lang="en-US" sz="2400" dirty="0"/>
              <a:t> Menteri, para </a:t>
            </a:r>
            <a:r>
              <a:rPr lang="en-US" sz="2400" dirty="0" err="1"/>
              <a:t>Pejabat</a:t>
            </a:r>
            <a:r>
              <a:rPr lang="en-US" sz="2400" dirty="0"/>
              <a:t> Tinggi Madya dan </a:t>
            </a:r>
            <a:r>
              <a:rPr lang="en-US" sz="2400" dirty="0" err="1"/>
              <a:t>Pratama</a:t>
            </a:r>
            <a:r>
              <a:rPr lang="en-US" sz="2400" dirty="0"/>
              <a:t> </a:t>
            </a:r>
            <a:r>
              <a:rPr lang="en-US" sz="2400" dirty="0" err="1"/>
              <a:t>terhadap</a:t>
            </a:r>
            <a:r>
              <a:rPr lang="en-US" sz="2400" dirty="0"/>
              <a:t> </a:t>
            </a:r>
            <a:r>
              <a:rPr lang="en-US" sz="2400" dirty="0" err="1"/>
              <a:t>isu-isu</a:t>
            </a:r>
            <a:r>
              <a:rPr lang="en-US" sz="2400" dirty="0"/>
              <a:t> dan trend yang </a:t>
            </a:r>
            <a:r>
              <a:rPr lang="en-US" sz="2400" dirty="0" err="1"/>
              <a:t>berkembang</a:t>
            </a:r>
            <a:r>
              <a:rPr lang="en-US" sz="2400" dirty="0"/>
              <a:t>, dan </a:t>
            </a:r>
            <a:r>
              <a:rPr lang="en-US" sz="2400" dirty="0" err="1"/>
              <a:t>memberikan</a:t>
            </a:r>
            <a:r>
              <a:rPr lang="en-US" sz="2400" dirty="0"/>
              <a:t> </a:t>
            </a:r>
            <a:r>
              <a:rPr lang="en-US" sz="2400" dirty="0" err="1"/>
              <a:t>pandangan</a:t>
            </a:r>
            <a:r>
              <a:rPr lang="en-US" sz="2400" dirty="0"/>
              <a:t> </a:t>
            </a:r>
            <a:r>
              <a:rPr lang="en-US" sz="2400" dirty="0" err="1"/>
              <a:t>atas</a:t>
            </a:r>
            <a:r>
              <a:rPr lang="en-US" sz="2400" dirty="0"/>
              <a:t> </a:t>
            </a:r>
            <a:r>
              <a:rPr lang="en-US" sz="2400" dirty="0" err="1"/>
              <a:t>bagaimana</a:t>
            </a:r>
            <a:r>
              <a:rPr lang="en-US" sz="2400" dirty="0"/>
              <a:t> </a:t>
            </a:r>
            <a:r>
              <a:rPr lang="en-US" sz="2400" dirty="0" err="1"/>
              <a:t>Bappenas</a:t>
            </a:r>
            <a:r>
              <a:rPr lang="en-US" sz="2400" dirty="0"/>
              <a:t> </a:t>
            </a:r>
            <a:r>
              <a:rPr lang="en-US" sz="2400" dirty="0" err="1"/>
              <a:t>harus</a:t>
            </a:r>
            <a:r>
              <a:rPr lang="en-US" sz="2400" dirty="0"/>
              <a:t> </a:t>
            </a:r>
            <a:r>
              <a:rPr lang="en-US" sz="2400" dirty="0" err="1"/>
              <a:t>bersikap</a:t>
            </a:r>
            <a:r>
              <a:rPr lang="en-US" sz="2400" dirty="0"/>
              <a:t> dan </a:t>
            </a:r>
            <a:r>
              <a:rPr lang="en-US" sz="2400" dirty="0" err="1"/>
              <a:t>memberikan</a:t>
            </a:r>
            <a:r>
              <a:rPr lang="en-US" sz="2400" dirty="0"/>
              <a:t> </a:t>
            </a:r>
            <a:r>
              <a:rPr lang="en-US" sz="2400" dirty="0" err="1"/>
              <a:t>alternatif</a:t>
            </a:r>
            <a:r>
              <a:rPr lang="en-US" sz="2400" dirty="0"/>
              <a:t> </a:t>
            </a:r>
            <a:r>
              <a:rPr lang="en-US" sz="2400" dirty="0" err="1"/>
              <a:t>solusi</a:t>
            </a:r>
            <a:endParaRPr lang="en-US" sz="2400" dirty="0"/>
          </a:p>
          <a:p>
            <a:pPr marL="342900" indent="-342900" algn="just">
              <a:lnSpc>
                <a:spcPct val="120000"/>
              </a:lnSpc>
              <a:buFont typeface="+mj-lt"/>
              <a:buAutoNum type="arabicPeriod"/>
            </a:pPr>
            <a:r>
              <a:rPr lang="en-US" sz="2400" dirty="0" err="1"/>
              <a:t>Ditengah</a:t>
            </a:r>
            <a:r>
              <a:rPr lang="en-US" sz="2400" dirty="0"/>
              <a:t> </a:t>
            </a:r>
            <a:r>
              <a:rPr lang="en-US" sz="2400" dirty="0" err="1"/>
              <a:t>kesibukan</a:t>
            </a:r>
            <a:r>
              <a:rPr lang="en-US" sz="2400" dirty="0"/>
              <a:t> para JPT Madya, JPT </a:t>
            </a:r>
            <a:r>
              <a:rPr lang="en-US" sz="2400" dirty="0" err="1"/>
              <a:t>Pratama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err="1"/>
              <a:t>memimpin</a:t>
            </a:r>
            <a:r>
              <a:rPr lang="en-US" sz="2400" dirty="0"/>
              <a:t> </a:t>
            </a:r>
            <a:r>
              <a:rPr lang="en-US" sz="2400" dirty="0" err="1"/>
              <a:t>unitnya</a:t>
            </a:r>
            <a:r>
              <a:rPr lang="en-US" sz="2400" dirty="0"/>
              <a:t> </a:t>
            </a:r>
            <a:r>
              <a:rPr lang="en-US" sz="2400" dirty="0" err="1"/>
              <a:t>melaksanakan</a:t>
            </a:r>
            <a:r>
              <a:rPr lang="en-US" sz="2400" dirty="0"/>
              <a:t> </a:t>
            </a:r>
            <a:r>
              <a:rPr lang="en-US" sz="2400" dirty="0" err="1"/>
              <a:t>tugas</a:t>
            </a:r>
            <a:r>
              <a:rPr lang="en-US" sz="2400" dirty="0"/>
              <a:t> </a:t>
            </a:r>
            <a:r>
              <a:rPr lang="en-US" sz="2400" dirty="0" err="1"/>
              <a:t>rutinitas</a:t>
            </a:r>
            <a:r>
              <a:rPr lang="en-US" sz="2400" dirty="0"/>
              <a:t>, </a:t>
            </a:r>
            <a:r>
              <a:rPr lang="en-US" sz="2400" dirty="0" err="1"/>
              <a:t>sementara</a:t>
            </a:r>
            <a:r>
              <a:rPr lang="en-US" sz="2400" dirty="0"/>
              <a:t> </a:t>
            </a:r>
            <a:r>
              <a:rPr lang="en-US" sz="2400" dirty="0" err="1"/>
              <a:t>disisi</a:t>
            </a:r>
            <a:r>
              <a:rPr lang="en-US" sz="2400" dirty="0"/>
              <a:t> lain </a:t>
            </a:r>
            <a:r>
              <a:rPr lang="en-US" sz="2400" dirty="0" err="1"/>
              <a:t>lingkungan</a:t>
            </a:r>
            <a:r>
              <a:rPr lang="en-US" sz="2400" dirty="0"/>
              <a:t> </a:t>
            </a:r>
            <a:r>
              <a:rPr lang="en-US" sz="2400" dirty="0" err="1"/>
              <a:t>sekitar</a:t>
            </a:r>
            <a:r>
              <a:rPr lang="en-US" sz="2400" dirty="0"/>
              <a:t> </a:t>
            </a:r>
            <a:r>
              <a:rPr lang="en-US" sz="2400" dirty="0" err="1"/>
              <a:t>Bappenas</a:t>
            </a:r>
            <a:r>
              <a:rPr lang="en-US" sz="2400" dirty="0"/>
              <a:t> </a:t>
            </a:r>
            <a:r>
              <a:rPr lang="en-US" sz="2400" dirty="0" err="1"/>
              <a:t>dinamikanya</a:t>
            </a:r>
            <a:r>
              <a:rPr lang="en-US" sz="2400" dirty="0"/>
              <a:t> </a:t>
            </a:r>
            <a:r>
              <a:rPr lang="en-US" sz="2400" dirty="0" err="1"/>
              <a:t>berkembang</a:t>
            </a:r>
            <a:r>
              <a:rPr lang="en-US" sz="2400" dirty="0"/>
              <a:t> </a:t>
            </a:r>
            <a:r>
              <a:rPr lang="en-US" sz="2400" dirty="0" err="1"/>
              <a:t>cepat</a:t>
            </a:r>
            <a:r>
              <a:rPr lang="en-US" sz="2400" dirty="0"/>
              <a:t>. Banyak </a:t>
            </a:r>
            <a:r>
              <a:rPr lang="en-US" sz="2400" dirty="0" err="1"/>
              <a:t>hal</a:t>
            </a:r>
            <a:r>
              <a:rPr lang="en-US" sz="2400" dirty="0"/>
              <a:t> yang </a:t>
            </a:r>
            <a:r>
              <a:rPr lang="en-US" sz="2400" dirty="0" err="1"/>
              <a:t>berkembang</a:t>
            </a:r>
            <a:r>
              <a:rPr lang="en-US" sz="2400" dirty="0"/>
              <a:t> </a:t>
            </a:r>
            <a:r>
              <a:rPr lang="en-US" sz="2400" dirty="0" err="1"/>
              <a:t>memerlukan</a:t>
            </a:r>
            <a:r>
              <a:rPr lang="en-US" sz="2400" dirty="0"/>
              <a:t> </a:t>
            </a:r>
            <a:r>
              <a:rPr lang="en-US" sz="2400" dirty="0" err="1"/>
              <a:t>penelaahan</a:t>
            </a:r>
            <a:r>
              <a:rPr lang="en-US" sz="2400" dirty="0"/>
              <a:t> </a:t>
            </a:r>
            <a:r>
              <a:rPr lang="en-US" sz="2400" dirty="0" err="1"/>
              <a:t>atas</a:t>
            </a:r>
            <a:r>
              <a:rPr lang="en-US" sz="2400" dirty="0"/>
              <a:t> trend yang </a:t>
            </a:r>
            <a:r>
              <a:rPr lang="en-US" sz="2400" dirty="0" err="1"/>
              <a:t>terjadi</a:t>
            </a:r>
            <a:r>
              <a:rPr lang="en-US" sz="2400" dirty="0"/>
              <a:t>, </a:t>
            </a:r>
            <a:r>
              <a:rPr lang="en-US" sz="2400" dirty="0" err="1"/>
              <a:t>memerlukan</a:t>
            </a:r>
            <a:r>
              <a:rPr lang="en-US" sz="2400" dirty="0"/>
              <a:t> </a:t>
            </a:r>
            <a:r>
              <a:rPr lang="en-US" sz="2400" dirty="0" err="1"/>
              <a:t>evaluasi</a:t>
            </a:r>
            <a:r>
              <a:rPr lang="en-US" sz="2400" dirty="0"/>
              <a:t> </a:t>
            </a:r>
            <a:r>
              <a:rPr lang="en-US" sz="2400" dirty="0" err="1"/>
              <a:t>atas</a:t>
            </a:r>
            <a:r>
              <a:rPr lang="en-US" sz="2400" dirty="0"/>
              <a:t> </a:t>
            </a:r>
            <a:r>
              <a:rPr lang="en-US" sz="2400" dirty="0" err="1"/>
              <a:t>implementasi</a:t>
            </a:r>
            <a:r>
              <a:rPr lang="en-US" sz="2400" dirty="0"/>
              <a:t> </a:t>
            </a:r>
            <a:r>
              <a:rPr lang="en-US" sz="2400" dirty="0" err="1"/>
              <a:t>rencana</a:t>
            </a:r>
            <a:r>
              <a:rPr lang="en-US" sz="2400" dirty="0"/>
              <a:t>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dinamika</a:t>
            </a:r>
            <a:r>
              <a:rPr lang="en-US" sz="2400" dirty="0"/>
              <a:t> </a:t>
            </a:r>
            <a:r>
              <a:rPr lang="en-US" sz="2400" dirty="0" err="1"/>
              <a:t>ketercapaiannya</a:t>
            </a:r>
            <a:r>
              <a:rPr lang="en-US" sz="2400" dirty="0"/>
              <a:t>.</a:t>
            </a:r>
          </a:p>
          <a:p>
            <a:pPr marL="342900" indent="-342900" algn="just">
              <a:lnSpc>
                <a:spcPct val="120000"/>
              </a:lnSpc>
              <a:buFont typeface="+mj-lt"/>
              <a:buAutoNum type="arabicPeriod"/>
            </a:pPr>
            <a:r>
              <a:rPr lang="en-US" sz="2400" dirty="0"/>
              <a:t>PAU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pengalaman</a:t>
            </a:r>
            <a:r>
              <a:rPr lang="en-US" sz="2400" dirty="0"/>
              <a:t> dan </a:t>
            </a:r>
            <a:r>
              <a:rPr lang="en-US" sz="2400" dirty="0" err="1"/>
              <a:t>kapasitasnya</a:t>
            </a:r>
            <a:r>
              <a:rPr lang="en-US" sz="2400" dirty="0"/>
              <a:t> </a:t>
            </a:r>
            <a:r>
              <a:rPr lang="en-US" sz="2400" dirty="0" err="1"/>
              <a:t>seharusnya</a:t>
            </a:r>
            <a:r>
              <a:rPr lang="en-US" sz="2400" dirty="0"/>
              <a:t> </a:t>
            </a:r>
            <a:r>
              <a:rPr lang="en-US" sz="2400" dirty="0" err="1"/>
              <a:t>dapat</a:t>
            </a:r>
            <a:r>
              <a:rPr lang="en-US" sz="2400" dirty="0"/>
              <a:t> </a:t>
            </a:r>
            <a:r>
              <a:rPr lang="en-US" sz="2400" dirty="0" err="1"/>
              <a:t>diberikan</a:t>
            </a:r>
            <a:r>
              <a:rPr lang="en-US" sz="2400" dirty="0"/>
              <a:t> </a:t>
            </a:r>
            <a:r>
              <a:rPr lang="en-US" sz="2400" dirty="0" err="1"/>
              <a:t>tugas</a:t>
            </a:r>
            <a:r>
              <a:rPr lang="en-US" sz="2400" dirty="0"/>
              <a:t>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mendukung</a:t>
            </a:r>
            <a:r>
              <a:rPr lang="en-US" sz="2400" dirty="0"/>
              <a:t> JPT Madya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err="1"/>
              <a:t>menjalankan</a:t>
            </a:r>
            <a:r>
              <a:rPr lang="en-US" sz="2400" dirty="0"/>
              <a:t> </a:t>
            </a:r>
            <a:r>
              <a:rPr lang="en-US" sz="2400" dirty="0" err="1"/>
              <a:t>tugas</a:t>
            </a:r>
            <a:r>
              <a:rPr lang="en-US" sz="2400" dirty="0"/>
              <a:t> </a:t>
            </a:r>
            <a:r>
              <a:rPr lang="en-US" sz="2400" dirty="0" err="1"/>
              <a:t>melakukan</a:t>
            </a:r>
            <a:r>
              <a:rPr lang="en-US" sz="2400" dirty="0"/>
              <a:t> </a:t>
            </a:r>
            <a:r>
              <a:rPr lang="en-US" sz="2400" dirty="0" err="1"/>
              <a:t>telaahan</a:t>
            </a:r>
            <a:r>
              <a:rPr lang="en-US" sz="2400" dirty="0"/>
              <a:t> </a:t>
            </a:r>
            <a:r>
              <a:rPr lang="en-US" sz="2400" dirty="0" err="1"/>
              <a:t>tersbut</a:t>
            </a:r>
            <a:r>
              <a:rPr lang="en-US" sz="2400" dirty="0"/>
              <a:t>.</a:t>
            </a:r>
          </a:p>
          <a:p>
            <a:pPr marL="342900" indent="-342900" algn="just">
              <a:lnSpc>
                <a:spcPct val="120000"/>
              </a:lnSpc>
              <a:buFont typeface="+mj-lt"/>
              <a:buAutoNum type="arabicPeriod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812716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mpungan Konten 2">
            <a:extLst>
              <a:ext uri="{FF2B5EF4-FFF2-40B4-BE49-F238E27FC236}">
                <a16:creationId xmlns:a16="http://schemas.microsoft.com/office/drawing/2014/main" id="{B6FB19C0-4AEF-5395-519B-132FD52520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36041"/>
            <a:ext cx="10515600" cy="151123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id-ID" sz="1800" dirty="0"/>
              <a:t>Survei disebarkan kepada 9 Kedeputian, </a:t>
            </a:r>
            <a:r>
              <a:rPr lang="en-US" sz="1800" dirty="0"/>
              <a:t>5</a:t>
            </a:r>
            <a:r>
              <a:rPr lang="id-ID" sz="1800" dirty="0"/>
              <a:t>2 Direktorat, 5 Biro dan 3 Pusat serta 27 PAU yang tersebar di seluruh Bappenas. Data survei yang masuk berjumlah 26 (dua puluh enam) responden. Perbedaan jumlah responden ini karena terdapat beberapa deputi yang </a:t>
            </a:r>
            <a:r>
              <a:rPr lang="id-ID" sz="1800" b="1" dirty="0">
                <a:solidFill>
                  <a:schemeClr val="accent2">
                    <a:lumMod val="75000"/>
                  </a:schemeClr>
                </a:solidFill>
              </a:rPr>
              <a:t>mendisposisikan</a:t>
            </a:r>
            <a:r>
              <a:rPr lang="id-ID" sz="1800" dirty="0"/>
              <a:t> kepada direktur sehingga dapat mengurangi tingkat pengisian secara individual</a:t>
            </a:r>
          </a:p>
          <a:p>
            <a:pPr marL="0" indent="0" algn="just">
              <a:buNone/>
            </a:pPr>
            <a:endParaRPr lang="id-ID" sz="1800" dirty="0"/>
          </a:p>
        </p:txBody>
      </p:sp>
      <p:graphicFrame>
        <p:nvGraphicFramePr>
          <p:cNvPr id="5" name="Tabel 5">
            <a:extLst>
              <a:ext uri="{FF2B5EF4-FFF2-40B4-BE49-F238E27FC236}">
                <a16:creationId xmlns:a16="http://schemas.microsoft.com/office/drawing/2014/main" id="{366498CC-ACA8-4233-5251-1DE9188448DA}"/>
              </a:ext>
            </a:extLst>
          </p:cNvPr>
          <p:cNvGraphicFramePr>
            <a:graphicFrameLocks noGrp="1"/>
          </p:cNvGraphicFramePr>
          <p:nvPr/>
        </p:nvGraphicFramePr>
        <p:xfrm>
          <a:off x="1442358" y="2754911"/>
          <a:ext cx="4831442" cy="179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8021">
                  <a:extLst>
                    <a:ext uri="{9D8B030D-6E8A-4147-A177-3AD203B41FA5}">
                      <a16:colId xmlns:a16="http://schemas.microsoft.com/office/drawing/2014/main" val="3277103954"/>
                    </a:ext>
                  </a:extLst>
                </a:gridCol>
                <a:gridCol w="2146041">
                  <a:extLst>
                    <a:ext uri="{9D8B030D-6E8A-4147-A177-3AD203B41FA5}">
                      <a16:colId xmlns:a16="http://schemas.microsoft.com/office/drawing/2014/main" val="1580020023"/>
                    </a:ext>
                  </a:extLst>
                </a:gridCol>
                <a:gridCol w="2127380">
                  <a:extLst>
                    <a:ext uri="{9D8B030D-6E8A-4147-A177-3AD203B41FA5}">
                      <a16:colId xmlns:a16="http://schemas.microsoft.com/office/drawing/2014/main" val="3542774729"/>
                    </a:ext>
                  </a:extLst>
                </a:gridCol>
              </a:tblGrid>
              <a:tr h="316101">
                <a:tc>
                  <a:txBody>
                    <a:bodyPr/>
                    <a:lstStyle/>
                    <a:p>
                      <a:r>
                        <a:rPr lang="id-ID" sz="1600" dirty="0"/>
                        <a:t>No</a:t>
                      </a:r>
                      <a:r>
                        <a:rPr lang="id-ID" dirty="0"/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/>
                        <a:t>Kelompok Jabatan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/>
                        <a:t>Jumlah Responden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4447040"/>
                  </a:ext>
                </a:extLst>
              </a:tr>
              <a:tr h="316101">
                <a:tc>
                  <a:txBody>
                    <a:bodyPr/>
                    <a:lstStyle/>
                    <a:p>
                      <a:r>
                        <a:rPr lang="id-ID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600" dirty="0"/>
                        <a:t>Pejabat Tinggi Madya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3802330"/>
                  </a:ext>
                </a:extLst>
              </a:tr>
              <a:tr h="316101">
                <a:tc>
                  <a:txBody>
                    <a:bodyPr/>
                    <a:lstStyle/>
                    <a:p>
                      <a:r>
                        <a:rPr lang="id-ID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600" dirty="0"/>
                        <a:t>Pejabat Tinggi Pratama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/>
                        <a:t>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9906903"/>
                  </a:ext>
                </a:extLst>
              </a:tr>
              <a:tr h="316101">
                <a:tc>
                  <a:txBody>
                    <a:bodyPr/>
                    <a:lstStyle/>
                    <a:p>
                      <a:r>
                        <a:rPr lang="id-ID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600" dirty="0"/>
                        <a:t>Perencana Ahli Utama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/>
                        <a:t>13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4387871"/>
                  </a:ext>
                </a:extLst>
              </a:tr>
              <a:tr h="316101">
                <a:tc gridSpan="2">
                  <a:txBody>
                    <a:bodyPr/>
                    <a:lstStyle/>
                    <a:p>
                      <a:pPr algn="ctr"/>
                      <a:r>
                        <a:rPr lang="id-ID" sz="1600" dirty="0"/>
                        <a:t>Jumlah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r>
                        <a:rPr lang="id-ID" dirty="0"/>
                        <a:t>Jumlah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/>
                        <a:t>26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6837531"/>
                  </a:ext>
                </a:extLst>
              </a:tr>
            </a:tbl>
          </a:graphicData>
        </a:graphic>
      </p:graphicFrame>
      <p:pic>
        <p:nvPicPr>
          <p:cNvPr id="6" name="Picture 8" descr="C:\Users\BAPPENAS\AppData\Local\Microsoft\Windows\INetCache\Content.MSO\E5B99170.tmp">
            <a:extLst>
              <a:ext uri="{FF2B5EF4-FFF2-40B4-BE49-F238E27FC236}">
                <a16:creationId xmlns:a16="http://schemas.microsoft.com/office/drawing/2014/main" id="{4A749056-FC24-0FAD-080B-3EF93CD6F7F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28" t="23426" r="12130"/>
          <a:stretch/>
        </p:blipFill>
        <p:spPr bwMode="auto">
          <a:xfrm>
            <a:off x="6583680" y="2754911"/>
            <a:ext cx="4165962" cy="17684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lc="http://schemas.openxmlformats.org/drawingml/2006/lockedCanvas" xmlns:a14="http://schemas.microsoft.com/office/drawing/2010/main" xmlns:w="http://schemas.openxmlformats.org/wordprocessingml/2006/main" xmlns:w10="urn:schemas-microsoft-com:office:word" xmlns:v="urn:schemas-microsoft-com:vml" xmlns:o="urn:schemas-microsoft-com:office:office" xmlns:mv="urn:schemas-microsoft-com:mac:vml" xmlns:mo="http://schemas.microsoft.com/office/mac/office/2008/main" xmlns="" xmlns:pic="http://schemas.openxmlformats.org/drawingml/2006/picture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oel="http://schemas.microsoft.com/office/2019/extlst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/>
            </a:ext>
          </a:extLst>
        </p:spPr>
      </p:pic>
      <p:sp>
        <p:nvSpPr>
          <p:cNvPr id="7" name="Kotak Teks 6">
            <a:extLst>
              <a:ext uri="{FF2B5EF4-FFF2-40B4-BE49-F238E27FC236}">
                <a16:creationId xmlns:a16="http://schemas.microsoft.com/office/drawing/2014/main" id="{FE4DE006-150F-3307-A41F-BA92223A84A7}"/>
              </a:ext>
            </a:extLst>
          </p:cNvPr>
          <p:cNvSpPr txBox="1"/>
          <p:nvPr/>
        </p:nvSpPr>
        <p:spPr>
          <a:xfrm flipH="1">
            <a:off x="838202" y="4880192"/>
            <a:ext cx="105155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d-ID" dirty="0"/>
              <a:t>Hasil survei menunjukkan bahwa secara garis besar, pendalaman terhadap mekanisme kerja PAU dan hubungan kerjanya dengan JPT Madya dan JPT Pratama dapat ditelaah berdasarkan </a:t>
            </a:r>
            <a:r>
              <a:rPr lang="id-ID" b="1" dirty="0">
                <a:solidFill>
                  <a:schemeClr val="accent2">
                    <a:lumMod val="75000"/>
                  </a:schemeClr>
                </a:solidFill>
              </a:rPr>
              <a:t>faktor tata cara penugasan</a:t>
            </a:r>
            <a:r>
              <a:rPr lang="id-ID" dirty="0"/>
              <a:t>, </a:t>
            </a:r>
            <a:r>
              <a:rPr lang="id-ID" b="1" dirty="0">
                <a:solidFill>
                  <a:schemeClr val="accent2">
                    <a:lumMod val="75000"/>
                  </a:schemeClr>
                </a:solidFill>
              </a:rPr>
              <a:t>tata cara penilaian</a:t>
            </a:r>
            <a:r>
              <a:rPr lang="id-ID" dirty="0"/>
              <a:t>, dan </a:t>
            </a:r>
            <a:r>
              <a:rPr lang="id-ID" b="1" dirty="0">
                <a:solidFill>
                  <a:schemeClr val="accent2">
                    <a:lumMod val="75000"/>
                  </a:schemeClr>
                </a:solidFill>
              </a:rPr>
              <a:t>pembinaan profesi serta kompetensi PAU</a:t>
            </a:r>
            <a:endParaRPr lang="id-ID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Persegi Panjang 7">
            <a:extLst>
              <a:ext uri="{FF2B5EF4-FFF2-40B4-BE49-F238E27FC236}">
                <a16:creationId xmlns:a16="http://schemas.microsoft.com/office/drawing/2014/main" id="{BE8D4CFC-9B42-8F0C-0285-EBDFA19B5494}"/>
              </a:ext>
            </a:extLst>
          </p:cNvPr>
          <p:cNvSpPr/>
          <p:nvPr/>
        </p:nvSpPr>
        <p:spPr>
          <a:xfrm>
            <a:off x="1" y="6652727"/>
            <a:ext cx="11544300" cy="20527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9000"/>
                </a:schemeClr>
              </a:gs>
              <a:gs pos="50000">
                <a:schemeClr val="accent6">
                  <a:lumMod val="60000"/>
                  <a:lumOff val="4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Persegi Panjang 8">
            <a:extLst>
              <a:ext uri="{FF2B5EF4-FFF2-40B4-BE49-F238E27FC236}">
                <a16:creationId xmlns:a16="http://schemas.microsoft.com/office/drawing/2014/main" id="{E516332B-CD77-F764-CF22-71823153044B}"/>
              </a:ext>
            </a:extLst>
          </p:cNvPr>
          <p:cNvSpPr/>
          <p:nvPr/>
        </p:nvSpPr>
        <p:spPr>
          <a:xfrm>
            <a:off x="11724327" y="6659195"/>
            <a:ext cx="476249" cy="20527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Kotak Teks 9">
            <a:extLst>
              <a:ext uri="{FF2B5EF4-FFF2-40B4-BE49-F238E27FC236}">
                <a16:creationId xmlns:a16="http://schemas.microsoft.com/office/drawing/2014/main" id="{C2F6DFD7-D2DA-42E3-9512-A00F0A5451FD}"/>
              </a:ext>
            </a:extLst>
          </p:cNvPr>
          <p:cNvSpPr txBox="1"/>
          <p:nvPr/>
        </p:nvSpPr>
        <p:spPr>
          <a:xfrm>
            <a:off x="11821955" y="6636196"/>
            <a:ext cx="3871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3" name="Judul 1">
            <a:extLst>
              <a:ext uri="{FF2B5EF4-FFF2-40B4-BE49-F238E27FC236}">
                <a16:creationId xmlns:a16="http://schemas.microsoft.com/office/drawing/2014/main" id="{160A4C39-0165-94BF-234D-4BB36561069D}"/>
              </a:ext>
            </a:extLst>
          </p:cNvPr>
          <p:cNvSpPr txBox="1">
            <a:spLocks/>
          </p:cNvSpPr>
          <p:nvPr/>
        </p:nvSpPr>
        <p:spPr>
          <a:xfrm>
            <a:off x="838200" y="253742"/>
            <a:ext cx="10515600" cy="6892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d-ID" sz="3200" b="1" dirty="0">
                <a:solidFill>
                  <a:schemeClr val="tx2"/>
                </a:solidFill>
                <a:latin typeface="Century Gothic" panose="020B0502020202020204" pitchFamily="34" charset="0"/>
              </a:rPr>
              <a:t>SURVEI PEMBENAHAN MEKANISME KERJA PAU</a:t>
            </a:r>
          </a:p>
        </p:txBody>
      </p:sp>
      <p:pic>
        <p:nvPicPr>
          <p:cNvPr id="11" name="Picture 2" descr="Image result for logo bappenas">
            <a:extLst>
              <a:ext uri="{FF2B5EF4-FFF2-40B4-BE49-F238E27FC236}">
                <a16:creationId xmlns:a16="http://schemas.microsoft.com/office/drawing/2014/main" id="{8DDC8E9C-CF24-4F3D-9422-E8E44B7AE0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97" y="169852"/>
            <a:ext cx="1317605" cy="445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0478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ersegi Panjang 7">
            <a:extLst>
              <a:ext uri="{FF2B5EF4-FFF2-40B4-BE49-F238E27FC236}">
                <a16:creationId xmlns:a16="http://schemas.microsoft.com/office/drawing/2014/main" id="{BE8D4CFC-9B42-8F0C-0285-EBDFA19B5494}"/>
              </a:ext>
            </a:extLst>
          </p:cNvPr>
          <p:cNvSpPr/>
          <p:nvPr/>
        </p:nvSpPr>
        <p:spPr>
          <a:xfrm>
            <a:off x="1" y="6652727"/>
            <a:ext cx="11544300" cy="20527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9000"/>
                </a:schemeClr>
              </a:gs>
              <a:gs pos="50000">
                <a:schemeClr val="accent6">
                  <a:lumMod val="60000"/>
                  <a:lumOff val="4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Persegi Panjang 8">
            <a:extLst>
              <a:ext uri="{FF2B5EF4-FFF2-40B4-BE49-F238E27FC236}">
                <a16:creationId xmlns:a16="http://schemas.microsoft.com/office/drawing/2014/main" id="{E516332B-CD77-F764-CF22-71823153044B}"/>
              </a:ext>
            </a:extLst>
          </p:cNvPr>
          <p:cNvSpPr/>
          <p:nvPr/>
        </p:nvSpPr>
        <p:spPr>
          <a:xfrm>
            <a:off x="11724327" y="6659195"/>
            <a:ext cx="476249" cy="20527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Kotak Teks 9">
            <a:extLst>
              <a:ext uri="{FF2B5EF4-FFF2-40B4-BE49-F238E27FC236}">
                <a16:creationId xmlns:a16="http://schemas.microsoft.com/office/drawing/2014/main" id="{C2F6DFD7-D2DA-42E3-9512-A00F0A5451FD}"/>
              </a:ext>
            </a:extLst>
          </p:cNvPr>
          <p:cNvSpPr txBox="1"/>
          <p:nvPr/>
        </p:nvSpPr>
        <p:spPr>
          <a:xfrm>
            <a:off x="11821955" y="6636196"/>
            <a:ext cx="3871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4</a:t>
            </a:r>
            <a:endParaRPr lang="id-ID" sz="1200" dirty="0">
              <a:solidFill>
                <a:schemeClr val="bg1"/>
              </a:solidFill>
            </a:endParaRPr>
          </a:p>
        </p:txBody>
      </p:sp>
      <p:sp>
        <p:nvSpPr>
          <p:cNvPr id="13" name="Judul 1">
            <a:extLst>
              <a:ext uri="{FF2B5EF4-FFF2-40B4-BE49-F238E27FC236}">
                <a16:creationId xmlns:a16="http://schemas.microsoft.com/office/drawing/2014/main" id="{160A4C39-0165-94BF-234D-4BB36561069D}"/>
              </a:ext>
            </a:extLst>
          </p:cNvPr>
          <p:cNvSpPr txBox="1">
            <a:spLocks/>
          </p:cNvSpPr>
          <p:nvPr/>
        </p:nvSpPr>
        <p:spPr>
          <a:xfrm>
            <a:off x="323850" y="2060546"/>
            <a:ext cx="11544300" cy="2736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solidFill>
                  <a:schemeClr val="tx2"/>
                </a:solidFill>
                <a:latin typeface="Century Gothic" panose="020B0502020202020204" pitchFamily="34" charset="0"/>
              </a:rPr>
              <a:t>ANALISA HASIL SURVEI MEKANISME KERJA </a:t>
            </a:r>
          </a:p>
          <a:p>
            <a:pPr algn="ctr"/>
            <a:r>
              <a:rPr lang="en-US" b="1" dirty="0">
                <a:solidFill>
                  <a:schemeClr val="tx2"/>
                </a:solidFill>
                <a:latin typeface="Century Gothic" panose="020B0502020202020204" pitchFamily="34" charset="0"/>
              </a:rPr>
              <a:t>PERENCANA AHLI UTAMA</a:t>
            </a:r>
            <a:endParaRPr lang="id-ID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4" name="Picture 2" descr="Image result for logo bappenas">
            <a:extLst>
              <a:ext uri="{FF2B5EF4-FFF2-40B4-BE49-F238E27FC236}">
                <a16:creationId xmlns:a16="http://schemas.microsoft.com/office/drawing/2014/main" id="{6C290B96-8E7D-F18A-88E1-55A42305B1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97" y="169852"/>
            <a:ext cx="1317605" cy="445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78470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mpungan Konten 2">
            <a:extLst>
              <a:ext uri="{FF2B5EF4-FFF2-40B4-BE49-F238E27FC236}">
                <a16:creationId xmlns:a16="http://schemas.microsoft.com/office/drawing/2014/main" id="{4DC3A43C-5D6A-64F2-5EE2-C75F1AF1A4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4356" y="1336178"/>
            <a:ext cx="10954450" cy="2220337"/>
          </a:xfrm>
        </p:spPr>
        <p:txBody>
          <a:bodyPr>
            <a:normAutofit fontScale="40000" lnSpcReduction="20000"/>
          </a:bodyPr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id-ID" sz="5100" dirty="0"/>
              <a:t>Dari survei terdapat potensi pemberian penugasan kepada para PAU: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id-ID" sz="5100" dirty="0"/>
              <a:t>Secara langsung dari JPT Madya maupun dari JPT Pratama dalam koridor berkoordinasi dan kemitraan dalam tim kerja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id-ID" sz="5100" dirty="0"/>
              <a:t>Penugasan strategis dalam bentuk </a:t>
            </a:r>
            <a:r>
              <a:rPr lang="id-ID" sz="5100" i="1" dirty="0" err="1"/>
              <a:t>team</a:t>
            </a:r>
            <a:r>
              <a:rPr lang="id-ID" sz="5100" i="1" dirty="0"/>
              <a:t> </a:t>
            </a:r>
            <a:r>
              <a:rPr lang="id-ID" sz="5100" i="1" dirty="0" err="1"/>
              <a:t>leader</a:t>
            </a:r>
            <a:r>
              <a:rPr lang="id-ID" sz="5100" dirty="0"/>
              <a:t>, </a:t>
            </a:r>
            <a:r>
              <a:rPr lang="id-ID" sz="5100" i="1" dirty="0" err="1"/>
              <a:t>liason</a:t>
            </a:r>
            <a:r>
              <a:rPr lang="id-ID" sz="5100" i="1" dirty="0"/>
              <a:t> </a:t>
            </a:r>
            <a:r>
              <a:rPr lang="id-ID" sz="5100" i="1" dirty="0" err="1"/>
              <a:t>officer</a:t>
            </a:r>
            <a:r>
              <a:rPr lang="id-ID" sz="5100" i="1" dirty="0"/>
              <a:t> </a:t>
            </a:r>
            <a:r>
              <a:rPr lang="id-ID" sz="5100" dirty="0"/>
              <a:t>sebagai penghubung dengan daerah dan kementerian/lembaga apabila diperlukan</a:t>
            </a:r>
          </a:p>
          <a:p>
            <a:pPr marL="0" indent="0">
              <a:buNone/>
            </a:pPr>
            <a:endParaRPr lang="id-ID" sz="1800" dirty="0"/>
          </a:p>
          <a:p>
            <a:pPr marL="0" indent="0">
              <a:buNone/>
            </a:pPr>
            <a:r>
              <a:rPr lang="id-ID" sz="5000" dirty="0"/>
              <a:t>Penugasan PAU secara mendasar memiliki 3 koridor yaitu:</a:t>
            </a:r>
          </a:p>
        </p:txBody>
      </p:sp>
      <p:graphicFrame>
        <p:nvGraphicFramePr>
          <p:cNvPr id="5" name="Tabel 5">
            <a:extLst>
              <a:ext uri="{FF2B5EF4-FFF2-40B4-BE49-F238E27FC236}">
                <a16:creationId xmlns:a16="http://schemas.microsoft.com/office/drawing/2014/main" id="{C1D67E4F-660D-98FA-32AC-5340FB0051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8947725"/>
              </p:ext>
            </p:extLst>
          </p:nvPr>
        </p:nvGraphicFramePr>
        <p:xfrm>
          <a:off x="564356" y="3597486"/>
          <a:ext cx="11084718" cy="3708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94906">
                  <a:extLst>
                    <a:ext uri="{9D8B030D-6E8A-4147-A177-3AD203B41FA5}">
                      <a16:colId xmlns:a16="http://schemas.microsoft.com/office/drawing/2014/main" val="2218691305"/>
                    </a:ext>
                  </a:extLst>
                </a:gridCol>
                <a:gridCol w="3694906">
                  <a:extLst>
                    <a:ext uri="{9D8B030D-6E8A-4147-A177-3AD203B41FA5}">
                      <a16:colId xmlns:a16="http://schemas.microsoft.com/office/drawing/2014/main" val="1736747465"/>
                    </a:ext>
                  </a:extLst>
                </a:gridCol>
                <a:gridCol w="3694906">
                  <a:extLst>
                    <a:ext uri="{9D8B030D-6E8A-4147-A177-3AD203B41FA5}">
                      <a16:colId xmlns:a16="http://schemas.microsoft.com/office/drawing/2014/main" val="2119261005"/>
                    </a:ext>
                  </a:extLst>
                </a:gridCol>
              </a:tblGrid>
              <a:tr h="370839">
                <a:tc>
                  <a:txBody>
                    <a:bodyPr/>
                    <a:lstStyle/>
                    <a:p>
                      <a:pPr algn="ctr"/>
                      <a:r>
                        <a:rPr lang="id-ID" dirty="0"/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08440522"/>
                  </a:ext>
                </a:extLst>
              </a:tr>
            </a:tbl>
          </a:graphicData>
        </a:graphic>
      </p:graphicFrame>
      <p:sp>
        <p:nvSpPr>
          <p:cNvPr id="8" name="Kotak Teks 7">
            <a:extLst>
              <a:ext uri="{FF2B5EF4-FFF2-40B4-BE49-F238E27FC236}">
                <a16:creationId xmlns:a16="http://schemas.microsoft.com/office/drawing/2014/main" id="{2B641798-75F9-5285-EEB0-31AC6BFB50F5}"/>
              </a:ext>
            </a:extLst>
          </p:cNvPr>
          <p:cNvSpPr txBox="1"/>
          <p:nvPr/>
        </p:nvSpPr>
        <p:spPr>
          <a:xfrm>
            <a:off x="564356" y="3968325"/>
            <a:ext cx="3669505" cy="1569660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id-ID" sz="1600" dirty="0"/>
              <a:t>Penugasan dan supervisi terhadap penugasan PAU selayaknya tetap berada di </a:t>
            </a:r>
            <a:r>
              <a:rPr lang="id-ID" sz="1600" b="1" dirty="0"/>
              <a:t>kewenangan JPT Madya </a:t>
            </a:r>
            <a:r>
              <a:rPr lang="id-ID" sz="1600" dirty="0"/>
              <a:t>meskipun dalam pelaksanaan ataupun penempatan PAU berada di lingkungan JPT Pratama</a:t>
            </a:r>
          </a:p>
          <a:p>
            <a:endParaRPr lang="id-ID" sz="1600" dirty="0"/>
          </a:p>
        </p:txBody>
      </p:sp>
      <p:sp>
        <p:nvSpPr>
          <p:cNvPr id="9" name="Kotak Teks 8">
            <a:extLst>
              <a:ext uri="{FF2B5EF4-FFF2-40B4-BE49-F238E27FC236}">
                <a16:creationId xmlns:a16="http://schemas.microsoft.com/office/drawing/2014/main" id="{40FA9650-CED4-E848-FD2D-6E5AA60DAEAC}"/>
              </a:ext>
            </a:extLst>
          </p:cNvPr>
          <p:cNvSpPr txBox="1"/>
          <p:nvPr/>
        </p:nvSpPr>
        <p:spPr>
          <a:xfrm>
            <a:off x="4261247" y="3968325"/>
            <a:ext cx="36695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dirty="0"/>
              <a:t>Sifat penugasan PAU akan diarahkan untuk bersifat lebih strategis dan mencerminkan fungsi </a:t>
            </a:r>
            <a:r>
              <a:rPr lang="id-ID" sz="1600" b="1" i="1" dirty="0" err="1"/>
              <a:t>think</a:t>
            </a:r>
            <a:r>
              <a:rPr lang="id-ID" sz="1600" b="1" i="1" dirty="0"/>
              <a:t>-tank</a:t>
            </a:r>
            <a:r>
              <a:rPr lang="id-ID" sz="1600" i="1" dirty="0"/>
              <a:t> </a:t>
            </a:r>
            <a:r>
              <a:rPr lang="id-ID" sz="1600" dirty="0"/>
              <a:t>yang diharapkan mampu memberikan </a:t>
            </a:r>
            <a:r>
              <a:rPr lang="id-ID" sz="1600" b="1" dirty="0"/>
              <a:t>rekomendasi, telaah strategis, </a:t>
            </a:r>
            <a:r>
              <a:rPr lang="id-ID" sz="1600" b="1" i="1" dirty="0" err="1"/>
              <a:t>policy</a:t>
            </a:r>
            <a:r>
              <a:rPr lang="id-ID" sz="1600" b="1" i="1" dirty="0"/>
              <a:t> </a:t>
            </a:r>
            <a:r>
              <a:rPr lang="id-ID" sz="1600" b="1" i="1" dirty="0" err="1"/>
              <a:t>review</a:t>
            </a:r>
            <a:r>
              <a:rPr lang="id-ID" sz="1600" b="1" i="1" dirty="0"/>
              <a:t>/</a:t>
            </a:r>
            <a:r>
              <a:rPr lang="id-ID" sz="1600" b="1" i="1" dirty="0" err="1"/>
              <a:t>brief</a:t>
            </a:r>
            <a:r>
              <a:rPr lang="id-ID" sz="1600" b="1" i="1" dirty="0"/>
              <a:t> </a:t>
            </a:r>
            <a:r>
              <a:rPr lang="id-ID" sz="1600" dirty="0"/>
              <a:t>terkait isu yang ditugaskan</a:t>
            </a:r>
          </a:p>
        </p:txBody>
      </p:sp>
      <p:sp>
        <p:nvSpPr>
          <p:cNvPr id="10" name="Kotak Teks 9">
            <a:extLst>
              <a:ext uri="{FF2B5EF4-FFF2-40B4-BE49-F238E27FC236}">
                <a16:creationId xmlns:a16="http://schemas.microsoft.com/office/drawing/2014/main" id="{3C5FD8CD-49DC-EEDD-397E-8D0848385CD2}"/>
              </a:ext>
            </a:extLst>
          </p:cNvPr>
          <p:cNvSpPr txBox="1"/>
          <p:nvPr/>
        </p:nvSpPr>
        <p:spPr>
          <a:xfrm>
            <a:off x="7979569" y="3968325"/>
            <a:ext cx="36695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b="1" dirty="0"/>
              <a:t>Penugasan PAU selayaknya ditentukan di awal tahun dalam forum dialog kinerja </a:t>
            </a:r>
            <a:r>
              <a:rPr lang="id-ID" sz="1600" dirty="0"/>
              <a:t>yang dipimpin oleh JPT Madya dan dihadiri oleh JPT Pratama bertujuan memastikan setiap penugasan PAU dapat diturunkan hingga ke SKP</a:t>
            </a:r>
          </a:p>
        </p:txBody>
      </p:sp>
      <p:sp>
        <p:nvSpPr>
          <p:cNvPr id="11" name="Persegi Panjang 10">
            <a:extLst>
              <a:ext uri="{FF2B5EF4-FFF2-40B4-BE49-F238E27FC236}">
                <a16:creationId xmlns:a16="http://schemas.microsoft.com/office/drawing/2014/main" id="{1A20892D-77F7-F742-F3D9-232F3843E9E8}"/>
              </a:ext>
            </a:extLst>
          </p:cNvPr>
          <p:cNvSpPr/>
          <p:nvPr/>
        </p:nvSpPr>
        <p:spPr>
          <a:xfrm>
            <a:off x="1" y="6652727"/>
            <a:ext cx="11544300" cy="20527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9000"/>
                </a:schemeClr>
              </a:gs>
              <a:gs pos="50000">
                <a:schemeClr val="accent6">
                  <a:lumMod val="60000"/>
                  <a:lumOff val="4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2" name="Persegi Panjang 11">
            <a:extLst>
              <a:ext uri="{FF2B5EF4-FFF2-40B4-BE49-F238E27FC236}">
                <a16:creationId xmlns:a16="http://schemas.microsoft.com/office/drawing/2014/main" id="{8073B87E-2DEB-E0C1-7409-4534AB1E4257}"/>
              </a:ext>
            </a:extLst>
          </p:cNvPr>
          <p:cNvSpPr/>
          <p:nvPr/>
        </p:nvSpPr>
        <p:spPr>
          <a:xfrm>
            <a:off x="11724327" y="6659195"/>
            <a:ext cx="476249" cy="20527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" name="Kotak Teks 12">
            <a:extLst>
              <a:ext uri="{FF2B5EF4-FFF2-40B4-BE49-F238E27FC236}">
                <a16:creationId xmlns:a16="http://schemas.microsoft.com/office/drawing/2014/main" id="{C643AE9E-4C25-FBC5-5ECE-AEC412518FAD}"/>
              </a:ext>
            </a:extLst>
          </p:cNvPr>
          <p:cNvSpPr txBox="1"/>
          <p:nvPr/>
        </p:nvSpPr>
        <p:spPr>
          <a:xfrm>
            <a:off x="11821955" y="6636196"/>
            <a:ext cx="3871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5</a:t>
            </a:r>
            <a:endParaRPr lang="id-ID" sz="1200" dirty="0">
              <a:solidFill>
                <a:schemeClr val="bg1"/>
              </a:solidFill>
            </a:endParaRPr>
          </a:p>
        </p:txBody>
      </p:sp>
      <p:sp>
        <p:nvSpPr>
          <p:cNvPr id="16" name="Judul 1">
            <a:extLst>
              <a:ext uri="{FF2B5EF4-FFF2-40B4-BE49-F238E27FC236}">
                <a16:creationId xmlns:a16="http://schemas.microsoft.com/office/drawing/2014/main" id="{8BF75F1D-4232-319B-67F8-8D376455BE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3742"/>
            <a:ext cx="10515600" cy="689234"/>
          </a:xfrm>
        </p:spPr>
        <p:txBody>
          <a:bodyPr>
            <a:normAutofit/>
          </a:bodyPr>
          <a:lstStyle/>
          <a:p>
            <a:pPr algn="ctr"/>
            <a:r>
              <a:rPr lang="id-ID" sz="3200" b="1" dirty="0">
                <a:solidFill>
                  <a:schemeClr val="tx2"/>
                </a:solidFill>
                <a:latin typeface="Century Gothic" panose="020B0502020202020204" pitchFamily="34" charset="0"/>
              </a:rPr>
              <a:t>TELAAH TATA CARA PENUGASAN PAU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4CDB03B-FF82-AFE5-FDFD-F3FC3989708A}"/>
              </a:ext>
            </a:extLst>
          </p:cNvPr>
          <p:cNvCxnSpPr>
            <a:cxnSpLocks/>
          </p:cNvCxnSpPr>
          <p:nvPr/>
        </p:nvCxnSpPr>
        <p:spPr>
          <a:xfrm>
            <a:off x="4250926" y="3968325"/>
            <a:ext cx="0" cy="1569660"/>
          </a:xfrm>
          <a:prstGeom prst="line">
            <a:avLst/>
          </a:prstGeom>
          <a:ln w="38100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F9948F3-746C-7485-DFC7-E31FE3805A29}"/>
              </a:ext>
            </a:extLst>
          </p:cNvPr>
          <p:cNvCxnSpPr>
            <a:cxnSpLocks/>
          </p:cNvCxnSpPr>
          <p:nvPr/>
        </p:nvCxnSpPr>
        <p:spPr>
          <a:xfrm>
            <a:off x="7962791" y="3968325"/>
            <a:ext cx="0" cy="1569660"/>
          </a:xfrm>
          <a:prstGeom prst="line">
            <a:avLst/>
          </a:prstGeom>
          <a:ln w="38100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17" name="Picture 2" descr="Image result for logo bappenas">
            <a:extLst>
              <a:ext uri="{FF2B5EF4-FFF2-40B4-BE49-F238E27FC236}">
                <a16:creationId xmlns:a16="http://schemas.microsoft.com/office/drawing/2014/main" id="{245DB553-1157-A727-F0F1-E406B4BB81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97" y="169852"/>
            <a:ext cx="1317605" cy="445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95418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324;p20">
            <a:extLst>
              <a:ext uri="{FF2B5EF4-FFF2-40B4-BE49-F238E27FC236}">
                <a16:creationId xmlns:a16="http://schemas.microsoft.com/office/drawing/2014/main" id="{CFA12358-1545-1D14-B414-C911C1749D85}"/>
              </a:ext>
            </a:extLst>
          </p:cNvPr>
          <p:cNvSpPr/>
          <p:nvPr/>
        </p:nvSpPr>
        <p:spPr>
          <a:xfrm>
            <a:off x="594360" y="1834164"/>
            <a:ext cx="5196841" cy="3797016"/>
          </a:xfrm>
          <a:custGeom>
            <a:avLst/>
            <a:gdLst/>
            <a:ahLst/>
            <a:cxnLst/>
            <a:rect l="l" t="t" r="r" b="b"/>
            <a:pathLst>
              <a:path w="62330" h="32957" extrusionOk="0">
                <a:moveTo>
                  <a:pt x="0" y="0"/>
                </a:moveTo>
                <a:lnTo>
                  <a:pt x="0" y="29147"/>
                </a:lnTo>
                <a:cubicBezTo>
                  <a:pt x="0" y="31254"/>
                  <a:pt x="1703" y="32957"/>
                  <a:pt x="3810" y="32957"/>
                </a:cubicBezTo>
                <a:lnTo>
                  <a:pt x="62330" y="32957"/>
                </a:lnTo>
                <a:lnTo>
                  <a:pt x="62330" y="3810"/>
                </a:lnTo>
                <a:cubicBezTo>
                  <a:pt x="62330" y="1703"/>
                  <a:pt x="60627" y="0"/>
                  <a:pt x="58532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Judul 1">
            <a:extLst>
              <a:ext uri="{FF2B5EF4-FFF2-40B4-BE49-F238E27FC236}">
                <a16:creationId xmlns:a16="http://schemas.microsoft.com/office/drawing/2014/main" id="{A61E0AEB-185A-57DE-9CD0-B38921CDB6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3742"/>
            <a:ext cx="10515600" cy="689234"/>
          </a:xfrm>
        </p:spPr>
        <p:txBody>
          <a:bodyPr>
            <a:normAutofit/>
          </a:bodyPr>
          <a:lstStyle/>
          <a:p>
            <a:pPr algn="ctr"/>
            <a:r>
              <a:rPr lang="id-ID" sz="3200" b="1" dirty="0">
                <a:solidFill>
                  <a:schemeClr val="tx2"/>
                </a:solidFill>
                <a:latin typeface="Century Gothic" panose="020B0502020202020204" pitchFamily="34" charset="0"/>
              </a:rPr>
              <a:t>TELAAH TATA CARA PENILAIAN PAU</a:t>
            </a:r>
          </a:p>
        </p:txBody>
      </p:sp>
      <p:sp>
        <p:nvSpPr>
          <p:cNvPr id="7" name="TextBox 57">
            <a:extLst>
              <a:ext uri="{FF2B5EF4-FFF2-40B4-BE49-F238E27FC236}">
                <a16:creationId xmlns:a16="http://schemas.microsoft.com/office/drawing/2014/main" id="{7522E063-795A-26E6-0350-153319A0E6E1}"/>
              </a:ext>
            </a:extLst>
          </p:cNvPr>
          <p:cNvSpPr txBox="1"/>
          <p:nvPr/>
        </p:nvSpPr>
        <p:spPr>
          <a:xfrm>
            <a:off x="2011863" y="1928623"/>
            <a:ext cx="3378315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200" b="1" dirty="0">
                <a:solidFill>
                  <a:schemeClr val="tx2"/>
                </a:solidFill>
              </a:rPr>
              <a:t>Penilaian kinerja PAU tetap</a:t>
            </a:r>
            <a:r>
              <a:rPr lang="en-US" sz="2200" b="1" dirty="0">
                <a:solidFill>
                  <a:schemeClr val="tx2"/>
                </a:solidFill>
              </a:rPr>
              <a:t> </a:t>
            </a:r>
            <a:r>
              <a:rPr lang="id-ID" sz="2200" b="1" dirty="0">
                <a:solidFill>
                  <a:schemeClr val="tx2"/>
                </a:solidFill>
              </a:rPr>
              <a:t>melibatkan kewenangan </a:t>
            </a:r>
            <a:endParaRPr lang="en-US" sz="2200" b="1" dirty="0">
              <a:solidFill>
                <a:schemeClr val="tx2"/>
              </a:solidFill>
            </a:endParaRPr>
          </a:p>
          <a:p>
            <a:r>
              <a:rPr lang="id-ID" sz="2200" b="1" dirty="0">
                <a:solidFill>
                  <a:schemeClr val="tx2"/>
                </a:solidFill>
              </a:rPr>
              <a:t>JPT Madya</a:t>
            </a:r>
            <a:endParaRPr lang="en-US" sz="2200" b="1" dirty="0">
              <a:solidFill>
                <a:schemeClr val="tx2"/>
              </a:solidFill>
            </a:endParaRPr>
          </a:p>
        </p:txBody>
      </p:sp>
      <p:sp>
        <p:nvSpPr>
          <p:cNvPr id="10" name="Kotak Teks 9">
            <a:extLst>
              <a:ext uri="{FF2B5EF4-FFF2-40B4-BE49-F238E27FC236}">
                <a16:creationId xmlns:a16="http://schemas.microsoft.com/office/drawing/2014/main" id="{BCB4E9D8-FC44-A7E3-B6B5-89F3659EABDE}"/>
              </a:ext>
            </a:extLst>
          </p:cNvPr>
          <p:cNvSpPr txBox="1"/>
          <p:nvPr/>
        </p:nvSpPr>
        <p:spPr>
          <a:xfrm flipH="1">
            <a:off x="674779" y="3149894"/>
            <a:ext cx="4846798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d-ID" dirty="0"/>
              <a:t>Jika PAU ditempatkan di JPT Pratama maka penilaian bisa mendapatkan </a:t>
            </a:r>
            <a:r>
              <a:rPr lang="id-ID" b="1" dirty="0"/>
              <a:t>pertimbangan dari JPT Pratama</a:t>
            </a:r>
            <a:r>
              <a:rPr lang="id-ID" dirty="0"/>
              <a:t>, namun tetap mendapatkan </a:t>
            </a:r>
            <a:r>
              <a:rPr lang="id-ID" b="1" dirty="0"/>
              <a:t>penilaian dari JPT Madya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d-ID" dirty="0"/>
              <a:t>Jika menggunakan metode lain, penilaian akhir tetap mempertimbangkan JPT Madya</a:t>
            </a:r>
          </a:p>
        </p:txBody>
      </p:sp>
      <p:sp>
        <p:nvSpPr>
          <p:cNvPr id="11" name="Google Shape;326;p20">
            <a:extLst>
              <a:ext uri="{FF2B5EF4-FFF2-40B4-BE49-F238E27FC236}">
                <a16:creationId xmlns:a16="http://schemas.microsoft.com/office/drawing/2014/main" id="{67F1A1C9-21D4-7446-86B1-D07B2555047F}"/>
              </a:ext>
            </a:extLst>
          </p:cNvPr>
          <p:cNvSpPr/>
          <p:nvPr/>
        </p:nvSpPr>
        <p:spPr>
          <a:xfrm>
            <a:off x="599882" y="1834164"/>
            <a:ext cx="1402650" cy="767654"/>
          </a:xfrm>
          <a:custGeom>
            <a:avLst/>
            <a:gdLst/>
            <a:ahLst/>
            <a:cxnLst/>
            <a:rect l="l" t="t" r="r" b="b"/>
            <a:pathLst>
              <a:path w="25814" h="13657" extrusionOk="0">
                <a:moveTo>
                  <a:pt x="0" y="0"/>
                </a:moveTo>
                <a:lnTo>
                  <a:pt x="0" y="6215"/>
                </a:lnTo>
                <a:cubicBezTo>
                  <a:pt x="643" y="7478"/>
                  <a:pt x="1477" y="8632"/>
                  <a:pt x="2513" y="9656"/>
                </a:cubicBezTo>
                <a:cubicBezTo>
                  <a:pt x="5084" y="12228"/>
                  <a:pt x="8513" y="13657"/>
                  <a:pt x="12157" y="13657"/>
                </a:cubicBezTo>
                <a:cubicBezTo>
                  <a:pt x="15800" y="13657"/>
                  <a:pt x="19241" y="12228"/>
                  <a:pt x="21813" y="9656"/>
                </a:cubicBezTo>
                <a:cubicBezTo>
                  <a:pt x="24396" y="7073"/>
                  <a:pt x="25813" y="3644"/>
                  <a:pt x="25813" y="0"/>
                </a:cubicBezTo>
                <a:close/>
              </a:path>
            </a:pathLst>
          </a:custGeom>
          <a:solidFill>
            <a:srgbClr val="000000">
              <a:alpha val="329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327;p20">
            <a:extLst>
              <a:ext uri="{FF2B5EF4-FFF2-40B4-BE49-F238E27FC236}">
                <a16:creationId xmlns:a16="http://schemas.microsoft.com/office/drawing/2014/main" id="{F40622EF-D62B-79C8-DC8D-BC453CB92C7F}"/>
              </a:ext>
            </a:extLst>
          </p:cNvPr>
          <p:cNvSpPr/>
          <p:nvPr/>
        </p:nvSpPr>
        <p:spPr>
          <a:xfrm>
            <a:off x="530752" y="1079713"/>
            <a:ext cx="1475589" cy="1433597"/>
          </a:xfrm>
          <a:custGeom>
            <a:avLst/>
            <a:gdLst/>
            <a:ahLst/>
            <a:cxnLst/>
            <a:rect l="l" t="t" r="r" b="b"/>
            <a:pathLst>
              <a:path w="26695" h="24319" extrusionOk="0">
                <a:moveTo>
                  <a:pt x="13352" y="0"/>
                </a:moveTo>
                <a:cubicBezTo>
                  <a:pt x="10240" y="0"/>
                  <a:pt x="7127" y="1188"/>
                  <a:pt x="4751" y="3563"/>
                </a:cubicBezTo>
                <a:cubicBezTo>
                  <a:pt x="1" y="8314"/>
                  <a:pt x="1" y="16005"/>
                  <a:pt x="4751" y="20756"/>
                </a:cubicBezTo>
                <a:cubicBezTo>
                  <a:pt x="7127" y="23131"/>
                  <a:pt x="10240" y="24319"/>
                  <a:pt x="13352" y="24319"/>
                </a:cubicBezTo>
                <a:cubicBezTo>
                  <a:pt x="16464" y="24319"/>
                  <a:pt x="19575" y="23131"/>
                  <a:pt x="21944" y="20756"/>
                </a:cubicBezTo>
                <a:cubicBezTo>
                  <a:pt x="26695" y="16005"/>
                  <a:pt x="26695" y="8314"/>
                  <a:pt x="21944" y="3563"/>
                </a:cubicBezTo>
                <a:cubicBezTo>
                  <a:pt x="19575" y="1188"/>
                  <a:pt x="16464" y="0"/>
                  <a:pt x="1335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328;p20">
            <a:extLst>
              <a:ext uri="{FF2B5EF4-FFF2-40B4-BE49-F238E27FC236}">
                <a16:creationId xmlns:a16="http://schemas.microsoft.com/office/drawing/2014/main" id="{C9899B34-C48D-8D70-2A57-FC214A9A2362}"/>
              </a:ext>
            </a:extLst>
          </p:cNvPr>
          <p:cNvSpPr/>
          <p:nvPr/>
        </p:nvSpPr>
        <p:spPr>
          <a:xfrm>
            <a:off x="643810" y="1362269"/>
            <a:ext cx="1251249" cy="1095387"/>
          </a:xfrm>
          <a:custGeom>
            <a:avLst/>
            <a:gdLst/>
            <a:ahLst/>
            <a:cxnLst/>
            <a:rect l="l" t="t" r="r" b="b"/>
            <a:pathLst>
              <a:path w="24028" h="21891" extrusionOk="0">
                <a:moveTo>
                  <a:pt x="12014" y="1"/>
                </a:moveTo>
                <a:cubicBezTo>
                  <a:pt x="9213" y="1"/>
                  <a:pt x="6412" y="1069"/>
                  <a:pt x="4275" y="3206"/>
                </a:cubicBezTo>
                <a:cubicBezTo>
                  <a:pt x="0" y="7481"/>
                  <a:pt x="0" y="14410"/>
                  <a:pt x="4275" y="18684"/>
                </a:cubicBezTo>
                <a:cubicBezTo>
                  <a:pt x="6412" y="20822"/>
                  <a:pt x="9213" y="21890"/>
                  <a:pt x="12014" y="21890"/>
                </a:cubicBezTo>
                <a:cubicBezTo>
                  <a:pt x="14815" y="21890"/>
                  <a:pt x="17616" y="20822"/>
                  <a:pt x="19753" y="18684"/>
                </a:cubicBezTo>
                <a:cubicBezTo>
                  <a:pt x="24027" y="14410"/>
                  <a:pt x="24027" y="7481"/>
                  <a:pt x="19753" y="3206"/>
                </a:cubicBezTo>
                <a:cubicBezTo>
                  <a:pt x="17616" y="1069"/>
                  <a:pt x="14815" y="1"/>
                  <a:pt x="12014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600" dirty="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1</a:t>
            </a:r>
            <a:endParaRPr sz="3000" dirty="0"/>
          </a:p>
        </p:txBody>
      </p:sp>
      <p:sp>
        <p:nvSpPr>
          <p:cNvPr id="14" name="Google Shape;324;p20">
            <a:extLst>
              <a:ext uri="{FF2B5EF4-FFF2-40B4-BE49-F238E27FC236}">
                <a16:creationId xmlns:a16="http://schemas.microsoft.com/office/drawing/2014/main" id="{2FAE1A8D-8761-54A4-11B6-3274D3445DBD}"/>
              </a:ext>
            </a:extLst>
          </p:cNvPr>
          <p:cNvSpPr/>
          <p:nvPr/>
        </p:nvSpPr>
        <p:spPr>
          <a:xfrm>
            <a:off x="6254620" y="1870064"/>
            <a:ext cx="5196841" cy="3797016"/>
          </a:xfrm>
          <a:custGeom>
            <a:avLst/>
            <a:gdLst/>
            <a:ahLst/>
            <a:cxnLst/>
            <a:rect l="l" t="t" r="r" b="b"/>
            <a:pathLst>
              <a:path w="62330" h="32957" extrusionOk="0">
                <a:moveTo>
                  <a:pt x="0" y="0"/>
                </a:moveTo>
                <a:lnTo>
                  <a:pt x="0" y="29147"/>
                </a:lnTo>
                <a:cubicBezTo>
                  <a:pt x="0" y="31254"/>
                  <a:pt x="1703" y="32957"/>
                  <a:pt x="3810" y="32957"/>
                </a:cubicBezTo>
                <a:lnTo>
                  <a:pt x="62330" y="32957"/>
                </a:lnTo>
                <a:lnTo>
                  <a:pt x="62330" y="3810"/>
                </a:lnTo>
                <a:cubicBezTo>
                  <a:pt x="62330" y="1703"/>
                  <a:pt x="60627" y="0"/>
                  <a:pt x="58532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326;p20">
            <a:extLst>
              <a:ext uri="{FF2B5EF4-FFF2-40B4-BE49-F238E27FC236}">
                <a16:creationId xmlns:a16="http://schemas.microsoft.com/office/drawing/2014/main" id="{1BD84282-2AF4-7159-8017-C256D0FF74FB}"/>
              </a:ext>
            </a:extLst>
          </p:cNvPr>
          <p:cNvSpPr/>
          <p:nvPr/>
        </p:nvSpPr>
        <p:spPr>
          <a:xfrm>
            <a:off x="6260142" y="1870064"/>
            <a:ext cx="1402650" cy="767654"/>
          </a:xfrm>
          <a:custGeom>
            <a:avLst/>
            <a:gdLst/>
            <a:ahLst/>
            <a:cxnLst/>
            <a:rect l="l" t="t" r="r" b="b"/>
            <a:pathLst>
              <a:path w="25814" h="13657" extrusionOk="0">
                <a:moveTo>
                  <a:pt x="0" y="0"/>
                </a:moveTo>
                <a:lnTo>
                  <a:pt x="0" y="6215"/>
                </a:lnTo>
                <a:cubicBezTo>
                  <a:pt x="643" y="7478"/>
                  <a:pt x="1477" y="8632"/>
                  <a:pt x="2513" y="9656"/>
                </a:cubicBezTo>
                <a:cubicBezTo>
                  <a:pt x="5084" y="12228"/>
                  <a:pt x="8513" y="13657"/>
                  <a:pt x="12157" y="13657"/>
                </a:cubicBezTo>
                <a:cubicBezTo>
                  <a:pt x="15800" y="13657"/>
                  <a:pt x="19241" y="12228"/>
                  <a:pt x="21813" y="9656"/>
                </a:cubicBezTo>
                <a:cubicBezTo>
                  <a:pt x="24396" y="7073"/>
                  <a:pt x="25813" y="3644"/>
                  <a:pt x="25813" y="0"/>
                </a:cubicBezTo>
                <a:close/>
              </a:path>
            </a:pathLst>
          </a:custGeom>
          <a:solidFill>
            <a:srgbClr val="000000">
              <a:alpha val="329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327;p20">
            <a:extLst>
              <a:ext uri="{FF2B5EF4-FFF2-40B4-BE49-F238E27FC236}">
                <a16:creationId xmlns:a16="http://schemas.microsoft.com/office/drawing/2014/main" id="{A3B5C97E-F527-1F13-AEF1-4DB85F65EB7B}"/>
              </a:ext>
            </a:extLst>
          </p:cNvPr>
          <p:cNvSpPr/>
          <p:nvPr/>
        </p:nvSpPr>
        <p:spPr>
          <a:xfrm>
            <a:off x="6191012" y="1115613"/>
            <a:ext cx="1475589" cy="1433597"/>
          </a:xfrm>
          <a:custGeom>
            <a:avLst/>
            <a:gdLst/>
            <a:ahLst/>
            <a:cxnLst/>
            <a:rect l="l" t="t" r="r" b="b"/>
            <a:pathLst>
              <a:path w="26695" h="24319" extrusionOk="0">
                <a:moveTo>
                  <a:pt x="13352" y="0"/>
                </a:moveTo>
                <a:cubicBezTo>
                  <a:pt x="10240" y="0"/>
                  <a:pt x="7127" y="1188"/>
                  <a:pt x="4751" y="3563"/>
                </a:cubicBezTo>
                <a:cubicBezTo>
                  <a:pt x="1" y="8314"/>
                  <a:pt x="1" y="16005"/>
                  <a:pt x="4751" y="20756"/>
                </a:cubicBezTo>
                <a:cubicBezTo>
                  <a:pt x="7127" y="23131"/>
                  <a:pt x="10240" y="24319"/>
                  <a:pt x="13352" y="24319"/>
                </a:cubicBezTo>
                <a:cubicBezTo>
                  <a:pt x="16464" y="24319"/>
                  <a:pt x="19575" y="23131"/>
                  <a:pt x="21944" y="20756"/>
                </a:cubicBezTo>
                <a:cubicBezTo>
                  <a:pt x="26695" y="16005"/>
                  <a:pt x="26695" y="8314"/>
                  <a:pt x="21944" y="3563"/>
                </a:cubicBezTo>
                <a:cubicBezTo>
                  <a:pt x="19575" y="1188"/>
                  <a:pt x="16464" y="0"/>
                  <a:pt x="1335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328;p20">
            <a:extLst>
              <a:ext uri="{FF2B5EF4-FFF2-40B4-BE49-F238E27FC236}">
                <a16:creationId xmlns:a16="http://schemas.microsoft.com/office/drawing/2014/main" id="{1BCB50C8-76E1-1DA1-1E34-7D36F9237A94}"/>
              </a:ext>
            </a:extLst>
          </p:cNvPr>
          <p:cNvSpPr/>
          <p:nvPr/>
        </p:nvSpPr>
        <p:spPr>
          <a:xfrm>
            <a:off x="6304070" y="1398169"/>
            <a:ext cx="1251249" cy="1095387"/>
          </a:xfrm>
          <a:custGeom>
            <a:avLst/>
            <a:gdLst/>
            <a:ahLst/>
            <a:cxnLst/>
            <a:rect l="l" t="t" r="r" b="b"/>
            <a:pathLst>
              <a:path w="24028" h="21891" extrusionOk="0">
                <a:moveTo>
                  <a:pt x="12014" y="1"/>
                </a:moveTo>
                <a:cubicBezTo>
                  <a:pt x="9213" y="1"/>
                  <a:pt x="6412" y="1069"/>
                  <a:pt x="4275" y="3206"/>
                </a:cubicBezTo>
                <a:cubicBezTo>
                  <a:pt x="0" y="7481"/>
                  <a:pt x="0" y="14410"/>
                  <a:pt x="4275" y="18684"/>
                </a:cubicBezTo>
                <a:cubicBezTo>
                  <a:pt x="6412" y="20822"/>
                  <a:pt x="9213" y="21890"/>
                  <a:pt x="12014" y="21890"/>
                </a:cubicBezTo>
                <a:cubicBezTo>
                  <a:pt x="14815" y="21890"/>
                  <a:pt x="17616" y="20822"/>
                  <a:pt x="19753" y="18684"/>
                </a:cubicBezTo>
                <a:cubicBezTo>
                  <a:pt x="24027" y="14410"/>
                  <a:pt x="24027" y="7481"/>
                  <a:pt x="19753" y="3206"/>
                </a:cubicBezTo>
                <a:cubicBezTo>
                  <a:pt x="17616" y="1069"/>
                  <a:pt x="14815" y="1"/>
                  <a:pt x="12014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d-ID" sz="3600" dirty="0">
                <a:solidFill>
                  <a:srgbClr val="FFFFFF"/>
                </a:solidFill>
                <a:latin typeface="Fira Sans Extra Condensed Medium"/>
                <a:sym typeface="Fira Sans Extra Condensed Medium"/>
              </a:rPr>
              <a:t>2</a:t>
            </a:r>
            <a:endParaRPr sz="3000" dirty="0"/>
          </a:p>
        </p:txBody>
      </p:sp>
      <p:sp>
        <p:nvSpPr>
          <p:cNvPr id="18" name="TextBox 57">
            <a:extLst>
              <a:ext uri="{FF2B5EF4-FFF2-40B4-BE49-F238E27FC236}">
                <a16:creationId xmlns:a16="http://schemas.microsoft.com/office/drawing/2014/main" id="{A59EC9E6-F263-DA9C-162D-B313EB6A1D0B}"/>
              </a:ext>
            </a:extLst>
          </p:cNvPr>
          <p:cNvSpPr txBox="1"/>
          <p:nvPr/>
        </p:nvSpPr>
        <p:spPr>
          <a:xfrm>
            <a:off x="7662792" y="1928623"/>
            <a:ext cx="3691008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200" b="1" dirty="0">
                <a:solidFill>
                  <a:schemeClr val="tx2"/>
                </a:solidFill>
              </a:rPr>
              <a:t>Penilaian kinerja PAU diharapkan menggunakan </a:t>
            </a:r>
            <a:r>
              <a:rPr lang="id-ID" sz="2200" b="1" i="1" dirty="0">
                <a:solidFill>
                  <a:schemeClr val="tx2"/>
                </a:solidFill>
              </a:rPr>
              <a:t>instrument</a:t>
            </a:r>
            <a:r>
              <a:rPr lang="id-ID" sz="2200" b="1" dirty="0">
                <a:solidFill>
                  <a:schemeClr val="tx2"/>
                </a:solidFill>
              </a:rPr>
              <a:t> penilaian</a:t>
            </a:r>
            <a:r>
              <a:rPr lang="en-US" sz="2200" b="1" dirty="0">
                <a:solidFill>
                  <a:schemeClr val="tx2"/>
                </a:solidFill>
              </a:rPr>
              <a:t> </a:t>
            </a:r>
            <a:r>
              <a:rPr lang="en-US" sz="2200" b="1" dirty="0" err="1">
                <a:solidFill>
                  <a:schemeClr val="tx2"/>
                </a:solidFill>
              </a:rPr>
              <a:t>eksisting</a:t>
            </a:r>
            <a:endParaRPr lang="en-US" sz="2200" b="1" dirty="0">
              <a:solidFill>
                <a:schemeClr val="tx2"/>
              </a:solidFill>
            </a:endParaRPr>
          </a:p>
        </p:txBody>
      </p:sp>
      <p:sp>
        <p:nvSpPr>
          <p:cNvPr id="19" name="Kotak Teks 18">
            <a:extLst>
              <a:ext uri="{FF2B5EF4-FFF2-40B4-BE49-F238E27FC236}">
                <a16:creationId xmlns:a16="http://schemas.microsoft.com/office/drawing/2014/main" id="{531523E8-A219-C35F-B662-EDBC81B97B69}"/>
              </a:ext>
            </a:extLst>
          </p:cNvPr>
          <p:cNvSpPr txBox="1"/>
          <p:nvPr/>
        </p:nvSpPr>
        <p:spPr>
          <a:xfrm flipH="1">
            <a:off x="6304070" y="3149894"/>
            <a:ext cx="5147392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d-ID" dirty="0"/>
              <a:t>Penggunaan </a:t>
            </a:r>
            <a:r>
              <a:rPr lang="id-ID" i="1" dirty="0" err="1"/>
              <a:t>instrument</a:t>
            </a:r>
            <a:r>
              <a:rPr lang="id-ID" dirty="0"/>
              <a:t> akan mempermudah tata cara penilaian kinerja dan mengakomodasi kebutuhan penilaian </a:t>
            </a:r>
            <a:r>
              <a:rPr lang="id-ID" i="1" dirty="0" err="1"/>
              <a:t>output</a:t>
            </a:r>
            <a:r>
              <a:rPr lang="id-ID" dirty="0"/>
              <a:t> untuk bahan penyusunan </a:t>
            </a:r>
            <a:r>
              <a:rPr lang="id-ID" dirty="0" err="1"/>
              <a:t>kum</a:t>
            </a:r>
            <a:r>
              <a:rPr lang="id-ID" dirty="0"/>
              <a:t> dan angka kredit JFP/PAU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d-ID" dirty="0"/>
              <a:t>Penilaian tersebut valid jika penyusunan SKP dilaksanakan dengan mematuhi </a:t>
            </a:r>
            <a:r>
              <a:rPr lang="id-ID" i="1" dirty="0" err="1"/>
              <a:t>cascading</a:t>
            </a:r>
            <a:r>
              <a:rPr lang="id-ID" dirty="0"/>
              <a:t> kinerja organisasi-individu secara tepat dan memenuhi ketepatan ukuran kinerja sebagai JFP/PAU</a:t>
            </a:r>
          </a:p>
        </p:txBody>
      </p:sp>
      <p:sp>
        <p:nvSpPr>
          <p:cNvPr id="20" name="Persegi Panjang 19">
            <a:extLst>
              <a:ext uri="{FF2B5EF4-FFF2-40B4-BE49-F238E27FC236}">
                <a16:creationId xmlns:a16="http://schemas.microsoft.com/office/drawing/2014/main" id="{2BFEFAE9-C01F-E647-1316-05F7A9008EC9}"/>
              </a:ext>
            </a:extLst>
          </p:cNvPr>
          <p:cNvSpPr/>
          <p:nvPr/>
        </p:nvSpPr>
        <p:spPr>
          <a:xfrm>
            <a:off x="1" y="6652727"/>
            <a:ext cx="11544300" cy="20527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9000"/>
                </a:schemeClr>
              </a:gs>
              <a:gs pos="50000">
                <a:schemeClr val="accent6">
                  <a:lumMod val="60000"/>
                  <a:lumOff val="4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1" name="Persegi Panjang 20">
            <a:extLst>
              <a:ext uri="{FF2B5EF4-FFF2-40B4-BE49-F238E27FC236}">
                <a16:creationId xmlns:a16="http://schemas.microsoft.com/office/drawing/2014/main" id="{59DEE689-A97C-D6C9-0816-9BD77F0A03A8}"/>
              </a:ext>
            </a:extLst>
          </p:cNvPr>
          <p:cNvSpPr/>
          <p:nvPr/>
        </p:nvSpPr>
        <p:spPr>
          <a:xfrm>
            <a:off x="11724327" y="6659195"/>
            <a:ext cx="476249" cy="20527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2" name="Kotak Teks 21">
            <a:extLst>
              <a:ext uri="{FF2B5EF4-FFF2-40B4-BE49-F238E27FC236}">
                <a16:creationId xmlns:a16="http://schemas.microsoft.com/office/drawing/2014/main" id="{B0BFF4A3-8777-8D33-5101-7180D9A9F1DE}"/>
              </a:ext>
            </a:extLst>
          </p:cNvPr>
          <p:cNvSpPr txBox="1"/>
          <p:nvPr/>
        </p:nvSpPr>
        <p:spPr>
          <a:xfrm>
            <a:off x="11821955" y="6636196"/>
            <a:ext cx="3871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6</a:t>
            </a:r>
            <a:endParaRPr lang="id-ID" sz="1200" dirty="0">
              <a:solidFill>
                <a:schemeClr val="bg1"/>
              </a:solidFill>
            </a:endParaRPr>
          </a:p>
        </p:txBody>
      </p:sp>
      <p:pic>
        <p:nvPicPr>
          <p:cNvPr id="23" name="Picture 2" descr="Image result for logo bappenas">
            <a:extLst>
              <a:ext uri="{FF2B5EF4-FFF2-40B4-BE49-F238E27FC236}">
                <a16:creationId xmlns:a16="http://schemas.microsoft.com/office/drawing/2014/main" id="{EBE73EAB-C3BD-F488-3B7A-44F8380D58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97" y="169852"/>
            <a:ext cx="1317605" cy="445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88930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Judul 1">
            <a:extLst>
              <a:ext uri="{FF2B5EF4-FFF2-40B4-BE49-F238E27FC236}">
                <a16:creationId xmlns:a16="http://schemas.microsoft.com/office/drawing/2014/main" id="{00B222D4-7000-CAE4-6483-1160574375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3742"/>
            <a:ext cx="10515600" cy="689234"/>
          </a:xfrm>
        </p:spPr>
        <p:txBody>
          <a:bodyPr>
            <a:normAutofit/>
          </a:bodyPr>
          <a:lstStyle/>
          <a:p>
            <a:pPr algn="ctr"/>
            <a:r>
              <a:rPr lang="id-ID" sz="3200" b="1" dirty="0">
                <a:solidFill>
                  <a:schemeClr val="tx2"/>
                </a:solidFill>
                <a:latin typeface="Century Gothic" panose="020B0502020202020204" pitchFamily="34" charset="0"/>
              </a:rPr>
              <a:t>TELAAH PEMBINAAN KOMPETENSI PAU</a:t>
            </a:r>
          </a:p>
        </p:txBody>
      </p:sp>
      <p:sp>
        <p:nvSpPr>
          <p:cNvPr id="14" name="Google Shape;324;p20">
            <a:extLst>
              <a:ext uri="{FF2B5EF4-FFF2-40B4-BE49-F238E27FC236}">
                <a16:creationId xmlns:a16="http://schemas.microsoft.com/office/drawing/2014/main" id="{B6D91F84-3653-16E7-0189-8CC4F51BE044}"/>
              </a:ext>
            </a:extLst>
          </p:cNvPr>
          <p:cNvSpPr/>
          <p:nvPr/>
        </p:nvSpPr>
        <p:spPr>
          <a:xfrm>
            <a:off x="594360" y="1834163"/>
            <a:ext cx="5196841" cy="4031873"/>
          </a:xfrm>
          <a:custGeom>
            <a:avLst/>
            <a:gdLst/>
            <a:ahLst/>
            <a:cxnLst/>
            <a:rect l="l" t="t" r="r" b="b"/>
            <a:pathLst>
              <a:path w="62330" h="32957" extrusionOk="0">
                <a:moveTo>
                  <a:pt x="0" y="0"/>
                </a:moveTo>
                <a:lnTo>
                  <a:pt x="0" y="29147"/>
                </a:lnTo>
                <a:cubicBezTo>
                  <a:pt x="0" y="31254"/>
                  <a:pt x="1703" y="32957"/>
                  <a:pt x="3810" y="32957"/>
                </a:cubicBezTo>
                <a:lnTo>
                  <a:pt x="62330" y="32957"/>
                </a:lnTo>
                <a:lnTo>
                  <a:pt x="62330" y="3810"/>
                </a:lnTo>
                <a:cubicBezTo>
                  <a:pt x="62330" y="1703"/>
                  <a:pt x="60627" y="0"/>
                  <a:pt x="58532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TextBox 57">
            <a:extLst>
              <a:ext uri="{FF2B5EF4-FFF2-40B4-BE49-F238E27FC236}">
                <a16:creationId xmlns:a16="http://schemas.microsoft.com/office/drawing/2014/main" id="{96C23659-17CC-4201-0652-66E70BE473DC}"/>
              </a:ext>
            </a:extLst>
          </p:cNvPr>
          <p:cNvSpPr txBox="1"/>
          <p:nvPr/>
        </p:nvSpPr>
        <p:spPr>
          <a:xfrm>
            <a:off x="2018904" y="1834164"/>
            <a:ext cx="377229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b="1" dirty="0">
                <a:solidFill>
                  <a:schemeClr val="tx2"/>
                </a:solidFill>
              </a:rPr>
              <a:t>Program peningkatan kompetensi PAU didahului dengan adanya </a:t>
            </a:r>
            <a:r>
              <a:rPr lang="id-ID" sz="2000" b="1" i="1" dirty="0" err="1">
                <a:solidFill>
                  <a:schemeClr val="tx2"/>
                </a:solidFill>
              </a:rPr>
              <a:t>training</a:t>
            </a:r>
            <a:r>
              <a:rPr lang="id-ID" sz="2000" b="1" i="1" dirty="0">
                <a:solidFill>
                  <a:schemeClr val="tx2"/>
                </a:solidFill>
              </a:rPr>
              <a:t> </a:t>
            </a:r>
            <a:r>
              <a:rPr lang="id-ID" sz="2000" b="1" i="1" dirty="0" err="1">
                <a:solidFill>
                  <a:schemeClr val="tx2"/>
                </a:solidFill>
              </a:rPr>
              <a:t>needs</a:t>
            </a:r>
            <a:r>
              <a:rPr lang="id-ID" sz="2000" b="1" i="1" dirty="0">
                <a:solidFill>
                  <a:schemeClr val="tx2"/>
                </a:solidFill>
              </a:rPr>
              <a:t> </a:t>
            </a:r>
            <a:r>
              <a:rPr lang="id-ID" sz="2000" b="1" i="1" dirty="0" err="1">
                <a:solidFill>
                  <a:schemeClr val="tx2"/>
                </a:solidFill>
              </a:rPr>
              <a:t>assessment</a:t>
            </a:r>
            <a:r>
              <a:rPr lang="id-ID" sz="2000" b="1" i="1" dirty="0">
                <a:solidFill>
                  <a:schemeClr val="tx2"/>
                </a:solidFill>
              </a:rPr>
              <a:t> </a:t>
            </a:r>
            <a:r>
              <a:rPr lang="id-ID" sz="2000" b="1" dirty="0">
                <a:solidFill>
                  <a:schemeClr val="tx2"/>
                </a:solidFill>
              </a:rPr>
              <a:t>(TNA) </a:t>
            </a:r>
            <a:endParaRPr lang="en-US" sz="2000" b="1" dirty="0">
              <a:solidFill>
                <a:schemeClr val="tx2"/>
              </a:solidFill>
            </a:endParaRPr>
          </a:p>
        </p:txBody>
      </p:sp>
      <p:sp>
        <p:nvSpPr>
          <p:cNvPr id="16" name="Google Shape;326;p20">
            <a:extLst>
              <a:ext uri="{FF2B5EF4-FFF2-40B4-BE49-F238E27FC236}">
                <a16:creationId xmlns:a16="http://schemas.microsoft.com/office/drawing/2014/main" id="{0F039570-411B-CF27-3113-896431F8F743}"/>
              </a:ext>
            </a:extLst>
          </p:cNvPr>
          <p:cNvSpPr/>
          <p:nvPr/>
        </p:nvSpPr>
        <p:spPr>
          <a:xfrm>
            <a:off x="599882" y="1834164"/>
            <a:ext cx="1402650" cy="767654"/>
          </a:xfrm>
          <a:custGeom>
            <a:avLst/>
            <a:gdLst/>
            <a:ahLst/>
            <a:cxnLst/>
            <a:rect l="l" t="t" r="r" b="b"/>
            <a:pathLst>
              <a:path w="25814" h="13657" extrusionOk="0">
                <a:moveTo>
                  <a:pt x="0" y="0"/>
                </a:moveTo>
                <a:lnTo>
                  <a:pt x="0" y="6215"/>
                </a:lnTo>
                <a:cubicBezTo>
                  <a:pt x="643" y="7478"/>
                  <a:pt x="1477" y="8632"/>
                  <a:pt x="2513" y="9656"/>
                </a:cubicBezTo>
                <a:cubicBezTo>
                  <a:pt x="5084" y="12228"/>
                  <a:pt x="8513" y="13657"/>
                  <a:pt x="12157" y="13657"/>
                </a:cubicBezTo>
                <a:cubicBezTo>
                  <a:pt x="15800" y="13657"/>
                  <a:pt x="19241" y="12228"/>
                  <a:pt x="21813" y="9656"/>
                </a:cubicBezTo>
                <a:cubicBezTo>
                  <a:pt x="24396" y="7073"/>
                  <a:pt x="25813" y="3644"/>
                  <a:pt x="25813" y="0"/>
                </a:cubicBezTo>
                <a:close/>
              </a:path>
            </a:pathLst>
          </a:custGeom>
          <a:solidFill>
            <a:srgbClr val="000000">
              <a:alpha val="329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327;p20">
            <a:extLst>
              <a:ext uri="{FF2B5EF4-FFF2-40B4-BE49-F238E27FC236}">
                <a16:creationId xmlns:a16="http://schemas.microsoft.com/office/drawing/2014/main" id="{ABD2E843-68C6-6C05-0A63-17DE1FD39345}"/>
              </a:ext>
            </a:extLst>
          </p:cNvPr>
          <p:cNvSpPr/>
          <p:nvPr/>
        </p:nvSpPr>
        <p:spPr>
          <a:xfrm>
            <a:off x="530752" y="1079713"/>
            <a:ext cx="1475589" cy="1433597"/>
          </a:xfrm>
          <a:custGeom>
            <a:avLst/>
            <a:gdLst/>
            <a:ahLst/>
            <a:cxnLst/>
            <a:rect l="l" t="t" r="r" b="b"/>
            <a:pathLst>
              <a:path w="26695" h="24319" extrusionOk="0">
                <a:moveTo>
                  <a:pt x="13352" y="0"/>
                </a:moveTo>
                <a:cubicBezTo>
                  <a:pt x="10240" y="0"/>
                  <a:pt x="7127" y="1188"/>
                  <a:pt x="4751" y="3563"/>
                </a:cubicBezTo>
                <a:cubicBezTo>
                  <a:pt x="1" y="8314"/>
                  <a:pt x="1" y="16005"/>
                  <a:pt x="4751" y="20756"/>
                </a:cubicBezTo>
                <a:cubicBezTo>
                  <a:pt x="7127" y="23131"/>
                  <a:pt x="10240" y="24319"/>
                  <a:pt x="13352" y="24319"/>
                </a:cubicBezTo>
                <a:cubicBezTo>
                  <a:pt x="16464" y="24319"/>
                  <a:pt x="19575" y="23131"/>
                  <a:pt x="21944" y="20756"/>
                </a:cubicBezTo>
                <a:cubicBezTo>
                  <a:pt x="26695" y="16005"/>
                  <a:pt x="26695" y="8314"/>
                  <a:pt x="21944" y="3563"/>
                </a:cubicBezTo>
                <a:cubicBezTo>
                  <a:pt x="19575" y="1188"/>
                  <a:pt x="16464" y="0"/>
                  <a:pt x="1335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328;p20">
            <a:extLst>
              <a:ext uri="{FF2B5EF4-FFF2-40B4-BE49-F238E27FC236}">
                <a16:creationId xmlns:a16="http://schemas.microsoft.com/office/drawing/2014/main" id="{9811B006-0BA7-8950-E6C2-74294F3937FB}"/>
              </a:ext>
            </a:extLst>
          </p:cNvPr>
          <p:cNvSpPr/>
          <p:nvPr/>
        </p:nvSpPr>
        <p:spPr>
          <a:xfrm>
            <a:off x="643810" y="1362269"/>
            <a:ext cx="1251249" cy="1095387"/>
          </a:xfrm>
          <a:custGeom>
            <a:avLst/>
            <a:gdLst/>
            <a:ahLst/>
            <a:cxnLst/>
            <a:rect l="l" t="t" r="r" b="b"/>
            <a:pathLst>
              <a:path w="24028" h="21891" extrusionOk="0">
                <a:moveTo>
                  <a:pt x="12014" y="1"/>
                </a:moveTo>
                <a:cubicBezTo>
                  <a:pt x="9213" y="1"/>
                  <a:pt x="6412" y="1069"/>
                  <a:pt x="4275" y="3206"/>
                </a:cubicBezTo>
                <a:cubicBezTo>
                  <a:pt x="0" y="7481"/>
                  <a:pt x="0" y="14410"/>
                  <a:pt x="4275" y="18684"/>
                </a:cubicBezTo>
                <a:cubicBezTo>
                  <a:pt x="6412" y="20822"/>
                  <a:pt x="9213" y="21890"/>
                  <a:pt x="12014" y="21890"/>
                </a:cubicBezTo>
                <a:cubicBezTo>
                  <a:pt x="14815" y="21890"/>
                  <a:pt x="17616" y="20822"/>
                  <a:pt x="19753" y="18684"/>
                </a:cubicBezTo>
                <a:cubicBezTo>
                  <a:pt x="24027" y="14410"/>
                  <a:pt x="24027" y="7481"/>
                  <a:pt x="19753" y="3206"/>
                </a:cubicBezTo>
                <a:cubicBezTo>
                  <a:pt x="17616" y="1069"/>
                  <a:pt x="14815" y="1"/>
                  <a:pt x="12014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600" dirty="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1</a:t>
            </a:r>
            <a:endParaRPr sz="3000" dirty="0"/>
          </a:p>
        </p:txBody>
      </p:sp>
      <p:sp>
        <p:nvSpPr>
          <p:cNvPr id="19" name="Kotak Teks 18">
            <a:extLst>
              <a:ext uri="{FF2B5EF4-FFF2-40B4-BE49-F238E27FC236}">
                <a16:creationId xmlns:a16="http://schemas.microsoft.com/office/drawing/2014/main" id="{B01A87A7-3B9C-03CF-8150-A19409FAE2B3}"/>
              </a:ext>
            </a:extLst>
          </p:cNvPr>
          <p:cNvSpPr txBox="1"/>
          <p:nvPr/>
        </p:nvSpPr>
        <p:spPr>
          <a:xfrm flipH="1">
            <a:off x="594356" y="2918083"/>
            <a:ext cx="5196842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id-ID" dirty="0"/>
              <a:t>TNA memberikan peta kebutuhan peningkatan kompetensi PAU yang dibagi menjadi kebutuhan pelatihan </a:t>
            </a:r>
            <a:r>
              <a:rPr lang="id-ID" i="1" dirty="0" err="1"/>
              <a:t>hard-competency</a:t>
            </a:r>
            <a:r>
              <a:rPr lang="id-ID" dirty="0"/>
              <a:t> ataupun </a:t>
            </a:r>
            <a:r>
              <a:rPr lang="id-ID" i="1" dirty="0" err="1"/>
              <a:t>soft-competency</a:t>
            </a:r>
            <a:r>
              <a:rPr lang="id-ID" i="1" dirty="0"/>
              <a:t>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id-ID" dirty="0"/>
              <a:t>Kebutuhan pelatihan misalnya: 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id-ID" dirty="0"/>
              <a:t>P</a:t>
            </a:r>
            <a:r>
              <a:rPr lang="fi-FI" dirty="0"/>
              <a:t>elatihan penulisan </a:t>
            </a:r>
            <a:r>
              <a:rPr lang="fi-FI" b="1" i="1" dirty="0"/>
              <a:t>policy paper </a:t>
            </a:r>
            <a:r>
              <a:rPr lang="fi-FI" dirty="0"/>
              <a:t>dan </a:t>
            </a:r>
            <a:r>
              <a:rPr lang="fi-FI" b="1" dirty="0"/>
              <a:t>perumusan perencana</a:t>
            </a:r>
            <a:r>
              <a:rPr lang="id-ID" dirty="0"/>
              <a:t>;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id-ID" dirty="0"/>
              <a:t>Pelatihan manajemen proyek dan manajemen Bisnis BUMN, dst.</a:t>
            </a:r>
          </a:p>
          <a:p>
            <a:pPr algn="just"/>
            <a:endParaRPr lang="id-ID" sz="1600" dirty="0"/>
          </a:p>
        </p:txBody>
      </p:sp>
      <p:sp>
        <p:nvSpPr>
          <p:cNvPr id="20" name="Google Shape;324;p20">
            <a:extLst>
              <a:ext uri="{FF2B5EF4-FFF2-40B4-BE49-F238E27FC236}">
                <a16:creationId xmlns:a16="http://schemas.microsoft.com/office/drawing/2014/main" id="{19277896-02C7-3282-AD6B-15E986E6573C}"/>
              </a:ext>
            </a:extLst>
          </p:cNvPr>
          <p:cNvSpPr/>
          <p:nvPr/>
        </p:nvSpPr>
        <p:spPr>
          <a:xfrm>
            <a:off x="6261735" y="1834164"/>
            <a:ext cx="5196841" cy="4031872"/>
          </a:xfrm>
          <a:custGeom>
            <a:avLst/>
            <a:gdLst/>
            <a:ahLst/>
            <a:cxnLst/>
            <a:rect l="l" t="t" r="r" b="b"/>
            <a:pathLst>
              <a:path w="62330" h="32957" extrusionOk="0">
                <a:moveTo>
                  <a:pt x="0" y="0"/>
                </a:moveTo>
                <a:lnTo>
                  <a:pt x="0" y="29147"/>
                </a:lnTo>
                <a:cubicBezTo>
                  <a:pt x="0" y="31254"/>
                  <a:pt x="1703" y="32957"/>
                  <a:pt x="3810" y="32957"/>
                </a:cubicBezTo>
                <a:lnTo>
                  <a:pt x="62330" y="32957"/>
                </a:lnTo>
                <a:lnTo>
                  <a:pt x="62330" y="3810"/>
                </a:lnTo>
                <a:cubicBezTo>
                  <a:pt x="62330" y="1703"/>
                  <a:pt x="60627" y="0"/>
                  <a:pt x="58532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326;p20">
            <a:extLst>
              <a:ext uri="{FF2B5EF4-FFF2-40B4-BE49-F238E27FC236}">
                <a16:creationId xmlns:a16="http://schemas.microsoft.com/office/drawing/2014/main" id="{BBDF1F70-53DB-6682-B307-A45591906548}"/>
              </a:ext>
            </a:extLst>
          </p:cNvPr>
          <p:cNvSpPr/>
          <p:nvPr/>
        </p:nvSpPr>
        <p:spPr>
          <a:xfrm>
            <a:off x="6267257" y="1834164"/>
            <a:ext cx="1402650" cy="767654"/>
          </a:xfrm>
          <a:custGeom>
            <a:avLst/>
            <a:gdLst/>
            <a:ahLst/>
            <a:cxnLst/>
            <a:rect l="l" t="t" r="r" b="b"/>
            <a:pathLst>
              <a:path w="25814" h="13657" extrusionOk="0">
                <a:moveTo>
                  <a:pt x="0" y="0"/>
                </a:moveTo>
                <a:lnTo>
                  <a:pt x="0" y="6215"/>
                </a:lnTo>
                <a:cubicBezTo>
                  <a:pt x="643" y="7478"/>
                  <a:pt x="1477" y="8632"/>
                  <a:pt x="2513" y="9656"/>
                </a:cubicBezTo>
                <a:cubicBezTo>
                  <a:pt x="5084" y="12228"/>
                  <a:pt x="8513" y="13657"/>
                  <a:pt x="12157" y="13657"/>
                </a:cubicBezTo>
                <a:cubicBezTo>
                  <a:pt x="15800" y="13657"/>
                  <a:pt x="19241" y="12228"/>
                  <a:pt x="21813" y="9656"/>
                </a:cubicBezTo>
                <a:cubicBezTo>
                  <a:pt x="24396" y="7073"/>
                  <a:pt x="25813" y="3644"/>
                  <a:pt x="25813" y="0"/>
                </a:cubicBezTo>
                <a:close/>
              </a:path>
            </a:pathLst>
          </a:custGeom>
          <a:solidFill>
            <a:srgbClr val="000000">
              <a:alpha val="329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327;p20">
            <a:extLst>
              <a:ext uri="{FF2B5EF4-FFF2-40B4-BE49-F238E27FC236}">
                <a16:creationId xmlns:a16="http://schemas.microsoft.com/office/drawing/2014/main" id="{4F58F076-5C08-5079-03C5-0BAA6AAD9642}"/>
              </a:ext>
            </a:extLst>
          </p:cNvPr>
          <p:cNvSpPr/>
          <p:nvPr/>
        </p:nvSpPr>
        <p:spPr>
          <a:xfrm>
            <a:off x="6198127" y="1079713"/>
            <a:ext cx="1475589" cy="1433597"/>
          </a:xfrm>
          <a:custGeom>
            <a:avLst/>
            <a:gdLst/>
            <a:ahLst/>
            <a:cxnLst/>
            <a:rect l="l" t="t" r="r" b="b"/>
            <a:pathLst>
              <a:path w="26695" h="24319" extrusionOk="0">
                <a:moveTo>
                  <a:pt x="13352" y="0"/>
                </a:moveTo>
                <a:cubicBezTo>
                  <a:pt x="10240" y="0"/>
                  <a:pt x="7127" y="1188"/>
                  <a:pt x="4751" y="3563"/>
                </a:cubicBezTo>
                <a:cubicBezTo>
                  <a:pt x="1" y="8314"/>
                  <a:pt x="1" y="16005"/>
                  <a:pt x="4751" y="20756"/>
                </a:cubicBezTo>
                <a:cubicBezTo>
                  <a:pt x="7127" y="23131"/>
                  <a:pt x="10240" y="24319"/>
                  <a:pt x="13352" y="24319"/>
                </a:cubicBezTo>
                <a:cubicBezTo>
                  <a:pt x="16464" y="24319"/>
                  <a:pt x="19575" y="23131"/>
                  <a:pt x="21944" y="20756"/>
                </a:cubicBezTo>
                <a:cubicBezTo>
                  <a:pt x="26695" y="16005"/>
                  <a:pt x="26695" y="8314"/>
                  <a:pt x="21944" y="3563"/>
                </a:cubicBezTo>
                <a:cubicBezTo>
                  <a:pt x="19575" y="1188"/>
                  <a:pt x="16464" y="0"/>
                  <a:pt x="1335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328;p20">
            <a:extLst>
              <a:ext uri="{FF2B5EF4-FFF2-40B4-BE49-F238E27FC236}">
                <a16:creationId xmlns:a16="http://schemas.microsoft.com/office/drawing/2014/main" id="{65441ADB-BF81-CE6D-CC42-3C710BDBD898}"/>
              </a:ext>
            </a:extLst>
          </p:cNvPr>
          <p:cNvSpPr/>
          <p:nvPr/>
        </p:nvSpPr>
        <p:spPr>
          <a:xfrm>
            <a:off x="6311185" y="1362269"/>
            <a:ext cx="1251249" cy="1095387"/>
          </a:xfrm>
          <a:custGeom>
            <a:avLst/>
            <a:gdLst/>
            <a:ahLst/>
            <a:cxnLst/>
            <a:rect l="l" t="t" r="r" b="b"/>
            <a:pathLst>
              <a:path w="24028" h="21891" extrusionOk="0">
                <a:moveTo>
                  <a:pt x="12014" y="1"/>
                </a:moveTo>
                <a:cubicBezTo>
                  <a:pt x="9213" y="1"/>
                  <a:pt x="6412" y="1069"/>
                  <a:pt x="4275" y="3206"/>
                </a:cubicBezTo>
                <a:cubicBezTo>
                  <a:pt x="0" y="7481"/>
                  <a:pt x="0" y="14410"/>
                  <a:pt x="4275" y="18684"/>
                </a:cubicBezTo>
                <a:cubicBezTo>
                  <a:pt x="6412" y="20822"/>
                  <a:pt x="9213" y="21890"/>
                  <a:pt x="12014" y="21890"/>
                </a:cubicBezTo>
                <a:cubicBezTo>
                  <a:pt x="14815" y="21890"/>
                  <a:pt x="17616" y="20822"/>
                  <a:pt x="19753" y="18684"/>
                </a:cubicBezTo>
                <a:cubicBezTo>
                  <a:pt x="24027" y="14410"/>
                  <a:pt x="24027" y="7481"/>
                  <a:pt x="19753" y="3206"/>
                </a:cubicBezTo>
                <a:cubicBezTo>
                  <a:pt x="17616" y="1069"/>
                  <a:pt x="14815" y="1"/>
                  <a:pt x="12014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d-ID" sz="3600" dirty="0">
                <a:solidFill>
                  <a:srgbClr val="FFFFFF"/>
                </a:solidFill>
                <a:latin typeface="Fira Sans Extra Condensed Medium"/>
                <a:sym typeface="Fira Sans Extra Condensed Medium"/>
              </a:rPr>
              <a:t>2</a:t>
            </a:r>
            <a:endParaRPr sz="3000" dirty="0"/>
          </a:p>
        </p:txBody>
      </p:sp>
      <p:sp>
        <p:nvSpPr>
          <p:cNvPr id="24" name="TextBox 57">
            <a:extLst>
              <a:ext uri="{FF2B5EF4-FFF2-40B4-BE49-F238E27FC236}">
                <a16:creationId xmlns:a16="http://schemas.microsoft.com/office/drawing/2014/main" id="{9670534B-54D2-5F7B-3E51-A31164C846CC}"/>
              </a:ext>
            </a:extLst>
          </p:cNvPr>
          <p:cNvSpPr txBox="1"/>
          <p:nvPr/>
        </p:nvSpPr>
        <p:spPr>
          <a:xfrm>
            <a:off x="7655803" y="1834164"/>
            <a:ext cx="376898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b="1" dirty="0">
                <a:solidFill>
                  <a:schemeClr val="tx2"/>
                </a:solidFill>
              </a:rPr>
              <a:t>Terdapat beberapa prasyarat yang mendukung keberhasilan program peningkatan kompetensi </a:t>
            </a:r>
            <a:endParaRPr lang="en-US" sz="2000" b="1" dirty="0">
              <a:solidFill>
                <a:schemeClr val="tx2"/>
              </a:solidFill>
            </a:endParaRPr>
          </a:p>
        </p:txBody>
      </p:sp>
      <p:sp>
        <p:nvSpPr>
          <p:cNvPr id="25" name="Kotak Teks 24">
            <a:extLst>
              <a:ext uri="{FF2B5EF4-FFF2-40B4-BE49-F238E27FC236}">
                <a16:creationId xmlns:a16="http://schemas.microsoft.com/office/drawing/2014/main" id="{2F2BDE64-2037-5560-2FA3-A26BC9E27751}"/>
              </a:ext>
            </a:extLst>
          </p:cNvPr>
          <p:cNvSpPr txBox="1"/>
          <p:nvPr/>
        </p:nvSpPr>
        <p:spPr>
          <a:xfrm flipH="1">
            <a:off x="6261732" y="2849827"/>
            <a:ext cx="5163059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id-ID" dirty="0"/>
              <a:t>Syarat tersebut yaitu: </a:t>
            </a:r>
          </a:p>
          <a:p>
            <a:pPr marL="342900" indent="-342900" algn="just">
              <a:spcBef>
                <a:spcPts val="200"/>
              </a:spcBef>
              <a:spcAft>
                <a:spcPts val="200"/>
              </a:spcAft>
              <a:buFont typeface="+mj-lt"/>
              <a:buAutoNum type="arabicPeriod"/>
            </a:pPr>
            <a:r>
              <a:rPr lang="id-ID" dirty="0"/>
              <a:t>Kecukupan alokasi anggaran, di mana alokasi anggaran yang memadai akan menentukan cakupan dan jenis program peningkatan kompetensi PAU;</a:t>
            </a:r>
          </a:p>
          <a:p>
            <a:pPr marL="342900" indent="-342900" algn="just">
              <a:spcBef>
                <a:spcPts val="200"/>
              </a:spcBef>
              <a:spcAft>
                <a:spcPts val="200"/>
              </a:spcAft>
              <a:buFont typeface="+mj-lt"/>
              <a:buAutoNum type="arabicPeriod"/>
            </a:pPr>
            <a:r>
              <a:rPr lang="id-ID" b="1" dirty="0"/>
              <a:t>Kecukupan akses data dan informasi </a:t>
            </a:r>
            <a:r>
              <a:rPr lang="id-ID" dirty="0"/>
              <a:t>yang tidak hanya terkait informasi program-program peningkatan kompetensi saja, tetapi terkait informasi penyusunan perencanaan pembangunan</a:t>
            </a:r>
          </a:p>
        </p:txBody>
      </p:sp>
      <p:sp>
        <p:nvSpPr>
          <p:cNvPr id="26" name="Persegi Panjang 25">
            <a:extLst>
              <a:ext uri="{FF2B5EF4-FFF2-40B4-BE49-F238E27FC236}">
                <a16:creationId xmlns:a16="http://schemas.microsoft.com/office/drawing/2014/main" id="{4FA665DC-4725-3F8A-E6C9-4F8E030401D5}"/>
              </a:ext>
            </a:extLst>
          </p:cNvPr>
          <p:cNvSpPr/>
          <p:nvPr/>
        </p:nvSpPr>
        <p:spPr>
          <a:xfrm>
            <a:off x="1" y="6652727"/>
            <a:ext cx="11544300" cy="20527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9000"/>
                </a:schemeClr>
              </a:gs>
              <a:gs pos="50000">
                <a:schemeClr val="accent6">
                  <a:lumMod val="60000"/>
                  <a:lumOff val="4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7" name="Persegi Panjang 26">
            <a:extLst>
              <a:ext uri="{FF2B5EF4-FFF2-40B4-BE49-F238E27FC236}">
                <a16:creationId xmlns:a16="http://schemas.microsoft.com/office/drawing/2014/main" id="{2AC4F6EC-B8D9-4A3E-78D7-C1A57362BAD1}"/>
              </a:ext>
            </a:extLst>
          </p:cNvPr>
          <p:cNvSpPr/>
          <p:nvPr/>
        </p:nvSpPr>
        <p:spPr>
          <a:xfrm>
            <a:off x="11724327" y="6659195"/>
            <a:ext cx="476249" cy="20527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8" name="Kotak Teks 27">
            <a:extLst>
              <a:ext uri="{FF2B5EF4-FFF2-40B4-BE49-F238E27FC236}">
                <a16:creationId xmlns:a16="http://schemas.microsoft.com/office/drawing/2014/main" id="{22D9C5B8-DE8D-638B-2DE5-8C3601F0AD2A}"/>
              </a:ext>
            </a:extLst>
          </p:cNvPr>
          <p:cNvSpPr txBox="1"/>
          <p:nvPr/>
        </p:nvSpPr>
        <p:spPr>
          <a:xfrm>
            <a:off x="11821955" y="6636196"/>
            <a:ext cx="3871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7</a:t>
            </a:r>
            <a:endParaRPr lang="id-ID" sz="1200" dirty="0">
              <a:solidFill>
                <a:schemeClr val="bg1"/>
              </a:solidFill>
            </a:endParaRPr>
          </a:p>
        </p:txBody>
      </p:sp>
      <p:pic>
        <p:nvPicPr>
          <p:cNvPr id="29" name="Picture 2" descr="Image result for logo bappenas">
            <a:extLst>
              <a:ext uri="{FF2B5EF4-FFF2-40B4-BE49-F238E27FC236}">
                <a16:creationId xmlns:a16="http://schemas.microsoft.com/office/drawing/2014/main" id="{FC90ED3F-90F1-F8C4-EB9D-D584575C12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97" y="169852"/>
            <a:ext cx="1317605" cy="445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45352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mpungan Konten 2">
            <a:extLst>
              <a:ext uri="{FF2B5EF4-FFF2-40B4-BE49-F238E27FC236}">
                <a16:creationId xmlns:a16="http://schemas.microsoft.com/office/drawing/2014/main" id="{61947B45-B124-E25A-8B98-D37391E4DC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8309" y="1026866"/>
            <a:ext cx="10926146" cy="55773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d-ID" sz="2400" dirty="0"/>
              <a:t>Untuk mengoptimalkan kerja PAU diperlukan:</a:t>
            </a:r>
          </a:p>
          <a:p>
            <a:r>
              <a:rPr lang="id-ID" sz="2400" dirty="0"/>
              <a:t>Ada standar mekanisme kerja antara PAU dengan JPT Madya/JPT </a:t>
            </a:r>
            <a:r>
              <a:rPr lang="id-ID" sz="2400" dirty="0" err="1"/>
              <a:t>Prtama</a:t>
            </a:r>
            <a:r>
              <a:rPr lang="id-ID" sz="2400" dirty="0"/>
              <a:t> yang dapat memberikan kepastian kinerja bagi PAU</a:t>
            </a:r>
          </a:p>
          <a:p>
            <a:r>
              <a:rPr lang="id-ID" sz="2400" dirty="0"/>
              <a:t>Mengintensifkan komunikasi dan kolaborasi, para JPT Madya, JPT Pratama dan PAU mengacu pada peraturan terkait pengelolaan JFP dan praktik manajemen internal Bappenas</a:t>
            </a:r>
          </a:p>
          <a:p>
            <a:r>
              <a:rPr lang="id-ID" sz="2400" dirty="0"/>
              <a:t>Mekanisme kerja PAU dan hubungan kerjanya dengan JPT Madya dan JPT Pratama secara garis besar yaitu</a:t>
            </a:r>
            <a:r>
              <a:rPr lang="id-ID" dirty="0"/>
              <a:t>:</a:t>
            </a:r>
          </a:p>
          <a:p>
            <a:pPr marL="971550" lvl="1" indent="-514350">
              <a:buFont typeface="+mj-lt"/>
              <a:buAutoNum type="arabicPeriod"/>
            </a:pPr>
            <a:r>
              <a:rPr lang="id-ID" sz="1800" b="1" dirty="0"/>
              <a:t>Dialog kinerja pada awal tahun antara JPT Madya/Pratama dengan PAU untuk merencanakan </a:t>
            </a:r>
            <a:r>
              <a:rPr lang="id-ID" sz="1800" b="1" dirty="0" err="1"/>
              <a:t>output</a:t>
            </a:r>
            <a:r>
              <a:rPr lang="id-ID" sz="1800" b="1" dirty="0"/>
              <a:t> yang akan dihasilkan dalam 1 tahun</a:t>
            </a:r>
          </a:p>
          <a:p>
            <a:pPr marL="971550" lvl="1" indent="-514350">
              <a:buFont typeface="+mj-lt"/>
              <a:buAutoNum type="arabicPeriod"/>
            </a:pPr>
            <a:r>
              <a:rPr lang="id-ID" sz="1800" b="1" dirty="0"/>
              <a:t>Dialog, konsultasi, dan komunikasi membahas isu2 yang berkembang dan </a:t>
            </a:r>
            <a:r>
              <a:rPr lang="id-ID" sz="1800" b="1" dirty="0" err="1"/>
              <a:t>output</a:t>
            </a:r>
            <a:r>
              <a:rPr lang="id-ID" sz="1800" b="1" dirty="0"/>
              <a:t> yang diperlukan dalam pelaksanaannya</a:t>
            </a:r>
          </a:p>
          <a:p>
            <a:pPr marL="971550" lvl="1" indent="-514350">
              <a:buFont typeface="+mj-lt"/>
              <a:buAutoNum type="arabicPeriod"/>
            </a:pPr>
            <a:r>
              <a:rPr lang="id-ID" sz="1800" b="1" dirty="0"/>
              <a:t>Penilaian kinerja PAU mengikuti instrumen penilaian kinerja saat ini seperti SKP dan disupervisi JPT Madya</a:t>
            </a:r>
          </a:p>
          <a:p>
            <a:pPr marL="971550" lvl="1" indent="-514350">
              <a:buFont typeface="+mj-lt"/>
              <a:buAutoNum type="arabicPeriod"/>
            </a:pPr>
            <a:r>
              <a:rPr lang="id-ID" sz="1800" b="1" dirty="0"/>
              <a:t>Peningkatan kompetensi PAU berdasarkan analisa kebutuhan pelatihan yang saling melengkapi antara PAU dengan Fungsional perencana lainnya</a:t>
            </a:r>
          </a:p>
        </p:txBody>
      </p:sp>
      <p:sp>
        <p:nvSpPr>
          <p:cNvPr id="4" name="Judul 1">
            <a:extLst>
              <a:ext uri="{FF2B5EF4-FFF2-40B4-BE49-F238E27FC236}">
                <a16:creationId xmlns:a16="http://schemas.microsoft.com/office/drawing/2014/main" id="{EF5AC44B-9328-9DC6-B96D-1F6CE68EFA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3742"/>
            <a:ext cx="10515600" cy="689234"/>
          </a:xfrm>
        </p:spPr>
        <p:txBody>
          <a:bodyPr>
            <a:normAutofit/>
          </a:bodyPr>
          <a:lstStyle/>
          <a:p>
            <a:pPr algn="ctr"/>
            <a:r>
              <a:rPr lang="id-ID" sz="3200" b="1" dirty="0">
                <a:solidFill>
                  <a:schemeClr val="tx2"/>
                </a:solidFill>
                <a:latin typeface="Century Gothic" panose="020B0502020202020204" pitchFamily="34" charset="0"/>
              </a:rPr>
              <a:t>KESIMPULAN</a:t>
            </a:r>
          </a:p>
        </p:txBody>
      </p:sp>
      <p:sp>
        <p:nvSpPr>
          <p:cNvPr id="6" name="Persegi Panjang 5">
            <a:extLst>
              <a:ext uri="{FF2B5EF4-FFF2-40B4-BE49-F238E27FC236}">
                <a16:creationId xmlns:a16="http://schemas.microsoft.com/office/drawing/2014/main" id="{36CD016F-C992-F52A-433A-4857ACA402F2}"/>
              </a:ext>
            </a:extLst>
          </p:cNvPr>
          <p:cNvSpPr/>
          <p:nvPr/>
        </p:nvSpPr>
        <p:spPr>
          <a:xfrm>
            <a:off x="1" y="6652727"/>
            <a:ext cx="11544300" cy="20527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9000"/>
                </a:schemeClr>
              </a:gs>
              <a:gs pos="50000">
                <a:schemeClr val="accent6">
                  <a:lumMod val="60000"/>
                  <a:lumOff val="4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Persegi Panjang 6">
            <a:extLst>
              <a:ext uri="{FF2B5EF4-FFF2-40B4-BE49-F238E27FC236}">
                <a16:creationId xmlns:a16="http://schemas.microsoft.com/office/drawing/2014/main" id="{B1B48293-9DD5-29AA-BEE5-1E6C8E508892}"/>
              </a:ext>
            </a:extLst>
          </p:cNvPr>
          <p:cNvSpPr/>
          <p:nvPr/>
        </p:nvSpPr>
        <p:spPr>
          <a:xfrm>
            <a:off x="11724327" y="6659195"/>
            <a:ext cx="476249" cy="20527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Kotak Teks 7">
            <a:extLst>
              <a:ext uri="{FF2B5EF4-FFF2-40B4-BE49-F238E27FC236}">
                <a16:creationId xmlns:a16="http://schemas.microsoft.com/office/drawing/2014/main" id="{26823F07-4DEF-1671-20FC-B3E58314C036}"/>
              </a:ext>
            </a:extLst>
          </p:cNvPr>
          <p:cNvSpPr txBox="1"/>
          <p:nvPr/>
        </p:nvSpPr>
        <p:spPr>
          <a:xfrm>
            <a:off x="11821955" y="6636196"/>
            <a:ext cx="3871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8</a:t>
            </a:r>
            <a:endParaRPr lang="id-ID" sz="1200" dirty="0">
              <a:solidFill>
                <a:schemeClr val="bg1"/>
              </a:solidFill>
            </a:endParaRPr>
          </a:p>
        </p:txBody>
      </p:sp>
      <p:pic>
        <p:nvPicPr>
          <p:cNvPr id="9" name="Picture 2" descr="Image result for logo bappenas">
            <a:extLst>
              <a:ext uri="{FF2B5EF4-FFF2-40B4-BE49-F238E27FC236}">
                <a16:creationId xmlns:a16="http://schemas.microsoft.com/office/drawing/2014/main" id="{4E935205-AB20-BCD3-E953-5121E4BD0D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97" y="169852"/>
            <a:ext cx="1317605" cy="445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274366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1014</TotalTime>
  <Words>770</Words>
  <Application>Microsoft Macintosh PowerPoint</Application>
  <PresentationFormat>Widescreen</PresentationFormat>
  <Paragraphs>77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Century Gothic</vt:lpstr>
      <vt:lpstr>Fira Sans Extra Condensed Medium</vt:lpstr>
      <vt:lpstr>Tema Office</vt:lpstr>
      <vt:lpstr>PENATAAN MEKANISME KERJA  PERENCANA AHLI UTAMA</vt:lpstr>
      <vt:lpstr>PowerPoint Presentation</vt:lpstr>
      <vt:lpstr>PowerPoint Presentation</vt:lpstr>
      <vt:lpstr>PowerPoint Presentation</vt:lpstr>
      <vt:lpstr>TELAAH TATA CARA PENUGASAN PAU</vt:lpstr>
      <vt:lpstr>TELAAH TATA CARA PENILAIAN PAU</vt:lpstr>
      <vt:lpstr>TELAAH PEMBINAAN KOMPETENSI PAU</vt:lpstr>
      <vt:lpstr>KESIMPULAN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LAPORAN SURVEI PENDALAMAN MEKANISME KERJA PERENCANA AHLI UTAMA</dc:title>
  <dc:creator>Natalia Sihotang</dc:creator>
  <cp:lastModifiedBy>Microsoft Office User</cp:lastModifiedBy>
  <cp:revision>10</cp:revision>
  <dcterms:created xsi:type="dcterms:W3CDTF">2022-07-16T04:55:23Z</dcterms:created>
  <dcterms:modified xsi:type="dcterms:W3CDTF">2023-02-27T07:38:23Z</dcterms:modified>
</cp:coreProperties>
</file>