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2"/>
  </p:notesMasterIdLst>
  <p:sldIdLst>
    <p:sldId id="256" r:id="rId2"/>
    <p:sldId id="2147377878" r:id="rId3"/>
    <p:sldId id="270" r:id="rId4"/>
    <p:sldId id="2147373695" r:id="rId5"/>
    <p:sldId id="2147377879" r:id="rId6"/>
    <p:sldId id="2147377880" r:id="rId7"/>
    <p:sldId id="2147377883" r:id="rId8"/>
    <p:sldId id="2147377881" r:id="rId9"/>
    <p:sldId id="2147377882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0B3"/>
    <a:srgbClr val="FF8E00"/>
    <a:srgbClr val="EBEBEB"/>
    <a:srgbClr val="0FB98C"/>
    <a:srgbClr val="0BD0D9"/>
    <a:srgbClr val="7CCA62"/>
    <a:srgbClr val="0F6FC6"/>
    <a:srgbClr val="B95AFF"/>
    <a:srgbClr val="066E9F"/>
    <a:srgbClr val="3B1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08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1DD696-C9BF-1147-950D-1EF6B0491754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964D65-CCDB-AD4E-9331-9C21E6F14D3F}">
      <dgm:prSet phldrT="[Text]"/>
      <dgm:spPr/>
      <dgm:t>
        <a:bodyPr/>
        <a:lstStyle/>
        <a:p>
          <a:r>
            <a:rPr lang="en-US" dirty="0"/>
            <a:t>PUSBINDIKLATREN</a:t>
          </a:r>
        </a:p>
      </dgm:t>
    </dgm:pt>
    <dgm:pt modelId="{434A3F72-F45E-6148-A3B9-5DC4331071FC}" type="parTrans" cxnId="{EE4CEF51-1FA6-3B4B-909A-DA49F66DF3A8}">
      <dgm:prSet/>
      <dgm:spPr/>
      <dgm:t>
        <a:bodyPr/>
        <a:lstStyle/>
        <a:p>
          <a:endParaRPr lang="en-US"/>
        </a:p>
      </dgm:t>
    </dgm:pt>
    <dgm:pt modelId="{0DDD3C62-A33E-254C-B498-04A9F8E33354}" type="sibTrans" cxnId="{EE4CEF51-1FA6-3B4B-909A-DA49F66DF3A8}">
      <dgm:prSet/>
      <dgm:spPr/>
      <dgm:t>
        <a:bodyPr/>
        <a:lstStyle/>
        <a:p>
          <a:endParaRPr lang="en-US"/>
        </a:p>
      </dgm:t>
    </dgm:pt>
    <dgm:pt modelId="{5300C3E8-A5CF-7644-98D5-4CA1F2A956AC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/>
            <a:t>DIKLAT</a:t>
          </a:r>
        </a:p>
      </dgm:t>
    </dgm:pt>
    <dgm:pt modelId="{C9E8F190-A07C-4F4E-B738-26FDDA7D63A9}" type="parTrans" cxnId="{A15B6417-E69A-5848-8081-E5274013F179}">
      <dgm:prSet/>
      <dgm:spPr/>
      <dgm:t>
        <a:bodyPr/>
        <a:lstStyle/>
        <a:p>
          <a:endParaRPr lang="en-US"/>
        </a:p>
      </dgm:t>
    </dgm:pt>
    <dgm:pt modelId="{3203F339-677C-F548-93AA-75A5B8D2AA91}" type="sibTrans" cxnId="{A15B6417-E69A-5848-8081-E5274013F179}">
      <dgm:prSet/>
      <dgm:spPr/>
      <dgm:t>
        <a:bodyPr/>
        <a:lstStyle/>
        <a:p>
          <a:endParaRPr lang="en-US"/>
        </a:p>
      </dgm:t>
    </dgm:pt>
    <dgm:pt modelId="{603718A1-1F25-BB47-B8D7-00D68437C879}">
      <dgm:prSet phldrT="[Text]"/>
      <dgm:spPr/>
      <dgm:t>
        <a:bodyPr/>
        <a:lstStyle/>
        <a:p>
          <a:r>
            <a:rPr lang="en-US" dirty="0"/>
            <a:t>PEMB. JFP</a:t>
          </a:r>
        </a:p>
      </dgm:t>
    </dgm:pt>
    <dgm:pt modelId="{22912DD0-621D-D84F-864B-EC8EB50A4E98}" type="parTrans" cxnId="{12EBFA79-E86A-5945-A71B-9B126030CBDF}">
      <dgm:prSet/>
      <dgm:spPr/>
      <dgm:t>
        <a:bodyPr/>
        <a:lstStyle/>
        <a:p>
          <a:endParaRPr lang="en-US"/>
        </a:p>
      </dgm:t>
    </dgm:pt>
    <dgm:pt modelId="{C15D9460-B61E-EE4C-86BC-6A42F68CCB06}" type="sibTrans" cxnId="{12EBFA79-E86A-5945-A71B-9B126030CBDF}">
      <dgm:prSet/>
      <dgm:spPr/>
      <dgm:t>
        <a:bodyPr/>
        <a:lstStyle/>
        <a:p>
          <a:endParaRPr lang="en-US"/>
        </a:p>
      </dgm:t>
    </dgm:pt>
    <dgm:pt modelId="{54470D35-4757-EF41-9764-FB2A1FB1CE59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/>
            <a:t>ENABLER</a:t>
          </a:r>
        </a:p>
      </dgm:t>
    </dgm:pt>
    <dgm:pt modelId="{2EDC2EFA-4015-DD42-B09B-494EF55DF623}" type="parTrans" cxnId="{44947340-7969-B54B-8835-2089736DFF5E}">
      <dgm:prSet/>
      <dgm:spPr/>
      <dgm:t>
        <a:bodyPr/>
        <a:lstStyle/>
        <a:p>
          <a:endParaRPr lang="en-US"/>
        </a:p>
      </dgm:t>
    </dgm:pt>
    <dgm:pt modelId="{EB8C41B4-BDC6-E44E-8E98-E713117140DA}" type="sibTrans" cxnId="{44947340-7969-B54B-8835-2089736DFF5E}">
      <dgm:prSet/>
      <dgm:spPr/>
      <dgm:t>
        <a:bodyPr/>
        <a:lstStyle/>
        <a:p>
          <a:endParaRPr lang="en-US"/>
        </a:p>
      </dgm:t>
    </dgm:pt>
    <dgm:pt modelId="{5E9A61C8-FD3C-D141-B0FB-2D1A54CF6D57}" type="pres">
      <dgm:prSet presAssocID="{8A1DD696-C9BF-1147-950D-1EF6B049175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3333763-1D84-A244-9BDF-1C4363BE6074}" type="pres">
      <dgm:prSet presAssocID="{96964D65-CCDB-AD4E-9331-9C21E6F14D3F}" presName="root1" presStyleCnt="0"/>
      <dgm:spPr/>
    </dgm:pt>
    <dgm:pt modelId="{4B5078DD-1E61-4E47-B05B-DE97C33200BB}" type="pres">
      <dgm:prSet presAssocID="{96964D65-CCDB-AD4E-9331-9C21E6F14D3F}" presName="LevelOneTextNode" presStyleLbl="node0" presStyleIdx="0" presStyleCnt="1">
        <dgm:presLayoutVars>
          <dgm:chPref val="3"/>
        </dgm:presLayoutVars>
      </dgm:prSet>
      <dgm:spPr/>
    </dgm:pt>
    <dgm:pt modelId="{1539549F-72AE-F848-AD53-595902ECB5EA}" type="pres">
      <dgm:prSet presAssocID="{96964D65-CCDB-AD4E-9331-9C21E6F14D3F}" presName="level2hierChild" presStyleCnt="0"/>
      <dgm:spPr/>
    </dgm:pt>
    <dgm:pt modelId="{B4292B1D-53B1-6C45-AE49-7BAAB4FC29C6}" type="pres">
      <dgm:prSet presAssocID="{C9E8F190-A07C-4F4E-B738-26FDDA7D63A9}" presName="conn2-1" presStyleLbl="parChTrans1D2" presStyleIdx="0" presStyleCnt="3"/>
      <dgm:spPr/>
    </dgm:pt>
    <dgm:pt modelId="{D1317204-4FEF-A94F-B2FF-32F89EA34324}" type="pres">
      <dgm:prSet presAssocID="{C9E8F190-A07C-4F4E-B738-26FDDA7D63A9}" presName="connTx" presStyleLbl="parChTrans1D2" presStyleIdx="0" presStyleCnt="3"/>
      <dgm:spPr/>
    </dgm:pt>
    <dgm:pt modelId="{DB7D169A-925B-C04B-B58B-B5BCA7D80AF2}" type="pres">
      <dgm:prSet presAssocID="{5300C3E8-A5CF-7644-98D5-4CA1F2A956AC}" presName="root2" presStyleCnt="0"/>
      <dgm:spPr/>
    </dgm:pt>
    <dgm:pt modelId="{9600BA29-D46A-3C4F-93B8-6CD427681D0E}" type="pres">
      <dgm:prSet presAssocID="{5300C3E8-A5CF-7644-98D5-4CA1F2A956AC}" presName="LevelTwoTextNode" presStyleLbl="node2" presStyleIdx="0" presStyleCnt="3">
        <dgm:presLayoutVars>
          <dgm:chPref val="3"/>
        </dgm:presLayoutVars>
      </dgm:prSet>
      <dgm:spPr/>
    </dgm:pt>
    <dgm:pt modelId="{F339910C-5355-F445-8959-BA23AC4094BE}" type="pres">
      <dgm:prSet presAssocID="{5300C3E8-A5CF-7644-98D5-4CA1F2A956AC}" presName="level3hierChild" presStyleCnt="0"/>
      <dgm:spPr/>
    </dgm:pt>
    <dgm:pt modelId="{B11820B8-F47E-0F49-914E-4B81F3993040}" type="pres">
      <dgm:prSet presAssocID="{22912DD0-621D-D84F-864B-EC8EB50A4E98}" presName="conn2-1" presStyleLbl="parChTrans1D2" presStyleIdx="1" presStyleCnt="3"/>
      <dgm:spPr/>
    </dgm:pt>
    <dgm:pt modelId="{BEBB67B6-3229-AA47-AA05-090F6FE72A08}" type="pres">
      <dgm:prSet presAssocID="{22912DD0-621D-D84F-864B-EC8EB50A4E98}" presName="connTx" presStyleLbl="parChTrans1D2" presStyleIdx="1" presStyleCnt="3"/>
      <dgm:spPr/>
    </dgm:pt>
    <dgm:pt modelId="{45DEEF35-FFDD-C949-94C3-9300E304550B}" type="pres">
      <dgm:prSet presAssocID="{603718A1-1F25-BB47-B8D7-00D68437C879}" presName="root2" presStyleCnt="0"/>
      <dgm:spPr/>
    </dgm:pt>
    <dgm:pt modelId="{1500EB97-054D-7E45-94F4-47917E444EF7}" type="pres">
      <dgm:prSet presAssocID="{603718A1-1F25-BB47-B8D7-00D68437C879}" presName="LevelTwoTextNode" presStyleLbl="node2" presStyleIdx="1" presStyleCnt="3">
        <dgm:presLayoutVars>
          <dgm:chPref val="3"/>
        </dgm:presLayoutVars>
      </dgm:prSet>
      <dgm:spPr/>
    </dgm:pt>
    <dgm:pt modelId="{BB821FA6-5991-2044-AF0B-1B78C4960C1B}" type="pres">
      <dgm:prSet presAssocID="{603718A1-1F25-BB47-B8D7-00D68437C879}" presName="level3hierChild" presStyleCnt="0"/>
      <dgm:spPr/>
    </dgm:pt>
    <dgm:pt modelId="{D71B190F-33B7-9847-8913-5D158F768D66}" type="pres">
      <dgm:prSet presAssocID="{2EDC2EFA-4015-DD42-B09B-494EF55DF623}" presName="conn2-1" presStyleLbl="parChTrans1D2" presStyleIdx="2" presStyleCnt="3"/>
      <dgm:spPr/>
    </dgm:pt>
    <dgm:pt modelId="{6C2ACAB5-B9D0-5B41-AF1D-5FF2C0E05E69}" type="pres">
      <dgm:prSet presAssocID="{2EDC2EFA-4015-DD42-B09B-494EF55DF623}" presName="connTx" presStyleLbl="parChTrans1D2" presStyleIdx="2" presStyleCnt="3"/>
      <dgm:spPr/>
    </dgm:pt>
    <dgm:pt modelId="{40DBCD54-069D-DA40-9D03-5C35B0A13AFD}" type="pres">
      <dgm:prSet presAssocID="{54470D35-4757-EF41-9764-FB2A1FB1CE59}" presName="root2" presStyleCnt="0"/>
      <dgm:spPr/>
    </dgm:pt>
    <dgm:pt modelId="{2AD3F83C-FBA2-9246-88E1-009727D3EEFE}" type="pres">
      <dgm:prSet presAssocID="{54470D35-4757-EF41-9764-FB2A1FB1CE59}" presName="LevelTwoTextNode" presStyleLbl="node2" presStyleIdx="2" presStyleCnt="3">
        <dgm:presLayoutVars>
          <dgm:chPref val="3"/>
        </dgm:presLayoutVars>
      </dgm:prSet>
      <dgm:spPr/>
    </dgm:pt>
    <dgm:pt modelId="{C0657AFA-CAE4-8940-9548-CF11A7A3A51A}" type="pres">
      <dgm:prSet presAssocID="{54470D35-4757-EF41-9764-FB2A1FB1CE59}" presName="level3hierChild" presStyleCnt="0"/>
      <dgm:spPr/>
    </dgm:pt>
  </dgm:ptLst>
  <dgm:cxnLst>
    <dgm:cxn modelId="{A15B6417-E69A-5848-8081-E5274013F179}" srcId="{96964D65-CCDB-AD4E-9331-9C21E6F14D3F}" destId="{5300C3E8-A5CF-7644-98D5-4CA1F2A956AC}" srcOrd="0" destOrd="0" parTransId="{C9E8F190-A07C-4F4E-B738-26FDDA7D63A9}" sibTransId="{3203F339-677C-F548-93AA-75A5B8D2AA91}"/>
    <dgm:cxn modelId="{C70B732C-FDDE-0844-BB22-31A2D1B19F8A}" type="presOf" srcId="{C9E8F190-A07C-4F4E-B738-26FDDA7D63A9}" destId="{B4292B1D-53B1-6C45-AE49-7BAAB4FC29C6}" srcOrd="0" destOrd="0" presId="urn:microsoft.com/office/officeart/2008/layout/HorizontalMultiLevelHierarchy"/>
    <dgm:cxn modelId="{44947340-7969-B54B-8835-2089736DFF5E}" srcId="{96964D65-CCDB-AD4E-9331-9C21E6F14D3F}" destId="{54470D35-4757-EF41-9764-FB2A1FB1CE59}" srcOrd="2" destOrd="0" parTransId="{2EDC2EFA-4015-DD42-B09B-494EF55DF623}" sibTransId="{EB8C41B4-BDC6-E44E-8E98-E713117140DA}"/>
    <dgm:cxn modelId="{E1B71D46-E510-CE44-92B8-6CB46A671B80}" type="presOf" srcId="{2EDC2EFA-4015-DD42-B09B-494EF55DF623}" destId="{D71B190F-33B7-9847-8913-5D158F768D66}" srcOrd="0" destOrd="0" presId="urn:microsoft.com/office/officeart/2008/layout/HorizontalMultiLevelHierarchy"/>
    <dgm:cxn modelId="{D6ED994D-EA78-4840-AF66-0A236B484D33}" type="presOf" srcId="{603718A1-1F25-BB47-B8D7-00D68437C879}" destId="{1500EB97-054D-7E45-94F4-47917E444EF7}" srcOrd="0" destOrd="0" presId="urn:microsoft.com/office/officeart/2008/layout/HorizontalMultiLevelHierarchy"/>
    <dgm:cxn modelId="{EE4CEF51-1FA6-3B4B-909A-DA49F66DF3A8}" srcId="{8A1DD696-C9BF-1147-950D-1EF6B0491754}" destId="{96964D65-CCDB-AD4E-9331-9C21E6F14D3F}" srcOrd="0" destOrd="0" parTransId="{434A3F72-F45E-6148-A3B9-5DC4331071FC}" sibTransId="{0DDD3C62-A33E-254C-B498-04A9F8E33354}"/>
    <dgm:cxn modelId="{A721E054-E708-3F41-81E8-59B2AC0DD8C3}" type="presOf" srcId="{5300C3E8-A5CF-7644-98D5-4CA1F2A956AC}" destId="{9600BA29-D46A-3C4F-93B8-6CD427681D0E}" srcOrd="0" destOrd="0" presId="urn:microsoft.com/office/officeart/2008/layout/HorizontalMultiLevelHierarchy"/>
    <dgm:cxn modelId="{F5AA8F67-71EA-374F-BBAB-169C82C5096B}" type="presOf" srcId="{54470D35-4757-EF41-9764-FB2A1FB1CE59}" destId="{2AD3F83C-FBA2-9246-88E1-009727D3EEFE}" srcOrd="0" destOrd="0" presId="urn:microsoft.com/office/officeart/2008/layout/HorizontalMultiLevelHierarchy"/>
    <dgm:cxn modelId="{12EBFA79-E86A-5945-A71B-9B126030CBDF}" srcId="{96964D65-CCDB-AD4E-9331-9C21E6F14D3F}" destId="{603718A1-1F25-BB47-B8D7-00D68437C879}" srcOrd="1" destOrd="0" parTransId="{22912DD0-621D-D84F-864B-EC8EB50A4E98}" sibTransId="{C15D9460-B61E-EE4C-86BC-6A42F68CCB06}"/>
    <dgm:cxn modelId="{08895582-E422-8B41-8FDE-1B62BE490A53}" type="presOf" srcId="{8A1DD696-C9BF-1147-950D-1EF6B0491754}" destId="{5E9A61C8-FD3C-D141-B0FB-2D1A54CF6D57}" srcOrd="0" destOrd="0" presId="urn:microsoft.com/office/officeart/2008/layout/HorizontalMultiLevelHierarchy"/>
    <dgm:cxn modelId="{69B42193-ED10-AC45-99BA-37E92D677CFA}" type="presOf" srcId="{22912DD0-621D-D84F-864B-EC8EB50A4E98}" destId="{B11820B8-F47E-0F49-914E-4B81F3993040}" srcOrd="0" destOrd="0" presId="urn:microsoft.com/office/officeart/2008/layout/HorizontalMultiLevelHierarchy"/>
    <dgm:cxn modelId="{582CF8AC-9CE9-AA43-AF28-A086B204FDB7}" type="presOf" srcId="{96964D65-CCDB-AD4E-9331-9C21E6F14D3F}" destId="{4B5078DD-1E61-4E47-B05B-DE97C33200BB}" srcOrd="0" destOrd="0" presId="urn:microsoft.com/office/officeart/2008/layout/HorizontalMultiLevelHierarchy"/>
    <dgm:cxn modelId="{D13FC7AD-02E6-184E-809F-6690B9CD5750}" type="presOf" srcId="{C9E8F190-A07C-4F4E-B738-26FDDA7D63A9}" destId="{D1317204-4FEF-A94F-B2FF-32F89EA34324}" srcOrd="1" destOrd="0" presId="urn:microsoft.com/office/officeart/2008/layout/HorizontalMultiLevelHierarchy"/>
    <dgm:cxn modelId="{BB990CC1-E653-5846-8EBA-04730E0CB602}" type="presOf" srcId="{2EDC2EFA-4015-DD42-B09B-494EF55DF623}" destId="{6C2ACAB5-B9D0-5B41-AF1D-5FF2C0E05E69}" srcOrd="1" destOrd="0" presId="urn:microsoft.com/office/officeart/2008/layout/HorizontalMultiLevelHierarchy"/>
    <dgm:cxn modelId="{2A376EE0-1E7C-184D-B5F0-79325532272A}" type="presOf" srcId="{22912DD0-621D-D84F-864B-EC8EB50A4E98}" destId="{BEBB67B6-3229-AA47-AA05-090F6FE72A08}" srcOrd="1" destOrd="0" presId="urn:microsoft.com/office/officeart/2008/layout/HorizontalMultiLevelHierarchy"/>
    <dgm:cxn modelId="{55DA8CE9-6475-BB45-912F-353313D8DCE2}" type="presParOf" srcId="{5E9A61C8-FD3C-D141-B0FB-2D1A54CF6D57}" destId="{83333763-1D84-A244-9BDF-1C4363BE6074}" srcOrd="0" destOrd="0" presId="urn:microsoft.com/office/officeart/2008/layout/HorizontalMultiLevelHierarchy"/>
    <dgm:cxn modelId="{1BB07227-825A-6E4F-9381-533720873BDD}" type="presParOf" srcId="{83333763-1D84-A244-9BDF-1C4363BE6074}" destId="{4B5078DD-1E61-4E47-B05B-DE97C33200BB}" srcOrd="0" destOrd="0" presId="urn:microsoft.com/office/officeart/2008/layout/HorizontalMultiLevelHierarchy"/>
    <dgm:cxn modelId="{0BB5956C-4650-9C4A-8942-F52FA34FC323}" type="presParOf" srcId="{83333763-1D84-A244-9BDF-1C4363BE6074}" destId="{1539549F-72AE-F848-AD53-595902ECB5EA}" srcOrd="1" destOrd="0" presId="urn:microsoft.com/office/officeart/2008/layout/HorizontalMultiLevelHierarchy"/>
    <dgm:cxn modelId="{1ED4D7C6-690E-8C41-9F95-3402EB0ECF40}" type="presParOf" srcId="{1539549F-72AE-F848-AD53-595902ECB5EA}" destId="{B4292B1D-53B1-6C45-AE49-7BAAB4FC29C6}" srcOrd="0" destOrd="0" presId="urn:microsoft.com/office/officeart/2008/layout/HorizontalMultiLevelHierarchy"/>
    <dgm:cxn modelId="{02D4273D-D26A-D04B-BB0A-E6FC2FF26722}" type="presParOf" srcId="{B4292B1D-53B1-6C45-AE49-7BAAB4FC29C6}" destId="{D1317204-4FEF-A94F-B2FF-32F89EA34324}" srcOrd="0" destOrd="0" presId="urn:microsoft.com/office/officeart/2008/layout/HorizontalMultiLevelHierarchy"/>
    <dgm:cxn modelId="{8D7BBA63-058A-4541-A621-2DEC8054746C}" type="presParOf" srcId="{1539549F-72AE-F848-AD53-595902ECB5EA}" destId="{DB7D169A-925B-C04B-B58B-B5BCA7D80AF2}" srcOrd="1" destOrd="0" presId="urn:microsoft.com/office/officeart/2008/layout/HorizontalMultiLevelHierarchy"/>
    <dgm:cxn modelId="{6D0B9DA5-7CC5-E64F-AEB9-800B3614A4FC}" type="presParOf" srcId="{DB7D169A-925B-C04B-B58B-B5BCA7D80AF2}" destId="{9600BA29-D46A-3C4F-93B8-6CD427681D0E}" srcOrd="0" destOrd="0" presId="urn:microsoft.com/office/officeart/2008/layout/HorizontalMultiLevelHierarchy"/>
    <dgm:cxn modelId="{D5E7B09A-C329-874F-9B5B-98A65FC7BAE9}" type="presParOf" srcId="{DB7D169A-925B-C04B-B58B-B5BCA7D80AF2}" destId="{F339910C-5355-F445-8959-BA23AC4094BE}" srcOrd="1" destOrd="0" presId="urn:microsoft.com/office/officeart/2008/layout/HorizontalMultiLevelHierarchy"/>
    <dgm:cxn modelId="{76A19C55-8ACF-8E4C-8957-9772FA1A6A70}" type="presParOf" srcId="{1539549F-72AE-F848-AD53-595902ECB5EA}" destId="{B11820B8-F47E-0F49-914E-4B81F3993040}" srcOrd="2" destOrd="0" presId="urn:microsoft.com/office/officeart/2008/layout/HorizontalMultiLevelHierarchy"/>
    <dgm:cxn modelId="{901626DD-170B-8C45-9624-0B0916A52022}" type="presParOf" srcId="{B11820B8-F47E-0F49-914E-4B81F3993040}" destId="{BEBB67B6-3229-AA47-AA05-090F6FE72A08}" srcOrd="0" destOrd="0" presId="urn:microsoft.com/office/officeart/2008/layout/HorizontalMultiLevelHierarchy"/>
    <dgm:cxn modelId="{7F7F5049-300B-9548-ACE4-AAAF67A770B5}" type="presParOf" srcId="{1539549F-72AE-F848-AD53-595902ECB5EA}" destId="{45DEEF35-FFDD-C949-94C3-9300E304550B}" srcOrd="3" destOrd="0" presId="urn:microsoft.com/office/officeart/2008/layout/HorizontalMultiLevelHierarchy"/>
    <dgm:cxn modelId="{46DE9B0C-4671-0040-932C-36675CAEF10C}" type="presParOf" srcId="{45DEEF35-FFDD-C949-94C3-9300E304550B}" destId="{1500EB97-054D-7E45-94F4-47917E444EF7}" srcOrd="0" destOrd="0" presId="urn:microsoft.com/office/officeart/2008/layout/HorizontalMultiLevelHierarchy"/>
    <dgm:cxn modelId="{EE393DE0-24A1-8942-A86E-173F0E480E45}" type="presParOf" srcId="{45DEEF35-FFDD-C949-94C3-9300E304550B}" destId="{BB821FA6-5991-2044-AF0B-1B78C4960C1B}" srcOrd="1" destOrd="0" presId="urn:microsoft.com/office/officeart/2008/layout/HorizontalMultiLevelHierarchy"/>
    <dgm:cxn modelId="{C518FEE9-330F-AF4A-8753-2C9922F5AF98}" type="presParOf" srcId="{1539549F-72AE-F848-AD53-595902ECB5EA}" destId="{D71B190F-33B7-9847-8913-5D158F768D66}" srcOrd="4" destOrd="0" presId="urn:microsoft.com/office/officeart/2008/layout/HorizontalMultiLevelHierarchy"/>
    <dgm:cxn modelId="{531C12A6-F9EA-084E-921C-192BA1050C1F}" type="presParOf" srcId="{D71B190F-33B7-9847-8913-5D158F768D66}" destId="{6C2ACAB5-B9D0-5B41-AF1D-5FF2C0E05E69}" srcOrd="0" destOrd="0" presId="urn:microsoft.com/office/officeart/2008/layout/HorizontalMultiLevelHierarchy"/>
    <dgm:cxn modelId="{33463C0F-3BAC-E343-AD4C-59124DDB487E}" type="presParOf" srcId="{1539549F-72AE-F848-AD53-595902ECB5EA}" destId="{40DBCD54-069D-DA40-9D03-5C35B0A13AFD}" srcOrd="5" destOrd="0" presId="urn:microsoft.com/office/officeart/2008/layout/HorizontalMultiLevelHierarchy"/>
    <dgm:cxn modelId="{47C4563C-CCC3-8A4D-9AE5-7E4EE8BAA501}" type="presParOf" srcId="{40DBCD54-069D-DA40-9D03-5C35B0A13AFD}" destId="{2AD3F83C-FBA2-9246-88E1-009727D3EEFE}" srcOrd="0" destOrd="0" presId="urn:microsoft.com/office/officeart/2008/layout/HorizontalMultiLevelHierarchy"/>
    <dgm:cxn modelId="{26B3D85C-8238-6E40-83E6-4704C7E991D1}" type="presParOf" srcId="{40DBCD54-069D-DA40-9D03-5C35B0A13AFD}" destId="{C0657AFA-CAE4-8940-9548-CF11A7A3A51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1B190F-33B7-9847-8913-5D158F768D66}">
      <dsp:nvSpPr>
        <dsp:cNvPr id="0" name=""/>
        <dsp:cNvSpPr/>
      </dsp:nvSpPr>
      <dsp:spPr>
        <a:xfrm>
          <a:off x="665847" y="1610160"/>
          <a:ext cx="401380" cy="7648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690" y="0"/>
              </a:lnTo>
              <a:lnTo>
                <a:pt x="200690" y="764826"/>
              </a:lnTo>
              <a:lnTo>
                <a:pt x="401380" y="7648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844944" y="1970979"/>
        <a:ext cx="43187" cy="43187"/>
      </dsp:txXfrm>
    </dsp:sp>
    <dsp:sp modelId="{B11820B8-F47E-0F49-914E-4B81F3993040}">
      <dsp:nvSpPr>
        <dsp:cNvPr id="0" name=""/>
        <dsp:cNvSpPr/>
      </dsp:nvSpPr>
      <dsp:spPr>
        <a:xfrm>
          <a:off x="665847" y="1564440"/>
          <a:ext cx="40138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380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856503" y="1600125"/>
        <a:ext cx="20069" cy="20069"/>
      </dsp:txXfrm>
    </dsp:sp>
    <dsp:sp modelId="{B4292B1D-53B1-6C45-AE49-7BAAB4FC29C6}">
      <dsp:nvSpPr>
        <dsp:cNvPr id="0" name=""/>
        <dsp:cNvSpPr/>
      </dsp:nvSpPr>
      <dsp:spPr>
        <a:xfrm>
          <a:off x="665847" y="845334"/>
          <a:ext cx="401380" cy="764826"/>
        </a:xfrm>
        <a:custGeom>
          <a:avLst/>
          <a:gdLst/>
          <a:ahLst/>
          <a:cxnLst/>
          <a:rect l="0" t="0" r="0" b="0"/>
          <a:pathLst>
            <a:path>
              <a:moveTo>
                <a:pt x="0" y="764826"/>
              </a:moveTo>
              <a:lnTo>
                <a:pt x="200690" y="764826"/>
              </a:lnTo>
              <a:lnTo>
                <a:pt x="200690" y="0"/>
              </a:lnTo>
              <a:lnTo>
                <a:pt x="40138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844944" y="1206153"/>
        <a:ext cx="43187" cy="43187"/>
      </dsp:txXfrm>
    </dsp:sp>
    <dsp:sp modelId="{4B5078DD-1E61-4E47-B05B-DE97C33200BB}">
      <dsp:nvSpPr>
        <dsp:cNvPr id="0" name=""/>
        <dsp:cNvSpPr/>
      </dsp:nvSpPr>
      <dsp:spPr>
        <a:xfrm rot="16200000">
          <a:off x="-1250243" y="1304230"/>
          <a:ext cx="3220321" cy="6118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PUSBINDIKLATREN</a:t>
          </a:r>
        </a:p>
      </dsp:txBody>
      <dsp:txXfrm>
        <a:off x="-1250243" y="1304230"/>
        <a:ext cx="3220321" cy="611860"/>
      </dsp:txXfrm>
    </dsp:sp>
    <dsp:sp modelId="{9600BA29-D46A-3C4F-93B8-6CD427681D0E}">
      <dsp:nvSpPr>
        <dsp:cNvPr id="0" name=""/>
        <dsp:cNvSpPr/>
      </dsp:nvSpPr>
      <dsp:spPr>
        <a:xfrm>
          <a:off x="1067228" y="539403"/>
          <a:ext cx="2006904" cy="611860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DIKLAT</a:t>
          </a:r>
        </a:p>
      </dsp:txBody>
      <dsp:txXfrm>
        <a:off x="1067228" y="539403"/>
        <a:ext cx="2006904" cy="611860"/>
      </dsp:txXfrm>
    </dsp:sp>
    <dsp:sp modelId="{1500EB97-054D-7E45-94F4-47917E444EF7}">
      <dsp:nvSpPr>
        <dsp:cNvPr id="0" name=""/>
        <dsp:cNvSpPr/>
      </dsp:nvSpPr>
      <dsp:spPr>
        <a:xfrm>
          <a:off x="1067228" y="1304230"/>
          <a:ext cx="2006904" cy="6118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PEMB. JFP</a:t>
          </a:r>
        </a:p>
      </dsp:txBody>
      <dsp:txXfrm>
        <a:off x="1067228" y="1304230"/>
        <a:ext cx="2006904" cy="611860"/>
      </dsp:txXfrm>
    </dsp:sp>
    <dsp:sp modelId="{2AD3F83C-FBA2-9246-88E1-009727D3EEFE}">
      <dsp:nvSpPr>
        <dsp:cNvPr id="0" name=""/>
        <dsp:cNvSpPr/>
      </dsp:nvSpPr>
      <dsp:spPr>
        <a:xfrm>
          <a:off x="1067228" y="2069056"/>
          <a:ext cx="2006904" cy="611860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ENABLER</a:t>
          </a:r>
        </a:p>
      </dsp:txBody>
      <dsp:txXfrm>
        <a:off x="1067228" y="2069056"/>
        <a:ext cx="2006904" cy="611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C877A-1688-4166-8E5D-46E6093D3216}" type="datetimeFigureOut">
              <a:rPr lang="en-US" smtClean="0"/>
              <a:t>2/3/23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84421-40AD-4B7F-9717-B6F43D2B7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96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g77fcb96688_21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9" name="Google Shape;1099;g77fcb96688_21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3367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18" Type="http://schemas.openxmlformats.org/officeDocument/2006/relationships/image" Target="../media/image2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17" Type="http://schemas.openxmlformats.org/officeDocument/2006/relationships/image" Target="../media/image25.sv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10" Type="http://schemas.openxmlformats.org/officeDocument/2006/relationships/image" Target="../media/image18.png"/><Relationship Id="rId19" Type="http://schemas.openxmlformats.org/officeDocument/2006/relationships/image" Target="../media/image27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2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- Judul Paparan (Alt.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E6E31B-8308-4A97-A0E8-7F8349A8988B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1DF7BCF9-D882-4E0C-AC31-8B017E949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93126" y="4395666"/>
            <a:ext cx="4446886" cy="444688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7D98689-2070-42EF-8C94-436AD253E6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0862" y="1175598"/>
            <a:ext cx="11090275" cy="154220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6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Judul Paparan</a:t>
            </a:r>
            <a:endParaRPr lang="en-US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A3D5233D-B8DC-45A3-9700-FB672DE56F7E}"/>
              </a:ext>
            </a:extLst>
          </p:cNvPr>
          <p:cNvSpPr/>
          <p:nvPr/>
        </p:nvSpPr>
        <p:spPr>
          <a:xfrm>
            <a:off x="255844" y="-1"/>
            <a:ext cx="4518197" cy="846723"/>
          </a:xfrm>
          <a:custGeom>
            <a:avLst/>
            <a:gdLst>
              <a:gd name="connsiteX0" fmla="*/ 0 w 5065693"/>
              <a:gd name="connsiteY0" fmla="*/ 0 h 949325"/>
              <a:gd name="connsiteX1" fmla="*/ 4127772 w 5065693"/>
              <a:gd name="connsiteY1" fmla="*/ 0 h 949325"/>
              <a:gd name="connsiteX2" fmla="*/ 4127772 w 5065693"/>
              <a:gd name="connsiteY2" fmla="*/ 1 h 949325"/>
              <a:gd name="connsiteX3" fmla="*/ 5065693 w 5065693"/>
              <a:gd name="connsiteY3" fmla="*/ 1 h 949325"/>
              <a:gd name="connsiteX4" fmla="*/ 4216692 w 5065693"/>
              <a:gd name="connsiteY4" fmla="*/ 944083 h 949325"/>
              <a:gd name="connsiteX5" fmla="*/ 4127772 w 5065693"/>
              <a:gd name="connsiteY5" fmla="*/ 948893 h 949325"/>
              <a:gd name="connsiteX6" fmla="*/ 4127772 w 5065693"/>
              <a:gd name="connsiteY6" fmla="*/ 949325 h 949325"/>
              <a:gd name="connsiteX7" fmla="*/ 0 w 5065693"/>
              <a:gd name="connsiteY7" fmla="*/ 949325 h 9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5693" h="949325">
                <a:moveTo>
                  <a:pt x="0" y="0"/>
                </a:moveTo>
                <a:lnTo>
                  <a:pt x="4127772" y="0"/>
                </a:lnTo>
                <a:lnTo>
                  <a:pt x="4127772" y="1"/>
                </a:lnTo>
                <a:lnTo>
                  <a:pt x="5065693" y="1"/>
                </a:lnTo>
                <a:cubicBezTo>
                  <a:pt x="5065693" y="490239"/>
                  <a:pt x="4694021" y="893935"/>
                  <a:pt x="4216692" y="944083"/>
                </a:cubicBezTo>
                <a:lnTo>
                  <a:pt x="4127772" y="948893"/>
                </a:lnTo>
                <a:lnTo>
                  <a:pt x="4127772" y="949325"/>
                </a:lnTo>
                <a:lnTo>
                  <a:pt x="0" y="949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AAA768D-4F28-4516-A426-39CDB4F088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79" y="120238"/>
            <a:ext cx="3139582" cy="606244"/>
          </a:xfrm>
          <a:prstGeom prst="rect">
            <a:avLst/>
          </a:prstGeom>
        </p:spPr>
      </p:pic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B48CCA09-BABF-4D54-9C7A-5DE7EB8DF4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5345750"/>
            <a:ext cx="11090275" cy="59234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 spc="3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Nama Kegiatan</a:t>
            </a:r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59E68D0-948B-4D91-8E96-7671096CC3E0}"/>
              </a:ext>
            </a:extLst>
          </p:cNvPr>
          <p:cNvSpPr/>
          <p:nvPr/>
        </p:nvSpPr>
        <p:spPr>
          <a:xfrm>
            <a:off x="0" y="0"/>
            <a:ext cx="255844" cy="846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D9A7842-DB3B-4291-9656-36A72B742C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0862" y="2983589"/>
            <a:ext cx="11090275" cy="67582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spc="3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EFF7D9F7-6677-4EC2-8B23-9FDC6E8281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27051" y="4172193"/>
            <a:ext cx="4137895" cy="43730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spc="6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70" name="Graphic 69">
            <a:extLst>
              <a:ext uri="{FF2B5EF4-FFF2-40B4-BE49-F238E27FC236}">
                <a16:creationId xmlns:a16="http://schemas.microsoft.com/office/drawing/2014/main" id="{48D8ABBA-4602-4357-99E0-D0FF76B26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90253" y="294240"/>
            <a:ext cx="1475658" cy="491886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E97990A2-5915-474F-931E-4F4642401A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8982" y="328876"/>
            <a:ext cx="868288" cy="4918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7589878-882B-4802-BEDD-498EA2CD553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56142"/>
            <a:ext cx="2345036" cy="600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08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2" pos="7333">
          <p15:clr>
            <a:srgbClr val="FBAE40"/>
          </p15:clr>
        </p15:guide>
        <p15:guide id="3" orient="horz" pos="3929">
          <p15:clr>
            <a:srgbClr val="FBAE40"/>
          </p15:clr>
        </p15:guide>
        <p15:guide id="4" orient="horz" pos="39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- Judul Paparan (Alt.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E6E31B-8308-4A97-A0E8-7F8349A8988B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1DF7BCF9-D882-4E0C-AC31-8B017E949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0401" y="1202676"/>
            <a:ext cx="4446886" cy="444688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7D98689-2070-42EF-8C94-436AD253E6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111" y="1091380"/>
            <a:ext cx="5499100" cy="208585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26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Judul Paparan</a:t>
            </a:r>
            <a:endParaRPr lang="en-US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A3D5233D-B8DC-45A3-9700-FB672DE56F7E}"/>
              </a:ext>
            </a:extLst>
          </p:cNvPr>
          <p:cNvSpPr/>
          <p:nvPr/>
        </p:nvSpPr>
        <p:spPr>
          <a:xfrm>
            <a:off x="255844" y="-1"/>
            <a:ext cx="4518197" cy="846723"/>
          </a:xfrm>
          <a:custGeom>
            <a:avLst/>
            <a:gdLst>
              <a:gd name="connsiteX0" fmla="*/ 0 w 5065693"/>
              <a:gd name="connsiteY0" fmla="*/ 0 h 949325"/>
              <a:gd name="connsiteX1" fmla="*/ 4127772 w 5065693"/>
              <a:gd name="connsiteY1" fmla="*/ 0 h 949325"/>
              <a:gd name="connsiteX2" fmla="*/ 4127772 w 5065693"/>
              <a:gd name="connsiteY2" fmla="*/ 1 h 949325"/>
              <a:gd name="connsiteX3" fmla="*/ 5065693 w 5065693"/>
              <a:gd name="connsiteY3" fmla="*/ 1 h 949325"/>
              <a:gd name="connsiteX4" fmla="*/ 4216692 w 5065693"/>
              <a:gd name="connsiteY4" fmla="*/ 944083 h 949325"/>
              <a:gd name="connsiteX5" fmla="*/ 4127772 w 5065693"/>
              <a:gd name="connsiteY5" fmla="*/ 948893 h 949325"/>
              <a:gd name="connsiteX6" fmla="*/ 4127772 w 5065693"/>
              <a:gd name="connsiteY6" fmla="*/ 949325 h 949325"/>
              <a:gd name="connsiteX7" fmla="*/ 0 w 5065693"/>
              <a:gd name="connsiteY7" fmla="*/ 949325 h 9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5693" h="949325">
                <a:moveTo>
                  <a:pt x="0" y="0"/>
                </a:moveTo>
                <a:lnTo>
                  <a:pt x="4127772" y="0"/>
                </a:lnTo>
                <a:lnTo>
                  <a:pt x="4127772" y="1"/>
                </a:lnTo>
                <a:lnTo>
                  <a:pt x="5065693" y="1"/>
                </a:lnTo>
                <a:cubicBezTo>
                  <a:pt x="5065693" y="490239"/>
                  <a:pt x="4694021" y="893935"/>
                  <a:pt x="4216692" y="944083"/>
                </a:cubicBezTo>
                <a:lnTo>
                  <a:pt x="4127772" y="948893"/>
                </a:lnTo>
                <a:lnTo>
                  <a:pt x="4127772" y="949325"/>
                </a:lnTo>
                <a:lnTo>
                  <a:pt x="0" y="949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AAA768D-4F28-4516-A426-39CDB4F088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79" y="120238"/>
            <a:ext cx="3139582" cy="606244"/>
          </a:xfrm>
          <a:prstGeom prst="rect">
            <a:avLst/>
          </a:prstGeom>
        </p:spPr>
      </p:pic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B48CCA09-BABF-4D54-9C7A-5DE7EB8DF4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3479" y="5465060"/>
            <a:ext cx="5499100" cy="9003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200" spc="3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Nama Kegiatan</a:t>
            </a:r>
            <a:endParaRPr lang="en-US" dirty="0"/>
          </a:p>
        </p:txBody>
      </p:sp>
      <p:sp>
        <p:nvSpPr>
          <p:cNvPr id="42" name="Online Image Placeholder 41">
            <a:extLst>
              <a:ext uri="{FF2B5EF4-FFF2-40B4-BE49-F238E27FC236}">
                <a16:creationId xmlns:a16="http://schemas.microsoft.com/office/drawing/2014/main" id="{0FE70FA7-16BE-4088-8BAF-7604B42A3E82}"/>
              </a:ext>
            </a:extLst>
          </p:cNvPr>
          <p:cNvSpPr>
            <a:spLocks noGrp="1"/>
          </p:cNvSpPr>
          <p:nvPr>
            <p:ph type="clipArt" sz="quarter" idx="15"/>
          </p:nvPr>
        </p:nvSpPr>
        <p:spPr>
          <a:xfrm>
            <a:off x="6672263" y="1773237"/>
            <a:ext cx="4392612" cy="3882087"/>
          </a:xfrm>
          <a:custGeom>
            <a:avLst/>
            <a:gdLst>
              <a:gd name="connsiteX0" fmla="*/ 3390440 w 4650460"/>
              <a:gd name="connsiteY0" fmla="*/ 819 h 4786477"/>
              <a:gd name="connsiteX1" fmla="*/ 3837403 w 4650460"/>
              <a:gd name="connsiteY1" fmla="*/ 76600 h 4786477"/>
              <a:gd name="connsiteX2" fmla="*/ 4648995 w 4650460"/>
              <a:gd name="connsiteY2" fmla="*/ 1856746 h 4786477"/>
              <a:gd name="connsiteX3" fmla="*/ 3818954 w 4650460"/>
              <a:gd name="connsiteY3" fmla="*/ 3718489 h 4786477"/>
              <a:gd name="connsiteX4" fmla="*/ 2189512 w 4650460"/>
              <a:gd name="connsiteY4" fmla="*/ 4786473 h 4786477"/>
              <a:gd name="connsiteX5" fmla="*/ 562749 w 4650460"/>
              <a:gd name="connsiteY5" fmla="*/ 3627447 h 4786477"/>
              <a:gd name="connsiteX6" fmla="*/ 78932 w 4650460"/>
              <a:gd name="connsiteY6" fmla="*/ 1704318 h 4786477"/>
              <a:gd name="connsiteX7" fmla="*/ 1759820 w 4650460"/>
              <a:gd name="connsiteY7" fmla="*/ 533223 h 4786477"/>
              <a:gd name="connsiteX8" fmla="*/ 3390440 w 4650460"/>
              <a:gd name="connsiteY8" fmla="*/ 819 h 478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0460" h="4786477">
                <a:moveTo>
                  <a:pt x="3390440" y="819"/>
                </a:moveTo>
                <a:cubicBezTo>
                  <a:pt x="3551946" y="-4696"/>
                  <a:pt x="3702425" y="17340"/>
                  <a:pt x="3837403" y="76600"/>
                </a:cubicBezTo>
                <a:cubicBezTo>
                  <a:pt x="4379151" y="310460"/>
                  <a:pt x="4673958" y="1144730"/>
                  <a:pt x="4648995" y="1856746"/>
                </a:cubicBezTo>
                <a:cubicBezTo>
                  <a:pt x="4624032" y="2568760"/>
                  <a:pt x="4277632" y="3161408"/>
                  <a:pt x="3818954" y="3718489"/>
                </a:cubicBezTo>
                <a:cubicBezTo>
                  <a:pt x="3357101" y="4273736"/>
                  <a:pt x="2782081" y="4788285"/>
                  <a:pt x="2189512" y="4786473"/>
                </a:cubicBezTo>
                <a:cubicBezTo>
                  <a:pt x="1601952" y="4783320"/>
                  <a:pt x="996844" y="4263805"/>
                  <a:pt x="562749" y="3627447"/>
                </a:cubicBezTo>
                <a:cubicBezTo>
                  <a:pt x="125934" y="2989132"/>
                  <a:pt x="-141697" y="2237150"/>
                  <a:pt x="78932" y="1704318"/>
                </a:cubicBezTo>
                <a:cubicBezTo>
                  <a:pt x="297438" y="1174493"/>
                  <a:pt x="1007050" y="866229"/>
                  <a:pt x="1759820" y="533223"/>
                </a:cubicBezTo>
                <a:cubicBezTo>
                  <a:pt x="2322141" y="281876"/>
                  <a:pt x="2905919" y="17365"/>
                  <a:pt x="3390440" y="819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online image</a:t>
            </a:r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59E68D0-948B-4D91-8E96-7671096CC3E0}"/>
              </a:ext>
            </a:extLst>
          </p:cNvPr>
          <p:cNvSpPr/>
          <p:nvPr/>
        </p:nvSpPr>
        <p:spPr>
          <a:xfrm>
            <a:off x="0" y="0"/>
            <a:ext cx="255844" cy="846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D9A7842-DB3B-4291-9656-36A72B742C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479" y="3462856"/>
            <a:ext cx="5499100" cy="40703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spc="3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EFF7D9F7-6677-4EC2-8B23-9FDC6E8281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3479" y="4406306"/>
            <a:ext cx="4137895" cy="40703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spc="6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70" name="Graphic 69">
            <a:extLst>
              <a:ext uri="{FF2B5EF4-FFF2-40B4-BE49-F238E27FC236}">
                <a16:creationId xmlns:a16="http://schemas.microsoft.com/office/drawing/2014/main" id="{48D8ABBA-4602-4357-99E0-D0FF76B26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92863" y="6119486"/>
            <a:ext cx="1475658" cy="491886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EA57FB9B-2494-40A6-9E11-6503A0BF77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9006" y="367137"/>
            <a:ext cx="868288" cy="49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60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3">
          <p15:clr>
            <a:srgbClr val="FBAE40"/>
          </p15:clr>
        </p15:guide>
        <p15:guide id="2" pos="6970">
          <p15:clr>
            <a:srgbClr val="FBAE40"/>
          </p15:clr>
        </p15:guide>
        <p15:guide id="3" orient="horz" pos="1117">
          <p15:clr>
            <a:srgbClr val="FBAE40"/>
          </p15:clr>
        </p15:guide>
        <p15:guide id="4" orient="horz" pos="356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-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7256406-B0DD-4741-95E4-BC003ADA9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796" y="304587"/>
            <a:ext cx="10271668" cy="543594"/>
          </a:xfrm>
          <a:prstGeom prst="rect">
            <a:avLst/>
          </a:prstGeom>
        </p:spPr>
        <p:txBody>
          <a:bodyPr anchor="ctr"/>
          <a:lstStyle>
            <a:lvl1pPr algn="l">
              <a:defRPr sz="22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Kerangka Paparan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9A9CC7-C9F7-4945-82AA-4700F577F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34972" y="6466000"/>
            <a:ext cx="504056" cy="216024"/>
          </a:xfrm>
          <a:prstGeom prst="rect">
            <a:avLst/>
          </a:prstGeom>
        </p:spPr>
        <p:txBody>
          <a:bodyPr anchor="ctr"/>
          <a:lstStyle>
            <a:lvl1pPr algn="ctr">
              <a:defRPr sz="9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C2CB66B-1E37-4B93-BB29-058035E40B4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6B2B87-236D-46A0-90DD-A6768F7A4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466" y="237988"/>
            <a:ext cx="646562" cy="6465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24645F-EC59-4779-A6F9-C9D9BDE2B905}"/>
              </a:ext>
            </a:extLst>
          </p:cNvPr>
          <p:cNvSpPr txBox="1"/>
          <p:nvPr/>
        </p:nvSpPr>
        <p:spPr>
          <a:xfrm>
            <a:off x="912855" y="6466000"/>
            <a:ext cx="993710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d-ID" sz="9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Pusat Pembinaan, Pendidikan, dan Pelatihan Perencana – Kementerian PPN/Bappenas    |    2023 </a:t>
            </a:r>
            <a:endParaRPr lang="en-US" sz="9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F21C16-517B-456D-B65C-FA47E2A82C51}"/>
              </a:ext>
            </a:extLst>
          </p:cNvPr>
          <p:cNvSpPr/>
          <p:nvPr/>
        </p:nvSpPr>
        <p:spPr>
          <a:xfrm>
            <a:off x="549795" y="6504750"/>
            <a:ext cx="158224" cy="158224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F564505-C8BC-4CD8-9A69-D339C9775814}"/>
              </a:ext>
            </a:extLst>
          </p:cNvPr>
          <p:cNvSpPr/>
          <p:nvPr/>
        </p:nvSpPr>
        <p:spPr>
          <a:xfrm>
            <a:off x="754631" y="6504750"/>
            <a:ext cx="158224" cy="158224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392ADA-AE82-48DE-B6E2-3D5ADF3EC799}"/>
              </a:ext>
            </a:extLst>
          </p:cNvPr>
          <p:cNvCxnSpPr>
            <a:cxnSpLocks/>
          </p:cNvCxnSpPr>
          <p:nvPr/>
        </p:nvCxnSpPr>
        <p:spPr>
          <a:xfrm>
            <a:off x="11134972" y="6467663"/>
            <a:ext cx="50405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1EB59A-1BA2-4020-A5FD-06152CB3E631}"/>
              </a:ext>
            </a:extLst>
          </p:cNvPr>
          <p:cNvCxnSpPr>
            <a:cxnSpLocks/>
          </p:cNvCxnSpPr>
          <p:nvPr/>
        </p:nvCxnSpPr>
        <p:spPr>
          <a:xfrm>
            <a:off x="11134972" y="6683687"/>
            <a:ext cx="50405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363A46-C5F9-4504-B0E1-A17B76515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03963" y="1473200"/>
            <a:ext cx="5335587" cy="4387850"/>
          </a:xfrm>
          <a:prstGeom prst="rect">
            <a:avLst/>
          </a:prstGeom>
        </p:spPr>
        <p:txBody>
          <a:bodyPr/>
          <a:lstStyle>
            <a:lvl1pPr marL="342900" indent="-342900">
              <a:buFont typeface="+mj-lt"/>
              <a:buAutoNum type="arabicPeriod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224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2" pos="7333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3929">
          <p15:clr>
            <a:srgbClr val="FBAE40"/>
          </p15:clr>
        </p15:guide>
        <p15:guide id="5" orient="horz" pos="709">
          <p15:clr>
            <a:srgbClr val="FBAE40"/>
          </p15:clr>
        </p15:guide>
        <p15:guide id="6" orient="horz" pos="3748">
          <p15:clr>
            <a:srgbClr val="FBAE40"/>
          </p15:clr>
        </p15:guide>
        <p15:guide id="7" pos="2094">
          <p15:clr>
            <a:srgbClr val="FBAE40"/>
          </p15:clr>
        </p15:guide>
        <p15:guide id="8" pos="5586">
          <p15:clr>
            <a:srgbClr val="FBAE40"/>
          </p15:clr>
        </p15:guide>
        <p15:guide id="9" orient="horz" pos="2160">
          <p15:clr>
            <a:srgbClr val="FBAE40"/>
          </p15:clr>
        </p15:guide>
        <p15:guide id="10" pos="3386">
          <p15:clr>
            <a:srgbClr val="FBAE40"/>
          </p15:clr>
        </p15:guide>
        <p15:guide id="11" pos="77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. Pembatas B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57FA05D-B5E4-47D9-A6AF-7807334AD8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160C3275-259F-4BD6-B4A7-BDB15F40E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3309" y="-621194"/>
            <a:ext cx="4446886" cy="444688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350A68-3E5F-4BBA-A7F8-B777DA87F2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34972" y="6466000"/>
            <a:ext cx="504056" cy="216024"/>
          </a:xfrm>
          <a:prstGeom prst="rect">
            <a:avLst/>
          </a:prstGeom>
        </p:spPr>
        <p:txBody>
          <a:bodyPr anchor="ctr"/>
          <a:lstStyle>
            <a:lvl1pPr algn="ctr">
              <a:defRPr sz="9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C2CB66B-1E37-4B93-BB29-058035E40B4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AF692A-5BF9-4A68-A2A2-119D23B52448}"/>
              </a:ext>
            </a:extLst>
          </p:cNvPr>
          <p:cNvSpPr txBox="1"/>
          <p:nvPr/>
        </p:nvSpPr>
        <p:spPr>
          <a:xfrm>
            <a:off x="912855" y="6466000"/>
            <a:ext cx="993710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d-ID" sz="9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Pusat Pembinaan, Pendidikan, dan Pelatihan Perencana – Kementerian PPN/Bappenas    |    2023 </a:t>
            </a:r>
            <a:endParaRPr lang="en-US" sz="9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17E73A-9D24-439D-B4DA-EFEBD6A7AEC4}"/>
              </a:ext>
            </a:extLst>
          </p:cNvPr>
          <p:cNvSpPr/>
          <p:nvPr/>
        </p:nvSpPr>
        <p:spPr>
          <a:xfrm>
            <a:off x="549795" y="6504750"/>
            <a:ext cx="158224" cy="158224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115B873-DCB6-44A0-B7B7-6E0ED49EF7FA}"/>
              </a:ext>
            </a:extLst>
          </p:cNvPr>
          <p:cNvSpPr/>
          <p:nvPr/>
        </p:nvSpPr>
        <p:spPr>
          <a:xfrm>
            <a:off x="754631" y="6504750"/>
            <a:ext cx="158224" cy="158224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5984D8C-737F-4012-AA7C-D63C950877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795" y="3023004"/>
            <a:ext cx="6765584" cy="802688"/>
          </a:xfrm>
          <a:prstGeom prst="rect">
            <a:avLst/>
          </a:prstGeom>
        </p:spPr>
        <p:txBody>
          <a:bodyPr anchor="ctr"/>
          <a:lstStyle>
            <a:lvl1pPr algn="l">
              <a:defRPr sz="22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Sub-Bahasan Paparan</a:t>
            </a:r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F2E705F-3E59-484D-822F-4730860CD098}"/>
              </a:ext>
            </a:extLst>
          </p:cNvPr>
          <p:cNvSpPr/>
          <p:nvPr/>
        </p:nvSpPr>
        <p:spPr>
          <a:xfrm rot="2085289">
            <a:off x="8617542" y="-673718"/>
            <a:ext cx="4152701" cy="3368741"/>
          </a:xfrm>
          <a:custGeom>
            <a:avLst/>
            <a:gdLst>
              <a:gd name="connsiteX0" fmla="*/ 0 w 4152701"/>
              <a:gd name="connsiteY0" fmla="*/ 1894942 h 3368741"/>
              <a:gd name="connsiteX1" fmla="*/ 2731057 w 4152701"/>
              <a:gd name="connsiteY1" fmla="*/ 0 h 3368741"/>
              <a:gd name="connsiteX2" fmla="*/ 4152701 w 4152701"/>
              <a:gd name="connsiteY2" fmla="*/ 2048923 h 3368741"/>
              <a:gd name="connsiteX3" fmla="*/ 4141991 w 4152701"/>
              <a:gd name="connsiteY3" fmla="*/ 2082239 h 3368741"/>
              <a:gd name="connsiteX4" fmla="*/ 3429870 w 4152701"/>
              <a:gd name="connsiteY4" fmla="*/ 3165799 h 3368741"/>
              <a:gd name="connsiteX5" fmla="*/ 1202216 w 4152701"/>
              <a:gd name="connsiteY5" fmla="*/ 2917772 h 3368741"/>
              <a:gd name="connsiteX6" fmla="*/ 67265 w 4152701"/>
              <a:gd name="connsiteY6" fmla="*/ 1986050 h 3368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2701" h="3368741">
                <a:moveTo>
                  <a:pt x="0" y="1894942"/>
                </a:moveTo>
                <a:lnTo>
                  <a:pt x="2731057" y="0"/>
                </a:lnTo>
                <a:lnTo>
                  <a:pt x="4152701" y="2048923"/>
                </a:lnTo>
                <a:lnTo>
                  <a:pt x="4141991" y="2082239"/>
                </a:lnTo>
                <a:cubicBezTo>
                  <a:pt x="3980920" y="2553084"/>
                  <a:pt x="3753850" y="2949807"/>
                  <a:pt x="3429870" y="3165799"/>
                </a:cubicBezTo>
                <a:cubicBezTo>
                  <a:pt x="2858016" y="3545006"/>
                  <a:pt x="1979878" y="3353012"/>
                  <a:pt x="1202216" y="2917772"/>
                </a:cubicBezTo>
                <a:cubicBezTo>
                  <a:pt x="762680" y="2672705"/>
                  <a:pt x="354936" y="2352183"/>
                  <a:pt x="67265" y="198605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97326">
                <a:schemeClr val="accent1">
                  <a:lumMod val="60000"/>
                  <a:lumOff val="40000"/>
                </a:schemeClr>
              </a:gs>
              <a:gs pos="66000">
                <a:schemeClr val="accent1">
                  <a:lumMod val="40000"/>
                  <a:lumOff val="60000"/>
                </a:schemeClr>
              </a:gs>
              <a:gs pos="32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4901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598F7DF-BD41-481B-AEDD-C5A8D1A994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2" y="237988"/>
            <a:ext cx="646562" cy="646562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D69C7C6-6FE4-4B52-A07B-7F967BE6DB41}"/>
              </a:ext>
            </a:extLst>
          </p:cNvPr>
          <p:cNvCxnSpPr>
            <a:cxnSpLocks/>
          </p:cNvCxnSpPr>
          <p:nvPr/>
        </p:nvCxnSpPr>
        <p:spPr>
          <a:xfrm>
            <a:off x="11134972" y="6467663"/>
            <a:ext cx="50405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515457-6F37-487B-9481-B425C67FEFF6}"/>
              </a:ext>
            </a:extLst>
          </p:cNvPr>
          <p:cNvCxnSpPr>
            <a:cxnSpLocks/>
          </p:cNvCxnSpPr>
          <p:nvPr/>
        </p:nvCxnSpPr>
        <p:spPr>
          <a:xfrm>
            <a:off x="11134972" y="6683687"/>
            <a:ext cx="50405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93D1B91-06AB-4BFA-9DE1-19B313B336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29303" y="1067046"/>
            <a:ext cx="1250950" cy="7874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.01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8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  <p15:guide id="2" pos="347">
          <p15:clr>
            <a:srgbClr val="FBAE40"/>
          </p15:clr>
        </p15:guide>
        <p15:guide id="3" pos="7333">
          <p15:clr>
            <a:srgbClr val="FBAE40"/>
          </p15:clr>
        </p15:guide>
        <p15:guide id="4" orient="horz" pos="391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- Slide Mat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7256406-B0DD-4741-95E4-BC003ADA9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796" y="304587"/>
            <a:ext cx="10271668" cy="543594"/>
          </a:xfrm>
          <a:prstGeom prst="rect">
            <a:avLst/>
          </a:prstGeom>
        </p:spPr>
        <p:txBody>
          <a:bodyPr anchor="ctr"/>
          <a:lstStyle>
            <a:lvl1pPr algn="l">
              <a:defRPr sz="22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Salindia (Slide)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C142BCC-7551-4EC8-BBAE-25F1B61E78C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9795" y="1124607"/>
            <a:ext cx="11089233" cy="512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Franklin Gothic Book" panose="020B0503020102020204" pitchFamily="34" charset="0"/>
              </a:defRPr>
            </a:lvl2pPr>
            <a:lvl3pPr>
              <a:defRPr>
                <a:latin typeface="Franklin Gothic Book" panose="020B0503020102020204" pitchFamily="34" charset="0"/>
              </a:defRPr>
            </a:lvl3pPr>
            <a:lvl4pPr>
              <a:defRPr>
                <a:latin typeface="Franklin Gothic Book" panose="020B0503020102020204" pitchFamily="34" charset="0"/>
              </a:defRPr>
            </a:lvl4pPr>
            <a:lvl5pPr>
              <a:defRPr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id-ID" dirty="0"/>
              <a:t>Click to e</a:t>
            </a:r>
            <a:r>
              <a:rPr lang="en-US" dirty="0" err="1"/>
              <a:t>dit</a:t>
            </a:r>
            <a:r>
              <a:rPr lang="en-US" dirty="0"/>
              <a:t> master text styles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9A9CC7-C9F7-4945-82AA-4700F577F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34972" y="6466000"/>
            <a:ext cx="504056" cy="216024"/>
          </a:xfrm>
          <a:prstGeom prst="rect">
            <a:avLst/>
          </a:prstGeom>
        </p:spPr>
        <p:txBody>
          <a:bodyPr anchor="ctr"/>
          <a:lstStyle>
            <a:lvl1pPr algn="ctr">
              <a:defRPr sz="9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C2CB66B-1E37-4B93-BB29-058035E40B4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6B2B87-236D-46A0-90DD-A6768F7A4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466" y="237988"/>
            <a:ext cx="646562" cy="6465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24645F-EC59-4779-A6F9-C9D9BDE2B905}"/>
              </a:ext>
            </a:extLst>
          </p:cNvPr>
          <p:cNvSpPr txBox="1"/>
          <p:nvPr/>
        </p:nvSpPr>
        <p:spPr>
          <a:xfrm>
            <a:off x="912855" y="6466000"/>
            <a:ext cx="9937105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d-ID" sz="9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Pusat Pembinaan, Pendidikan, dan Pelatihan Perencana – Kementerian PPN/Bappenas    |    2023 </a:t>
            </a:r>
            <a:endParaRPr lang="en-US" sz="9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F21C16-517B-456D-B65C-FA47E2A82C51}"/>
              </a:ext>
            </a:extLst>
          </p:cNvPr>
          <p:cNvSpPr/>
          <p:nvPr/>
        </p:nvSpPr>
        <p:spPr>
          <a:xfrm>
            <a:off x="549795" y="6504750"/>
            <a:ext cx="158224" cy="158224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F564505-C8BC-4CD8-9A69-D339C9775814}"/>
              </a:ext>
            </a:extLst>
          </p:cNvPr>
          <p:cNvSpPr/>
          <p:nvPr/>
        </p:nvSpPr>
        <p:spPr>
          <a:xfrm>
            <a:off x="754631" y="6504750"/>
            <a:ext cx="158224" cy="158224"/>
          </a:xfrm>
          <a:prstGeom prst="ellipse">
            <a:avLst/>
          </a:prstGeom>
          <a:gradFill>
            <a:gsLst>
              <a:gs pos="0">
                <a:schemeClr val="accent3">
                  <a:lumMod val="40000"/>
                  <a:lumOff val="60000"/>
                  <a:alpha val="80000"/>
                </a:schemeClr>
              </a:gs>
              <a:gs pos="97326">
                <a:schemeClr val="accent1">
                  <a:lumMod val="60000"/>
                  <a:lumOff val="40000"/>
                  <a:alpha val="80000"/>
                </a:schemeClr>
              </a:gs>
              <a:gs pos="66000">
                <a:schemeClr val="accent1">
                  <a:lumMod val="40000"/>
                  <a:lumOff val="60000"/>
                  <a:alpha val="80000"/>
                </a:schemeClr>
              </a:gs>
              <a:gs pos="32000">
                <a:schemeClr val="accent3">
                  <a:lumMod val="60000"/>
                  <a:lumOff val="40000"/>
                  <a:alpha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392ADA-AE82-48DE-B6E2-3D5ADF3EC799}"/>
              </a:ext>
            </a:extLst>
          </p:cNvPr>
          <p:cNvCxnSpPr>
            <a:cxnSpLocks/>
          </p:cNvCxnSpPr>
          <p:nvPr/>
        </p:nvCxnSpPr>
        <p:spPr>
          <a:xfrm>
            <a:off x="11134972" y="6467663"/>
            <a:ext cx="50405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1EB59A-1BA2-4020-A5FD-06152CB3E631}"/>
              </a:ext>
            </a:extLst>
          </p:cNvPr>
          <p:cNvCxnSpPr>
            <a:cxnSpLocks/>
          </p:cNvCxnSpPr>
          <p:nvPr/>
        </p:nvCxnSpPr>
        <p:spPr>
          <a:xfrm>
            <a:off x="11134972" y="6683687"/>
            <a:ext cx="50405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123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2" pos="7333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3929">
          <p15:clr>
            <a:srgbClr val="FBAE40"/>
          </p15:clr>
        </p15:guide>
        <p15:guide id="5" orient="horz" pos="709">
          <p15:clr>
            <a:srgbClr val="FBAE40"/>
          </p15:clr>
        </p15:guide>
        <p15:guide id="6" orient="horz" pos="2319">
          <p15:clr>
            <a:srgbClr val="FBAE40"/>
          </p15:clr>
        </p15:guide>
        <p15:guide id="7" pos="2094">
          <p15:clr>
            <a:srgbClr val="FBAE40"/>
          </p15:clr>
        </p15:guide>
        <p15:guide id="8" pos="558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- Terima Kasi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8F7CE4-BD4D-43B5-B893-8D53484713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Graphic 13">
            <a:extLst>
              <a:ext uri="{FF2B5EF4-FFF2-40B4-BE49-F238E27FC236}">
                <a16:creationId xmlns:a16="http://schemas.microsoft.com/office/drawing/2014/main" id="{77A118DE-9074-4E1B-8397-82D1A1B51640}"/>
              </a:ext>
            </a:extLst>
          </p:cNvPr>
          <p:cNvSpPr/>
          <p:nvPr/>
        </p:nvSpPr>
        <p:spPr>
          <a:xfrm rot="14025693">
            <a:off x="5008888" y="1271359"/>
            <a:ext cx="2168483" cy="2561366"/>
          </a:xfrm>
          <a:custGeom>
            <a:avLst/>
            <a:gdLst>
              <a:gd name="connsiteX0" fmla="*/ 6132993 w 6716084"/>
              <a:gd name="connsiteY0" fmla="*/ 1867546 h 7794578"/>
              <a:gd name="connsiteX1" fmla="*/ 6444777 w 6716084"/>
              <a:gd name="connsiteY1" fmla="*/ 4848604 h 7794578"/>
              <a:gd name="connsiteX2" fmla="*/ 5154994 w 6716084"/>
              <a:gd name="connsiteY2" fmla="*/ 7406599 h 7794578"/>
              <a:gd name="connsiteX3" fmla="*/ 2231291 w 6716084"/>
              <a:gd name="connsiteY3" fmla="*/ 7126680 h 7794578"/>
              <a:gd name="connsiteX4" fmla="*/ 201269 w 6716084"/>
              <a:gd name="connsiteY4" fmla="*/ 5033419 h 7794578"/>
              <a:gd name="connsiteX5" fmla="*/ 1480756 w 6716084"/>
              <a:gd name="connsiteY5" fmla="*/ 2306297 h 7794578"/>
              <a:gd name="connsiteX6" fmla="*/ 3790698 w 6716084"/>
              <a:gd name="connsiteY6" fmla="*/ 197349 h 7794578"/>
              <a:gd name="connsiteX7" fmla="*/ 6132993 w 6716084"/>
              <a:gd name="connsiteY7" fmla="*/ 1867546 h 7794578"/>
              <a:gd name="connsiteX8" fmla="*/ 6132993 w 6716084"/>
              <a:gd name="connsiteY8" fmla="*/ 1867546 h 779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6084" h="7794578">
                <a:moveTo>
                  <a:pt x="6132993" y="1867546"/>
                </a:moveTo>
                <a:cubicBezTo>
                  <a:pt x="6624689" y="2792600"/>
                  <a:pt x="6619297" y="3801974"/>
                  <a:pt x="6444777" y="4848604"/>
                </a:cubicBezTo>
                <a:cubicBezTo>
                  <a:pt x="6264864" y="5895235"/>
                  <a:pt x="5910921" y="6973240"/>
                  <a:pt x="5154994" y="7406599"/>
                </a:cubicBezTo>
                <a:cubicBezTo>
                  <a:pt x="4404459" y="7834566"/>
                  <a:pt x="3251940" y="7617885"/>
                  <a:pt x="2231291" y="7126680"/>
                </a:cubicBezTo>
                <a:cubicBezTo>
                  <a:pt x="1205740" y="6634985"/>
                  <a:pt x="312060" y="5874155"/>
                  <a:pt x="201269" y="5033419"/>
                </a:cubicBezTo>
                <a:cubicBezTo>
                  <a:pt x="89988" y="4198076"/>
                  <a:pt x="766989" y="3283806"/>
                  <a:pt x="1480756" y="2306297"/>
                </a:cubicBezTo>
                <a:cubicBezTo>
                  <a:pt x="2189132" y="1328298"/>
                  <a:pt x="2928882" y="292452"/>
                  <a:pt x="3790698" y="197349"/>
                </a:cubicBezTo>
                <a:cubicBezTo>
                  <a:pt x="4652514" y="96853"/>
                  <a:pt x="5641298" y="942491"/>
                  <a:pt x="6132993" y="1867546"/>
                </a:cubicBezTo>
                <a:lnTo>
                  <a:pt x="6132993" y="1867546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97326">
                <a:schemeClr val="accent1">
                  <a:lumMod val="60000"/>
                  <a:lumOff val="40000"/>
                </a:schemeClr>
              </a:gs>
              <a:gs pos="66000">
                <a:schemeClr val="accent1">
                  <a:lumMod val="40000"/>
                  <a:lumOff val="60000"/>
                </a:schemeClr>
              </a:gs>
              <a:gs pos="3200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ln w="4901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5045184-7135-478A-9CCA-29C8856B4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078" y="1743911"/>
            <a:ext cx="1058102" cy="13692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FE5C58-092B-4E5C-A4F8-DDA0300F61F2}"/>
              </a:ext>
            </a:extLst>
          </p:cNvPr>
          <p:cNvSpPr txBox="1"/>
          <p:nvPr/>
        </p:nvSpPr>
        <p:spPr>
          <a:xfrm>
            <a:off x="3320822" y="3596144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Terima Kasih</a:t>
            </a:r>
            <a:endParaRPr lang="en-US" sz="4000" b="1" spc="3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453612-A9A5-4201-A610-E31315E3F610}"/>
              </a:ext>
            </a:extLst>
          </p:cNvPr>
          <p:cNvSpPr txBox="1"/>
          <p:nvPr/>
        </p:nvSpPr>
        <p:spPr>
          <a:xfrm>
            <a:off x="801914" y="5605533"/>
            <a:ext cx="2532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d-ID" sz="1200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pusbindiklatren.bappenas.go.id   </a:t>
            </a:r>
            <a:endParaRPr lang="en-US" sz="1200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DF4A4DA5-E557-404A-9D82-64C505D3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1381" y="5647881"/>
            <a:ext cx="192302" cy="19230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25DAA0F-226C-4A5D-A467-FFC7D56763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1381" y="5967279"/>
            <a:ext cx="93257" cy="17525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7897CD2F-F4BF-4C4A-87C5-ED421309F7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0863" y="6298495"/>
            <a:ext cx="175259" cy="17525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F599EB37-A7C6-4002-AACA-978EA0D324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0268" y="5971544"/>
            <a:ext cx="238186" cy="16673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3D8FAD8C-7C5B-4D77-946F-E6E6B64B67F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84907" y="6296540"/>
            <a:ext cx="219545" cy="17916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88227ED-51F0-4E02-94A7-4C8E69FCAF6E}"/>
              </a:ext>
            </a:extLst>
          </p:cNvPr>
          <p:cNvSpPr txBox="1"/>
          <p:nvPr/>
        </p:nvSpPr>
        <p:spPr>
          <a:xfrm>
            <a:off x="1079802" y="5916410"/>
            <a:ext cx="2034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d-ID" sz="1200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Pusbindiklatren Bappenas</a:t>
            </a:r>
            <a:endParaRPr lang="en-US" sz="1200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19E9B37-7127-41B7-B97C-814EF2CDCE27}"/>
              </a:ext>
            </a:extLst>
          </p:cNvPr>
          <p:cNvSpPr txBox="1"/>
          <p:nvPr/>
        </p:nvSpPr>
        <p:spPr>
          <a:xfrm>
            <a:off x="1041116" y="6247626"/>
            <a:ext cx="230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d-ID" sz="1200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@pusbindiklatren</a:t>
            </a:r>
            <a:endParaRPr lang="en-US" sz="1200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EA897A8-C429-46FA-9520-8A58CD9EE57D}"/>
              </a:ext>
            </a:extLst>
          </p:cNvPr>
          <p:cNvSpPr txBox="1"/>
          <p:nvPr/>
        </p:nvSpPr>
        <p:spPr>
          <a:xfrm>
            <a:off x="8158725" y="5605533"/>
            <a:ext cx="3125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pusbindiklatren@bappenas.go.id</a:t>
            </a:r>
            <a:endParaRPr lang="en-US" sz="1200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1DAC88BD-C003-452B-81FA-8E7D3A9DBA5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415343" y="6286063"/>
            <a:ext cx="196214" cy="196214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00209E3-4A30-45BB-BDA7-25C179F543CD}"/>
              </a:ext>
            </a:extLst>
          </p:cNvPr>
          <p:cNvSpPr txBox="1"/>
          <p:nvPr/>
        </p:nvSpPr>
        <p:spPr>
          <a:xfrm>
            <a:off x="8158725" y="6247626"/>
            <a:ext cx="3125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0811-76-28280</a:t>
            </a:r>
            <a:endParaRPr lang="en-US" sz="1200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33B2BD-745F-4E42-A233-005BA4225670}"/>
              </a:ext>
            </a:extLst>
          </p:cNvPr>
          <p:cNvSpPr txBox="1"/>
          <p:nvPr/>
        </p:nvSpPr>
        <p:spPr>
          <a:xfrm>
            <a:off x="8158725" y="5924177"/>
            <a:ext cx="3125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200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(021) 31928280 / 31928285 / 31928279</a:t>
            </a:r>
            <a:endParaRPr lang="en-US" sz="1200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F0DF7328-97B2-442C-9B1F-50C83B143F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415343" y="5662799"/>
            <a:ext cx="224743" cy="161947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43C508D6-C09C-4507-BE6D-A680A05400E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414266" y="5957056"/>
            <a:ext cx="226872" cy="19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77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">
          <p15:clr>
            <a:srgbClr val="FBAE40"/>
          </p15:clr>
        </p15:guide>
        <p15:guide id="2" pos="7333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4110">
          <p15:clr>
            <a:srgbClr val="FBAE40"/>
          </p15:clr>
        </p15:guide>
        <p15:guide id="5" orient="horz" pos="21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Materi (Komple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6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364540D-10B1-473A-89BC-A06DB3D34B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FBD89A83-8F04-4E59-AFD6-207A428C3846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74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19332" y="6666089"/>
            <a:ext cx="1264742" cy="191911"/>
          </a:xfrm>
        </p:spPr>
        <p:txBody>
          <a:bodyPr/>
          <a:lstStyle>
            <a:lvl1pPr algn="r">
              <a:defRPr sz="1200"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/>
              <a:t>Slide - </a:t>
            </a:r>
            <a:fld id="{192C646E-8A71-4229-9321-274B093DFD0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0" descr="Hasil gambar untuk logo kementerian bappenas">
            <a:extLst>
              <a:ext uri="{FF2B5EF4-FFF2-40B4-BE49-F238E27FC236}">
                <a16:creationId xmlns:a16="http://schemas.microsoft.com/office/drawing/2014/main" id="{7452180B-D6E3-41E6-9F40-4DB4D872B1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2604" y="230375"/>
            <a:ext cx="1428207" cy="48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7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hdphoto" Target="../media/hdphoto3.wdp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14909-1600-4835-BD96-4D49DFE0C2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3479" y="530340"/>
            <a:ext cx="7916364" cy="2085859"/>
          </a:xfrm>
        </p:spPr>
        <p:txBody>
          <a:bodyPr/>
          <a:lstStyle/>
          <a:p>
            <a:r>
              <a:rPr lang="id-ID" dirty="0"/>
              <a:t>Kebutuhan Pengembangan SDM ASN Perencana Pembangunan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785FFB-143B-4CCA-B879-F3366E75C6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479" y="5878860"/>
            <a:ext cx="5499100" cy="900369"/>
          </a:xfrm>
        </p:spPr>
        <p:txBody>
          <a:bodyPr>
            <a:normAutofit/>
          </a:bodyPr>
          <a:lstStyle/>
          <a:p>
            <a:r>
              <a:rPr lang="id-ID" dirty="0"/>
              <a:t>Diskusi Pengembangan SDM Perencana dengan Staf Khusus Menteri PPN/Bappenas</a:t>
            </a:r>
          </a:p>
          <a:p>
            <a:r>
              <a:rPr lang="id-ID" dirty="0"/>
              <a:t>2023</a:t>
            </a:r>
            <a:endParaRPr lang="en-US" dirty="0"/>
          </a:p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2457A6-3374-8449-394D-4E7C3954BF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id-ID" dirty="0"/>
              <a:t>Wignyo Adiyoso  |  Kepala Pusbindiklatren</a:t>
            </a:r>
            <a:endParaRPr lang="en-US" dirty="0"/>
          </a:p>
        </p:txBody>
      </p:sp>
      <p:pic>
        <p:nvPicPr>
          <p:cNvPr id="12" name="Online Image Placeholder 35">
            <a:extLst>
              <a:ext uri="{FF2B5EF4-FFF2-40B4-BE49-F238E27FC236}">
                <a16:creationId xmlns:a16="http://schemas.microsoft.com/office/drawing/2014/main" id="{17C67A1A-96C9-4BDD-A29C-BE8B31FD6881}"/>
              </a:ext>
            </a:extLst>
          </p:cNvPr>
          <p:cNvPicPr>
            <a:picLocks noGrp="1" noChangeAspect="1"/>
          </p:cNvPicPr>
          <p:nvPr>
            <p:ph type="clipArt" sz="quarter" idx="15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2263" y="1773237"/>
            <a:ext cx="4392612" cy="3887787"/>
          </a:xfr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DC8AA46-88C7-4A61-8512-18C4E10885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algn="l"/>
            <a:r>
              <a:rPr lang="id-ID" dirty="0"/>
              <a:t>03 PEBRUARI 2023</a:t>
            </a: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6C37F9-9074-4135-A116-5682A9A10E0E}"/>
              </a:ext>
            </a:extLst>
          </p:cNvPr>
          <p:cNvGrpSpPr/>
          <p:nvPr/>
        </p:nvGrpSpPr>
        <p:grpSpPr>
          <a:xfrm>
            <a:off x="701067" y="4389100"/>
            <a:ext cx="3989647" cy="452391"/>
            <a:chOff x="701067" y="4389100"/>
            <a:chExt cx="3989647" cy="452391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0A498F6-FBAB-4213-BE18-2F4B37D6A8E0}"/>
                </a:ext>
              </a:extLst>
            </p:cNvPr>
            <p:cNvCxnSpPr>
              <a:cxnSpLocks/>
            </p:cNvCxnSpPr>
            <p:nvPr/>
          </p:nvCxnSpPr>
          <p:spPr>
            <a:xfrm>
              <a:off x="701067" y="4841491"/>
              <a:ext cx="3989647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2E6E162-A802-4628-9350-26D2FF519DB8}"/>
                </a:ext>
              </a:extLst>
            </p:cNvPr>
            <p:cNvCxnSpPr>
              <a:cxnSpLocks/>
            </p:cNvCxnSpPr>
            <p:nvPr/>
          </p:nvCxnSpPr>
          <p:spPr>
            <a:xfrm>
              <a:off x="701067" y="4389100"/>
              <a:ext cx="3989647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698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6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7A4D87E-C09F-9F73-93F0-0FC31D0911BF}"/>
              </a:ext>
            </a:extLst>
          </p:cNvPr>
          <p:cNvSpPr/>
          <p:nvPr/>
        </p:nvSpPr>
        <p:spPr>
          <a:xfrm>
            <a:off x="4940735" y="3412754"/>
            <a:ext cx="6938784" cy="323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5EBD4770-8A29-4195-B663-DB9D1DEDD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6531" y="5392600"/>
            <a:ext cx="2823764" cy="125247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4629028-2782-4961-8215-733750676951}"/>
              </a:ext>
            </a:extLst>
          </p:cNvPr>
          <p:cNvSpPr/>
          <p:nvPr/>
        </p:nvSpPr>
        <p:spPr>
          <a:xfrm>
            <a:off x="8388626" y="1226779"/>
            <a:ext cx="3490893" cy="201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78DA81-E9F5-4657-86A3-5F374F02F46C}"/>
              </a:ext>
            </a:extLst>
          </p:cNvPr>
          <p:cNvSpPr/>
          <p:nvPr/>
        </p:nvSpPr>
        <p:spPr>
          <a:xfrm>
            <a:off x="279133" y="1226779"/>
            <a:ext cx="7924202" cy="201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DD199-C713-4D0C-A39A-004BF3489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i="1" dirty="0">
                <a:cs typeface="Arial" panose="020B0604020202020204" pitchFamily="34" charset="0"/>
              </a:rPr>
              <a:t>Overview</a:t>
            </a:r>
            <a:r>
              <a:rPr lang="en-US" b="1" dirty="0">
                <a:cs typeface="Arial" panose="020B0604020202020204" pitchFamily="34" charset="0"/>
              </a:rPr>
              <a:t> </a:t>
            </a:r>
            <a:r>
              <a:rPr lang="en-US" b="1" dirty="0" err="1">
                <a:cs typeface="Arial" panose="020B0604020202020204" pitchFamily="34" charset="0"/>
              </a:rPr>
              <a:t>Pusbindiklatren</a:t>
            </a:r>
            <a:r>
              <a:rPr lang="en-US" b="1" dirty="0">
                <a:cs typeface="Arial" panose="020B0604020202020204" pitchFamily="34" charset="0"/>
              </a:rPr>
              <a:t> </a:t>
            </a:r>
            <a:r>
              <a:rPr lang="en-US" b="1" dirty="0" err="1">
                <a:cs typeface="Arial" panose="020B0604020202020204" pitchFamily="34" charset="0"/>
              </a:rPr>
              <a:t>Bappenas</a:t>
            </a:r>
            <a:endParaRPr lang="en-ID" b="1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766EE-3F8A-49DC-BD9D-4ED31E40C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FBD89A83-8F04-4E59-AFD6-207A428C3846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30E484-217F-4A07-ACD8-C0D79DD09000}"/>
              </a:ext>
            </a:extLst>
          </p:cNvPr>
          <p:cNvSpPr txBox="1"/>
          <p:nvPr/>
        </p:nvSpPr>
        <p:spPr>
          <a:xfrm>
            <a:off x="497583" y="1465401"/>
            <a:ext cx="7483540" cy="1754326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r>
              <a:rPr lang="id-ID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TUGAS PUSBINDIKLATREN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213)</a:t>
            </a:r>
            <a:endParaRPr lang="id-ID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Pusat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Pendidikan, dan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mempunyai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melaksanakan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ID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ID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ID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ID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d-ID" sz="1200" b="1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 PUSBINDIKLATREN</a:t>
            </a:r>
            <a:r>
              <a:rPr lang="en-US" sz="1200" b="1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(Pasal 214)</a:t>
            </a:r>
            <a:endParaRPr lang="id-ID" sz="1200" b="1" noProof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Penyusunan kebijakan &amp; program pembinaan dan diklat; (2) Perencanaan &amp; pengembangan materi diklat perencanaan; (3) Penyelenggaraan diklat; (4) Pembinaan JFP pusat dan daerah; (5) Fasilitasi &amp; pembinaan profesi Widyaiswara di Bappenas; (6) Pemantauan &amp; evaluasi program pembinaan dan diklat; (6) Pengelolaan informasi &amp; administrasi program pembinaan dan diklat.</a:t>
            </a:r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FED9F8-B2B7-48FB-9CED-C5CA9B4993DC}"/>
              </a:ext>
            </a:extLst>
          </p:cNvPr>
          <p:cNvSpPr/>
          <p:nvPr/>
        </p:nvSpPr>
        <p:spPr>
          <a:xfrm>
            <a:off x="176584" y="4359069"/>
            <a:ext cx="2571368" cy="134612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3B47FC-EF27-927C-7B75-4DE86496F662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1300" y="3707884"/>
            <a:ext cx="4526465" cy="279723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58A958D-9DBE-DACA-2B62-0522C0FA99C0}"/>
              </a:ext>
            </a:extLst>
          </p:cNvPr>
          <p:cNvSpPr txBox="1"/>
          <p:nvPr/>
        </p:nvSpPr>
        <p:spPr>
          <a:xfrm>
            <a:off x="8609943" y="1490802"/>
            <a:ext cx="3103648" cy="16253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Menteri PAN RB 4/2020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BKN 20/2020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Petunjuk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Menteri PPN/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Kepala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1/2022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Petunjuk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Teknis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Kinerja JFP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155AA6-A05B-88A5-606F-4EEA683463AC}"/>
              </a:ext>
            </a:extLst>
          </p:cNvPr>
          <p:cNvSpPr txBox="1"/>
          <p:nvPr/>
        </p:nvSpPr>
        <p:spPr>
          <a:xfrm>
            <a:off x="5080160" y="4153418"/>
            <a:ext cx="2632396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Kelembagaan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Ketatalaksanaan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Manajemen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Manusia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Pendidikan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Sarana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184A80E-7599-3422-13F9-232088C93F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8269" y="3591663"/>
            <a:ext cx="3803664" cy="287108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D713DD8-D318-0FEB-EED1-CA06276F7689}"/>
              </a:ext>
            </a:extLst>
          </p:cNvPr>
          <p:cNvSpPr/>
          <p:nvPr/>
        </p:nvSpPr>
        <p:spPr>
          <a:xfrm>
            <a:off x="2541069" y="5322770"/>
            <a:ext cx="2167834" cy="11823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D69E12-2681-B60A-A029-DE07DEACD8A1}"/>
              </a:ext>
            </a:extLst>
          </p:cNvPr>
          <p:cNvSpPr txBox="1"/>
          <p:nvPr/>
        </p:nvSpPr>
        <p:spPr>
          <a:xfrm>
            <a:off x="2541069" y="6502114"/>
            <a:ext cx="2213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  <a:highlight>
                  <a:srgbClr val="0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Peran</a:t>
            </a:r>
            <a:r>
              <a:rPr lang="en-US" sz="1200" b="1" dirty="0">
                <a:solidFill>
                  <a:schemeClr val="bg1"/>
                </a:solidFill>
                <a:highlight>
                  <a:srgbClr val="0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Pusbindiklatren</a:t>
            </a:r>
            <a:endParaRPr lang="id-ID" sz="1200" b="1" dirty="0">
              <a:solidFill>
                <a:schemeClr val="bg1"/>
              </a:solidFill>
              <a:highlight>
                <a:srgbClr val="00008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10577F-AC4A-4F40-B41E-4E4E8FDD0164}"/>
              </a:ext>
            </a:extLst>
          </p:cNvPr>
          <p:cNvSpPr/>
          <p:nvPr/>
        </p:nvSpPr>
        <p:spPr>
          <a:xfrm>
            <a:off x="279133" y="1062341"/>
            <a:ext cx="7924202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MENTERI PPN/KEPALA BAPPENAS NO.3/2022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5D3789-5A7F-460B-91A2-650873A81A0D}"/>
              </a:ext>
            </a:extLst>
          </p:cNvPr>
          <p:cNvSpPr txBox="1"/>
          <p:nvPr/>
        </p:nvSpPr>
        <p:spPr>
          <a:xfrm>
            <a:off x="8388626" y="1062341"/>
            <a:ext cx="3490893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TERKAIT LAINNYA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A6C5DF8-F470-4636-896B-DACD5FC277B0}"/>
              </a:ext>
            </a:extLst>
          </p:cNvPr>
          <p:cNvSpPr/>
          <p:nvPr/>
        </p:nvSpPr>
        <p:spPr>
          <a:xfrm>
            <a:off x="274225" y="3432005"/>
            <a:ext cx="4472936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RENSTRA BAPPENAS 2020</a:t>
            </a:r>
            <a:r>
              <a:rPr lang="id-ID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675A0B0-217A-40C0-A47B-EAFC131D1340}"/>
              </a:ext>
            </a:extLst>
          </p:cNvPr>
          <p:cNvSpPr/>
          <p:nvPr/>
        </p:nvSpPr>
        <p:spPr>
          <a:xfrm>
            <a:off x="5169216" y="3574776"/>
            <a:ext cx="2456083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ROADMAP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PUSBINDIKLATREN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  <a:r>
              <a:rPr lang="id-ID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54DB8BC-6D74-4840-8AF4-7068FB8E16D0}"/>
              </a:ext>
            </a:extLst>
          </p:cNvPr>
          <p:cNvSpPr/>
          <p:nvPr/>
        </p:nvSpPr>
        <p:spPr>
          <a:xfrm>
            <a:off x="11438840" y="6260255"/>
            <a:ext cx="381516" cy="3815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47814FF3-AC11-4512-B8DC-D9402EEE26E5}"/>
              </a:ext>
            </a:extLst>
          </p:cNvPr>
          <p:cNvSpPr txBox="1">
            <a:spLocks/>
          </p:cNvSpPr>
          <p:nvPr/>
        </p:nvSpPr>
        <p:spPr>
          <a:xfrm>
            <a:off x="11352012" y="6262342"/>
            <a:ext cx="55517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9AFC48-379B-3D44-B9D4-2CE6B526979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30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7;p59">
            <a:extLst>
              <a:ext uri="{FF2B5EF4-FFF2-40B4-BE49-F238E27FC236}">
                <a16:creationId xmlns:a16="http://schemas.microsoft.com/office/drawing/2014/main" id="{5069A01E-9CF0-476A-BEF2-982DF951BE19}"/>
              </a:ext>
            </a:extLst>
          </p:cNvPr>
          <p:cNvSpPr txBox="1">
            <a:spLocks/>
          </p:cNvSpPr>
          <p:nvPr/>
        </p:nvSpPr>
        <p:spPr>
          <a:xfrm>
            <a:off x="741293" y="91538"/>
            <a:ext cx="11580955" cy="757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200" b="1" i="0" u="none" strike="noStrike" cap="none">
                <a:solidFill>
                  <a:schemeClr val="dk1"/>
                </a:solidFill>
                <a:latin typeface="Century Gothic" panose="020B0502020202020204" pitchFamily="34" charset="0"/>
                <a:ea typeface="Big Shoulders Text"/>
                <a:cs typeface="Big Shoulders Text"/>
                <a:sym typeface="Big Shoulders Tex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2400" dirty="0" err="1"/>
              <a:t>Meningkatnya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</a:t>
            </a:r>
            <a:r>
              <a:rPr lang="en-US" sz="2400" dirty="0" err="1"/>
              <a:t>Perencana</a:t>
            </a:r>
            <a:r>
              <a:rPr lang="en-US" sz="2400" dirty="0"/>
              <a:t> yang </a:t>
            </a:r>
            <a:r>
              <a:rPr lang="en-US" sz="2400" dirty="0" err="1"/>
              <a:t>Berkualitas</a:t>
            </a:r>
            <a:r>
              <a:rPr lang="en-US" sz="2400" dirty="0"/>
              <a:t> 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3DBBBA-FA35-4A66-B079-0A36A20BF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952CC6-288B-4512-81E5-2AAD8AA1FA04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1108351"/>
          <a:ext cx="9848850" cy="2846373"/>
        </p:xfrm>
        <a:graphic>
          <a:graphicData uri="http://schemas.openxmlformats.org/drawingml/2006/table">
            <a:tbl>
              <a:tblPr firstRow="1" firstCol="1" bandRow="1"/>
              <a:tblGrid>
                <a:gridCol w="93980">
                  <a:extLst>
                    <a:ext uri="{9D8B030D-6E8A-4147-A177-3AD203B41FA5}">
                      <a16:colId xmlns:a16="http://schemas.microsoft.com/office/drawing/2014/main" val="3770561053"/>
                    </a:ext>
                  </a:extLst>
                </a:gridCol>
                <a:gridCol w="1311120">
                  <a:extLst>
                    <a:ext uri="{9D8B030D-6E8A-4147-A177-3AD203B41FA5}">
                      <a16:colId xmlns:a16="http://schemas.microsoft.com/office/drawing/2014/main" val="1702395622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9701803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34087509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1977750924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363575525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4238849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443981347"/>
                    </a:ext>
                  </a:extLst>
                </a:gridCol>
                <a:gridCol w="1261900">
                  <a:extLst>
                    <a:ext uri="{9D8B030D-6E8A-4147-A177-3AD203B41FA5}">
                      <a16:colId xmlns:a16="http://schemas.microsoft.com/office/drawing/2014/main" val="2092303282"/>
                    </a:ext>
                  </a:extLst>
                </a:gridCol>
              </a:tblGrid>
              <a:tr h="457686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 Kelembagaan 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menurut Tingkat Pendidikan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Perlu Melanjutkan Pendidikan </a:t>
                      </a:r>
                      <a:endParaRPr lang="en-ID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124320"/>
                  </a:ext>
                </a:extLst>
              </a:tr>
              <a:tr h="370391">
                <a:tc gridSpan="2"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S-1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S-3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Σ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S-2*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S-3**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Σ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494718"/>
                  </a:ext>
                </a:extLst>
              </a:tr>
              <a:tr h="253726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Pusat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5.496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1.237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4.122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4.184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23480"/>
                  </a:ext>
                </a:extLst>
              </a:tr>
              <a:tr h="253726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Provinsi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6.528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1.469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4.896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4.969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989086"/>
                  </a:ext>
                </a:extLst>
              </a:tr>
              <a:tr h="372177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Kabupaten/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Kota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98.688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22.205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2.467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123.360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74.016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1.110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75.126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44918"/>
                  </a:ext>
                </a:extLst>
              </a:tr>
              <a:tr h="383607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110.712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24.910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2.768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138.390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83.034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1.246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84.280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802117"/>
                  </a:ext>
                </a:extLst>
              </a:tr>
              <a:tr h="75506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ID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Asumsi: 75% dari perencana berpendidikan S-1 perlu melanjutkan studi mereka di program S-2.</a:t>
                      </a: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**Asumsi: 5 % dari perencana berpendidikan S-2 perlu melanjutkan studi mereka di program S-3.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Sumber: Data dikeluarkan oleh Pusbindiklatren.</a:t>
                      </a: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</a:pP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58102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ABAE9E-3273-46AD-9AD4-81C068661015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4177391"/>
          <a:ext cx="9848860" cy="1450457"/>
        </p:xfrm>
        <a:graphic>
          <a:graphicData uri="http://schemas.openxmlformats.org/drawingml/2006/table">
            <a:tbl>
              <a:tblPr firstRow="1" firstCol="1" bandRow="1"/>
              <a:tblGrid>
                <a:gridCol w="2457450">
                  <a:extLst>
                    <a:ext uri="{9D8B030D-6E8A-4147-A177-3AD203B41FA5}">
                      <a16:colId xmlns:a16="http://schemas.microsoft.com/office/drawing/2014/main" val="2848594808"/>
                    </a:ext>
                  </a:extLst>
                </a:gridCol>
                <a:gridCol w="1259893">
                  <a:extLst>
                    <a:ext uri="{9D8B030D-6E8A-4147-A177-3AD203B41FA5}">
                      <a16:colId xmlns:a16="http://schemas.microsoft.com/office/drawing/2014/main" val="2647074119"/>
                    </a:ext>
                  </a:extLst>
                </a:gridCol>
                <a:gridCol w="2043839">
                  <a:extLst>
                    <a:ext uri="{9D8B030D-6E8A-4147-A177-3AD203B41FA5}">
                      <a16:colId xmlns:a16="http://schemas.microsoft.com/office/drawing/2014/main" val="1026040991"/>
                    </a:ext>
                  </a:extLst>
                </a:gridCol>
                <a:gridCol w="1752216">
                  <a:extLst>
                    <a:ext uri="{9D8B030D-6E8A-4147-A177-3AD203B41FA5}">
                      <a16:colId xmlns:a16="http://schemas.microsoft.com/office/drawing/2014/main" val="3742886778"/>
                    </a:ext>
                  </a:extLst>
                </a:gridCol>
                <a:gridCol w="2335462">
                  <a:extLst>
                    <a:ext uri="{9D8B030D-6E8A-4147-A177-3AD203B41FA5}">
                      <a16:colId xmlns:a16="http://schemas.microsoft.com/office/drawing/2014/main" val="4239988895"/>
                    </a:ext>
                  </a:extLst>
                </a:gridCol>
              </a:tblGrid>
              <a:tr h="6353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 Kelembagaan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Alumni Pelatihan*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Belum Mendapatkan Pelatihan 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Perlu Mengikuti Pelatihan**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452282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Pusat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3.529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3.341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2.673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85941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Provinsi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2.134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6.026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4.821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16385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Kabupaten/Kota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123.360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6.277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117.083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93.666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222632"/>
                  </a:ext>
                </a:extLst>
              </a:tr>
              <a:tr h="211231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138.390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11.940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126.450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101.160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79922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FB23DD5-3082-4F8B-BB2A-3B6367835F20}"/>
              </a:ext>
            </a:extLst>
          </p:cNvPr>
          <p:cNvSpPr txBox="1"/>
          <p:nvPr/>
        </p:nvSpPr>
        <p:spPr>
          <a:xfrm>
            <a:off x="1752600" y="5725668"/>
            <a:ext cx="98488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d-ID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Perencana yang merupakan alumni program pelatihan Bappenas pada tahun 2000-2014.</a:t>
            </a:r>
            <a:endParaRPr lang="en-ID" sz="1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id-ID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**Asumsi: 80% perencana yang belum mendapatkan pelatihan perlu mengikuti pelatihan.</a:t>
            </a:r>
          </a:p>
          <a:p>
            <a:r>
              <a:rPr lang="id-ID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Sumber: Data dikeluarkan oleh Pusbindiklatren.</a:t>
            </a:r>
            <a:endParaRPr lang="en-ID" sz="1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8324F0-2F5F-4F29-92D0-027DF57F5A59}"/>
              </a:ext>
            </a:extLst>
          </p:cNvPr>
          <p:cNvSpPr txBox="1"/>
          <p:nvPr/>
        </p:nvSpPr>
        <p:spPr>
          <a:xfrm>
            <a:off x="353139" y="4741607"/>
            <a:ext cx="15525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 Kebutuhan Program </a:t>
            </a:r>
            <a:r>
              <a:rPr lang="en-US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Pelatihan</a:t>
            </a:r>
            <a:endParaRPr lang="en-ID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72898-A3A1-4CD1-AA54-4A3198DEF9E7}"/>
              </a:ext>
            </a:extLst>
          </p:cNvPr>
          <p:cNvSpPr txBox="1"/>
          <p:nvPr/>
        </p:nvSpPr>
        <p:spPr>
          <a:xfrm>
            <a:off x="314677" y="1978637"/>
            <a:ext cx="12089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 Kebutuhan Program 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Pendidikan</a:t>
            </a:r>
            <a:endParaRPr lang="en-ID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B9219C-DE5D-4F95-99F7-7BFF71FF3AE9}"/>
              </a:ext>
            </a:extLst>
          </p:cNvPr>
          <p:cNvCxnSpPr/>
          <p:nvPr/>
        </p:nvCxnSpPr>
        <p:spPr>
          <a:xfrm>
            <a:off x="353139" y="3954724"/>
            <a:ext cx="112483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>
            <a:extLst>
              <a:ext uri="{FF2B5EF4-FFF2-40B4-BE49-F238E27FC236}">
                <a16:creationId xmlns:a16="http://schemas.microsoft.com/office/drawing/2014/main" id="{76DE58BC-23B7-4052-B2A9-CD284D107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139" y="1108351"/>
            <a:ext cx="566019" cy="80241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D85FB9F-D970-404C-B5B3-C3227959FB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735" y="4158532"/>
            <a:ext cx="525117" cy="52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3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030C2-5F02-4AFA-9423-72CB47F0C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9" y="128949"/>
            <a:ext cx="11310257" cy="679904"/>
          </a:xfrm>
        </p:spPr>
        <p:txBody>
          <a:bodyPr/>
          <a:lstStyle/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Pejabat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Perencana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D3276CE-C994-43B9-AE27-12F577C8311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0829" y="1022888"/>
          <a:ext cx="4739167" cy="398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869">
                  <a:extLst>
                    <a:ext uri="{9D8B030D-6E8A-4147-A177-3AD203B41FA5}">
                      <a16:colId xmlns:a16="http://schemas.microsoft.com/office/drawing/2014/main" val="1037985230"/>
                    </a:ext>
                  </a:extLst>
                </a:gridCol>
                <a:gridCol w="1233149">
                  <a:extLst>
                    <a:ext uri="{9D8B030D-6E8A-4147-A177-3AD203B41FA5}">
                      <a16:colId xmlns:a16="http://schemas.microsoft.com/office/drawing/2014/main" val="2255280368"/>
                    </a:ext>
                  </a:extLst>
                </a:gridCol>
                <a:gridCol w="1233149">
                  <a:extLst>
                    <a:ext uri="{9D8B030D-6E8A-4147-A177-3AD203B41FA5}">
                      <a16:colId xmlns:a16="http://schemas.microsoft.com/office/drawing/2014/main" val="2157447184"/>
                    </a:ext>
                  </a:extLst>
                </a:gridCol>
              </a:tblGrid>
              <a:tr h="5673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Mekanisme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Pengangkatan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b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68626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Penyetaraan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53,40%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977282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Perpindahan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28,19%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8470761"/>
                  </a:ext>
                </a:extLst>
              </a:tr>
              <a:tr h="56906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Pengangkatan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Pertama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1452853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Inpassing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7647012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Promosi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1517149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5.906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7762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F5EEF-99DB-47BB-AD1A-7AE9EA55B4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9AFC48-379B-3D44-B9D4-2CE6B5269790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D39B0F-C0AF-4396-B9F6-57ABBAB0307C}"/>
              </a:ext>
            </a:extLst>
          </p:cNvPr>
          <p:cNvGraphicFramePr>
            <a:graphicFrameLocks noGrp="1"/>
          </p:cNvGraphicFramePr>
          <p:nvPr/>
        </p:nvGraphicFramePr>
        <p:xfrm>
          <a:off x="7258514" y="1030637"/>
          <a:ext cx="4500424" cy="2517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948">
                  <a:extLst>
                    <a:ext uri="{9D8B030D-6E8A-4147-A177-3AD203B41FA5}">
                      <a16:colId xmlns:a16="http://schemas.microsoft.com/office/drawing/2014/main" val="2344216073"/>
                    </a:ext>
                  </a:extLst>
                </a:gridCol>
                <a:gridCol w="1165738">
                  <a:extLst>
                    <a:ext uri="{9D8B030D-6E8A-4147-A177-3AD203B41FA5}">
                      <a16:colId xmlns:a16="http://schemas.microsoft.com/office/drawing/2014/main" val="3897972359"/>
                    </a:ext>
                  </a:extLst>
                </a:gridCol>
                <a:gridCol w="1165738">
                  <a:extLst>
                    <a:ext uri="{9D8B030D-6E8A-4147-A177-3AD203B41FA5}">
                      <a16:colId xmlns:a16="http://schemas.microsoft.com/office/drawing/2014/main" val="2921534806"/>
                    </a:ext>
                  </a:extLst>
                </a:gridCol>
              </a:tblGrid>
              <a:tr h="63412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Jenjang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991334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Pertama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13,74%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6554766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4.387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74,28%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9581682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10,81%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9632827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Utama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7400195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5.906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38315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4B9E32A-AF35-4788-B067-81F7DD76CB73}"/>
              </a:ext>
            </a:extLst>
          </p:cNvPr>
          <p:cNvSpPr txBox="1"/>
          <p:nvPr/>
        </p:nvSpPr>
        <p:spPr>
          <a:xfrm>
            <a:off x="7169063" y="3625826"/>
            <a:ext cx="4251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Data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5A754F-98FE-49B7-BD4E-B6C3B180F914}"/>
              </a:ext>
            </a:extLst>
          </p:cNvPr>
          <p:cNvSpPr txBox="1"/>
          <p:nvPr/>
        </p:nvSpPr>
        <p:spPr>
          <a:xfrm>
            <a:off x="404226" y="5281585"/>
            <a:ext cx="4251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Data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B6811B-CAF9-49B4-A3E6-BBC62ECB198E}"/>
              </a:ext>
            </a:extLst>
          </p:cNvPr>
          <p:cNvSpPr txBox="1"/>
          <p:nvPr/>
        </p:nvSpPr>
        <p:spPr>
          <a:xfrm>
            <a:off x="5618134" y="4278334"/>
            <a:ext cx="6003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hingga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tercatat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yaitu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5.906 orang.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bersifat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sementara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karena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pengumpulan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berlangsung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Sebagian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besar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Penyetaraan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memiliki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latar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belakang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pengalaman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penganggaran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mereka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mengharapkan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adanya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C1988A-FF46-4605-B292-43955ABCB7EA}"/>
              </a:ext>
            </a:extLst>
          </p:cNvPr>
          <p:cNvSpPr txBox="1"/>
          <p:nvPr/>
        </p:nvSpPr>
        <p:spPr>
          <a:xfrm>
            <a:off x="404226" y="5022534"/>
            <a:ext cx="47957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*JFP </a:t>
            </a:r>
            <a:r>
              <a:rPr kumimoji="0" lang="en-US" sz="9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kumimoji="0" lang="en-US" sz="9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penyetaraan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CD2D909-7119-47AD-BBC1-E2B80D0E688E}"/>
              </a:ext>
            </a:extLst>
          </p:cNvPr>
          <p:cNvSpPr/>
          <p:nvPr/>
        </p:nvSpPr>
        <p:spPr>
          <a:xfrm>
            <a:off x="5446644" y="4104861"/>
            <a:ext cx="6284528" cy="1898374"/>
          </a:xfrm>
          <a:prstGeom prst="roundRect">
            <a:avLst>
              <a:gd name="adj" fmla="val 8290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A410236-CA6A-4C74-8693-EAB3DC24E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46219" y="1180100"/>
            <a:ext cx="1630019" cy="244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6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6AEB33B-47C3-2848-8393-FC6C15183ECD}"/>
              </a:ext>
            </a:extLst>
          </p:cNvPr>
          <p:cNvSpPr/>
          <p:nvPr/>
        </p:nvSpPr>
        <p:spPr>
          <a:xfrm>
            <a:off x="5002304" y="954035"/>
            <a:ext cx="5970494" cy="38062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0D898B-F907-6846-B45F-CC79BF414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- </a:t>
            </a:r>
            <a:fld id="{192C646E-8A71-4229-9321-274B093DFD0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3929810-D3CE-AF4B-9246-DA4CD68EAFD9}"/>
              </a:ext>
            </a:extLst>
          </p:cNvPr>
          <p:cNvSpPr/>
          <p:nvPr/>
        </p:nvSpPr>
        <p:spPr>
          <a:xfrm>
            <a:off x="6953638" y="3000813"/>
            <a:ext cx="2190360" cy="76436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Pejabat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Fungsional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Perencana</a:t>
            </a:r>
            <a:r>
              <a:rPr lang="en-US" sz="1400" dirty="0">
                <a:solidFill>
                  <a:schemeClr val="tx1"/>
                </a:solidFill>
              </a:rPr>
              <a:t> (JFP)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9179950-5D0A-D143-AA64-E3381C6DBF32}"/>
              </a:ext>
            </a:extLst>
          </p:cNvPr>
          <p:cNvSpPr/>
          <p:nvPr/>
        </p:nvSpPr>
        <p:spPr>
          <a:xfrm>
            <a:off x="5688105" y="1869146"/>
            <a:ext cx="4512796" cy="2312893"/>
          </a:xfrm>
          <a:prstGeom prst="ellipse">
            <a:avLst/>
          </a:prstGeom>
          <a:solidFill>
            <a:srgbClr val="FDA0B3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CA7462-742B-A945-B3ED-A2647551F659}"/>
              </a:ext>
            </a:extLst>
          </p:cNvPr>
          <p:cNvSpPr txBox="1"/>
          <p:nvPr/>
        </p:nvSpPr>
        <p:spPr>
          <a:xfrm>
            <a:off x="6144727" y="2208760"/>
            <a:ext cx="4056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Pejabat</a:t>
            </a:r>
            <a:r>
              <a:rPr lang="en-US" dirty="0"/>
              <a:t> </a:t>
            </a:r>
            <a:r>
              <a:rPr lang="en-US" dirty="0" err="1"/>
              <a:t>Struktural</a:t>
            </a:r>
            <a:r>
              <a:rPr lang="en-US" dirty="0"/>
              <a:t>/Lain + </a:t>
            </a:r>
            <a:r>
              <a:rPr lang="en-US" dirty="0" err="1"/>
              <a:t>Staf</a:t>
            </a:r>
            <a:r>
              <a:rPr lang="en-US" dirty="0"/>
              <a:t> lain </a:t>
            </a:r>
            <a:r>
              <a:rPr lang="en-US" dirty="0" err="1"/>
              <a:t>menangani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pembangunan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3A0A7C-DC75-5F45-87A1-C2262D81359C}"/>
              </a:ext>
            </a:extLst>
          </p:cNvPr>
          <p:cNvSpPr txBox="1"/>
          <p:nvPr/>
        </p:nvSpPr>
        <p:spPr>
          <a:xfrm>
            <a:off x="6566645" y="1186622"/>
            <a:ext cx="3106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ASN Lain </a:t>
            </a:r>
            <a:r>
              <a:rPr lang="en-US" dirty="0" err="1"/>
              <a:t>Pendukung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pembangunan</a:t>
            </a:r>
            <a:endParaRPr lang="en-US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87D9DB0-3A4F-644B-B8A8-3AD69A9076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4901741"/>
              </p:ext>
            </p:extLst>
          </p:nvPr>
        </p:nvGraphicFramePr>
        <p:xfrm>
          <a:off x="213756" y="961718"/>
          <a:ext cx="3128119" cy="3220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2372736-81F2-5140-9656-00515F58F588}"/>
              </a:ext>
            </a:extLst>
          </p:cNvPr>
          <p:cNvCxnSpPr/>
          <p:nvPr/>
        </p:nvCxnSpPr>
        <p:spPr>
          <a:xfrm>
            <a:off x="3341875" y="1832953"/>
            <a:ext cx="2964796" cy="102213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34DCFA-CA03-E240-A93C-D650CDC1D7B0}"/>
              </a:ext>
            </a:extLst>
          </p:cNvPr>
          <p:cNvCxnSpPr>
            <a:cxnSpLocks/>
          </p:cNvCxnSpPr>
          <p:nvPr/>
        </p:nvCxnSpPr>
        <p:spPr>
          <a:xfrm>
            <a:off x="3258948" y="2633134"/>
            <a:ext cx="3898388" cy="7498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1A9A65C-3291-B245-83AB-8555D960B33C}"/>
              </a:ext>
            </a:extLst>
          </p:cNvPr>
          <p:cNvCxnSpPr>
            <a:cxnSpLocks/>
          </p:cNvCxnSpPr>
          <p:nvPr/>
        </p:nvCxnSpPr>
        <p:spPr>
          <a:xfrm>
            <a:off x="3216945" y="3296302"/>
            <a:ext cx="2309796" cy="86695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42D26EB-37F0-A34D-9327-6D1073D36E28}"/>
              </a:ext>
            </a:extLst>
          </p:cNvPr>
          <p:cNvSpPr txBox="1"/>
          <p:nvPr/>
        </p:nvSpPr>
        <p:spPr>
          <a:xfrm>
            <a:off x="6144728" y="5190270"/>
            <a:ext cx="3377873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UKER PERENCANAAN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18880E-57A7-DA43-8E66-6B4D52B08C7C}"/>
              </a:ext>
            </a:extLst>
          </p:cNvPr>
          <p:cNvSpPr txBox="1"/>
          <p:nvPr/>
        </p:nvSpPr>
        <p:spPr>
          <a:xfrm>
            <a:off x="6144728" y="5651083"/>
            <a:ext cx="3377873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INSTITUSI/UKER KEPEGAWAIAN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5DB49E-EF62-5145-ACAC-3C87E17DB2C3}"/>
              </a:ext>
            </a:extLst>
          </p:cNvPr>
          <p:cNvSpPr txBox="1"/>
          <p:nvPr/>
        </p:nvSpPr>
        <p:spPr>
          <a:xfrm>
            <a:off x="6144728" y="6172142"/>
            <a:ext cx="3377873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INSTITUSI  PERENCANAAN</a:t>
            </a: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6B569C62-FEEC-C44D-9955-B493007251B3}"/>
              </a:ext>
            </a:extLst>
          </p:cNvPr>
          <p:cNvSpPr/>
          <p:nvPr/>
        </p:nvSpPr>
        <p:spPr>
          <a:xfrm>
            <a:off x="10972798" y="820271"/>
            <a:ext cx="322731" cy="3939992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Brace 20">
            <a:extLst>
              <a:ext uri="{FF2B5EF4-FFF2-40B4-BE49-F238E27FC236}">
                <a16:creationId xmlns:a16="http://schemas.microsoft.com/office/drawing/2014/main" id="{A71AAABB-BF7A-6C43-92FD-3A6D7785965B}"/>
              </a:ext>
            </a:extLst>
          </p:cNvPr>
          <p:cNvSpPr/>
          <p:nvPr/>
        </p:nvSpPr>
        <p:spPr>
          <a:xfrm>
            <a:off x="10972798" y="4840775"/>
            <a:ext cx="322731" cy="1989947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0826EA-9D07-CD44-90D8-1A16DC531327}"/>
              </a:ext>
            </a:extLst>
          </p:cNvPr>
          <p:cNvSpPr txBox="1"/>
          <p:nvPr/>
        </p:nvSpPr>
        <p:spPr>
          <a:xfrm rot="16200000">
            <a:off x="10589917" y="2448468"/>
            <a:ext cx="1981318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TARGET PESERTA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CB8098-70B0-BE49-9D96-3211AD23D4C3}"/>
              </a:ext>
            </a:extLst>
          </p:cNvPr>
          <p:cNvSpPr txBox="1"/>
          <p:nvPr/>
        </p:nvSpPr>
        <p:spPr>
          <a:xfrm rot="16200000">
            <a:off x="10592932" y="5459982"/>
            <a:ext cx="1981318" cy="369332"/>
          </a:xfrm>
          <a:prstGeom prst="rect">
            <a:avLst/>
          </a:prstGeom>
          <a:solidFill>
            <a:srgbClr val="FF8E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TARGET LEMBAGA</a:t>
            </a:r>
          </a:p>
        </p:txBody>
      </p:sp>
      <p:sp>
        <p:nvSpPr>
          <p:cNvPr id="24" name="Bent Arrow 23">
            <a:extLst>
              <a:ext uri="{FF2B5EF4-FFF2-40B4-BE49-F238E27FC236}">
                <a16:creationId xmlns:a16="http://schemas.microsoft.com/office/drawing/2014/main" id="{E3D401F6-3497-B54D-BD53-1D9F0AEB5D5A}"/>
              </a:ext>
            </a:extLst>
          </p:cNvPr>
          <p:cNvSpPr/>
          <p:nvPr/>
        </p:nvSpPr>
        <p:spPr>
          <a:xfrm rot="10800000" flipH="1">
            <a:off x="256829" y="5072214"/>
            <a:ext cx="5269912" cy="1166611"/>
          </a:xfrm>
          <a:prstGeom prst="bentArrow">
            <a:avLst>
              <a:gd name="adj1" fmla="val 25000"/>
              <a:gd name="adj2" fmla="val 3948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8C0884E-93B8-8E47-B91E-FF588A180621}"/>
              </a:ext>
            </a:extLst>
          </p:cNvPr>
          <p:cNvSpPr txBox="1">
            <a:spLocks/>
          </p:cNvSpPr>
          <p:nvPr/>
        </p:nvSpPr>
        <p:spPr>
          <a:xfrm>
            <a:off x="2332422" y="237480"/>
            <a:ext cx="11310257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/>
              <a:t>Jumlah</a:t>
            </a:r>
            <a:r>
              <a:rPr lang="en-US" sz="2800" b="1" dirty="0"/>
              <a:t> </a:t>
            </a:r>
            <a:r>
              <a:rPr lang="en-US" sz="2800" b="1" dirty="0" err="1"/>
              <a:t>Kebutuhan</a:t>
            </a:r>
            <a:r>
              <a:rPr lang="en-US" sz="2800" b="1" dirty="0"/>
              <a:t> </a:t>
            </a:r>
            <a:r>
              <a:rPr lang="en-US" sz="2800" b="1" dirty="0" err="1"/>
              <a:t>Peningkatan</a:t>
            </a:r>
            <a:r>
              <a:rPr lang="en-US" sz="2800" b="1" dirty="0"/>
              <a:t> </a:t>
            </a:r>
            <a:r>
              <a:rPr lang="en-US" sz="2800" b="1" dirty="0" err="1"/>
              <a:t>Kompetensi</a:t>
            </a:r>
            <a:r>
              <a:rPr lang="en-US" sz="2800" b="1" dirty="0"/>
              <a:t> </a:t>
            </a:r>
            <a:r>
              <a:rPr lang="en-US" sz="2800" b="1" dirty="0" err="1"/>
              <a:t>Perencana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47529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E8C11D-0911-2A46-95D1-902DA1E9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- </a:t>
            </a:r>
            <a:fld id="{192C646E-8A71-4229-9321-274B093DFD02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3313782-C444-ED47-A392-C5E1270D1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135486"/>
              </p:ext>
            </p:extLst>
          </p:nvPr>
        </p:nvGraphicFramePr>
        <p:xfrm>
          <a:off x="510989" y="1506070"/>
          <a:ext cx="11308976" cy="3987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5782">
                  <a:extLst>
                    <a:ext uri="{9D8B030D-6E8A-4147-A177-3AD203B41FA5}">
                      <a16:colId xmlns:a16="http://schemas.microsoft.com/office/drawing/2014/main" val="4288664952"/>
                    </a:ext>
                  </a:extLst>
                </a:gridCol>
                <a:gridCol w="5163535">
                  <a:extLst>
                    <a:ext uri="{9D8B030D-6E8A-4147-A177-3AD203B41FA5}">
                      <a16:colId xmlns:a16="http://schemas.microsoft.com/office/drawing/2014/main" val="211386573"/>
                    </a:ext>
                  </a:extLst>
                </a:gridCol>
                <a:gridCol w="3769659">
                  <a:extLst>
                    <a:ext uri="{9D8B030D-6E8A-4147-A177-3AD203B41FA5}">
                      <a16:colId xmlns:a16="http://schemas.microsoft.com/office/drawing/2014/main" val="4024828031"/>
                    </a:ext>
                  </a:extLst>
                </a:gridCol>
              </a:tblGrid>
              <a:tr h="75116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Definisi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Keterangan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82186"/>
                  </a:ext>
                </a:extLst>
              </a:tr>
              <a:tr h="751165">
                <a:tc>
                  <a:txBody>
                    <a:bodyPr/>
                    <a:lstStyle/>
                    <a:p>
                      <a:r>
                        <a:rPr lang="en-US" dirty="0"/>
                        <a:t>JFP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Sesuai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PermenpanRB</a:t>
                      </a:r>
                      <a:r>
                        <a:rPr lang="en-US" dirty="0"/>
                        <a:t> 4/2020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350864"/>
                  </a:ext>
                </a:extLst>
              </a:tr>
              <a:tr h="751165">
                <a:tc>
                  <a:txBody>
                    <a:bodyPr/>
                    <a:lstStyle/>
                    <a:p>
                      <a:r>
                        <a:rPr lang="en-US" dirty="0"/>
                        <a:t>ASN </a:t>
                      </a:r>
                      <a:r>
                        <a:rPr lang="en-US" dirty="0" err="1"/>
                        <a:t>Perencana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…….?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JFP dan </a:t>
                      </a:r>
                      <a:r>
                        <a:rPr lang="en-US" dirty="0" err="1"/>
                        <a:t>Struktural</a:t>
                      </a:r>
                      <a:r>
                        <a:rPr lang="en-US" dirty="0"/>
                        <a:t> dan </a:t>
                      </a:r>
                      <a:r>
                        <a:rPr lang="en-US" dirty="0" err="1"/>
                        <a:t>jabatan</a:t>
                      </a:r>
                      <a:r>
                        <a:rPr lang="en-US" dirty="0"/>
                        <a:t> lain </a:t>
                      </a:r>
                      <a:r>
                        <a:rPr lang="en-US" dirty="0" err="1"/>
                        <a:t>menangani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perencanaan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Kepala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Bappeda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Kabid</a:t>
                      </a:r>
                      <a:r>
                        <a:rPr lang="en-US" dirty="0"/>
                        <a:t>/</a:t>
                      </a:r>
                      <a:r>
                        <a:rPr lang="en-US" dirty="0" err="1"/>
                        <a:t>kabag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perencanaan</a:t>
                      </a:r>
                      <a:r>
                        <a:rPr lang="en-US" dirty="0"/>
                        <a:t>, program, </a:t>
                      </a:r>
                      <a:r>
                        <a:rPr lang="en-US" dirty="0" err="1"/>
                        <a:t>evaluasi</a:t>
                      </a:r>
                      <a:r>
                        <a:rPr lang="en-US" dirty="0"/>
                        <a:t>, data </a:t>
                      </a:r>
                      <a:r>
                        <a:rPr lang="en-US" dirty="0" err="1"/>
                        <a:t>dll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052488"/>
                  </a:ext>
                </a:extLst>
              </a:tr>
              <a:tr h="1296529">
                <a:tc>
                  <a:txBody>
                    <a:bodyPr/>
                    <a:lstStyle/>
                    <a:p>
                      <a:r>
                        <a:rPr lang="en-US" dirty="0"/>
                        <a:t>ASN </a:t>
                      </a:r>
                      <a:r>
                        <a:rPr lang="en-US" dirty="0" err="1"/>
                        <a:t>Pendukung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Perencanaan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…….?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Jabatan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Struktural</a:t>
                      </a:r>
                      <a:r>
                        <a:rPr lang="en-US" dirty="0"/>
                        <a:t>/</a:t>
                      </a:r>
                      <a:r>
                        <a:rPr lang="en-US" dirty="0" err="1"/>
                        <a:t>Fungsinal</a:t>
                      </a:r>
                      <a:r>
                        <a:rPr lang="en-US" dirty="0"/>
                        <a:t> lain yang </a:t>
                      </a:r>
                      <a:r>
                        <a:rPr lang="en-US" dirty="0" err="1"/>
                        <a:t>terkait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langsung</a:t>
                      </a:r>
                      <a:r>
                        <a:rPr lang="en-US" dirty="0"/>
                        <a:t>/</a:t>
                      </a:r>
                      <a:r>
                        <a:rPr lang="en-US" dirty="0" err="1"/>
                        <a:t>tidak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langsung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dalam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perencanan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pembangunan</a:t>
                      </a:r>
                      <a:r>
                        <a:rPr lang="en-US" dirty="0"/>
                        <a:t> (Auditor, </a:t>
                      </a:r>
                      <a:r>
                        <a:rPr lang="en-US" dirty="0" err="1"/>
                        <a:t>peneliti</a:t>
                      </a:r>
                      <a:r>
                        <a:rPr lang="en-US" dirty="0"/>
                        <a:t>, …)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2405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3923ABF-A0FE-A844-9AB7-8E5F93C692A9}"/>
              </a:ext>
            </a:extLst>
          </p:cNvPr>
          <p:cNvSpPr txBox="1">
            <a:spLocks/>
          </p:cNvSpPr>
          <p:nvPr/>
        </p:nvSpPr>
        <p:spPr>
          <a:xfrm>
            <a:off x="1713857" y="331610"/>
            <a:ext cx="8196625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/>
              <a:t>Definisi</a:t>
            </a:r>
            <a:r>
              <a:rPr lang="en-US" sz="2800" b="1" dirty="0"/>
              <a:t> </a:t>
            </a:r>
            <a:r>
              <a:rPr lang="en-US" sz="2800" b="1" dirty="0" err="1"/>
              <a:t>Perencana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23481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E92275-6E6F-FE4D-934F-AD795E006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- </a:t>
            </a:r>
            <a:fld id="{192C646E-8A71-4229-9321-274B093DFD02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081BAF-87B3-B54B-9B3B-EBBC43891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829850"/>
              </p:ext>
            </p:extLst>
          </p:nvPr>
        </p:nvGraphicFramePr>
        <p:xfrm>
          <a:off x="578069" y="2112579"/>
          <a:ext cx="10762594" cy="33212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0674">
                  <a:extLst>
                    <a:ext uri="{9D8B030D-6E8A-4147-A177-3AD203B41FA5}">
                      <a16:colId xmlns:a16="http://schemas.microsoft.com/office/drawing/2014/main" val="1230199178"/>
                    </a:ext>
                  </a:extLst>
                </a:gridCol>
                <a:gridCol w="961293">
                  <a:extLst>
                    <a:ext uri="{9D8B030D-6E8A-4147-A177-3AD203B41FA5}">
                      <a16:colId xmlns:a16="http://schemas.microsoft.com/office/drawing/2014/main" val="2092381033"/>
                    </a:ext>
                  </a:extLst>
                </a:gridCol>
                <a:gridCol w="887968">
                  <a:extLst>
                    <a:ext uri="{9D8B030D-6E8A-4147-A177-3AD203B41FA5}">
                      <a16:colId xmlns:a16="http://schemas.microsoft.com/office/drawing/2014/main" val="3411111380"/>
                    </a:ext>
                  </a:extLst>
                </a:gridCol>
                <a:gridCol w="831641">
                  <a:extLst>
                    <a:ext uri="{9D8B030D-6E8A-4147-A177-3AD203B41FA5}">
                      <a16:colId xmlns:a16="http://schemas.microsoft.com/office/drawing/2014/main" val="4237893045"/>
                    </a:ext>
                  </a:extLst>
                </a:gridCol>
                <a:gridCol w="447871">
                  <a:extLst>
                    <a:ext uri="{9D8B030D-6E8A-4147-A177-3AD203B41FA5}">
                      <a16:colId xmlns:a16="http://schemas.microsoft.com/office/drawing/2014/main" val="1861993336"/>
                    </a:ext>
                  </a:extLst>
                </a:gridCol>
                <a:gridCol w="1494307">
                  <a:extLst>
                    <a:ext uri="{9D8B030D-6E8A-4147-A177-3AD203B41FA5}">
                      <a16:colId xmlns:a16="http://schemas.microsoft.com/office/drawing/2014/main" val="2726904547"/>
                    </a:ext>
                  </a:extLst>
                </a:gridCol>
                <a:gridCol w="746100">
                  <a:extLst>
                    <a:ext uri="{9D8B030D-6E8A-4147-A177-3AD203B41FA5}">
                      <a16:colId xmlns:a16="http://schemas.microsoft.com/office/drawing/2014/main" val="2633495286"/>
                    </a:ext>
                  </a:extLst>
                </a:gridCol>
                <a:gridCol w="896795">
                  <a:extLst>
                    <a:ext uri="{9D8B030D-6E8A-4147-A177-3AD203B41FA5}">
                      <a16:colId xmlns:a16="http://schemas.microsoft.com/office/drawing/2014/main" val="1119710339"/>
                    </a:ext>
                  </a:extLst>
                </a:gridCol>
                <a:gridCol w="1493253">
                  <a:extLst>
                    <a:ext uri="{9D8B030D-6E8A-4147-A177-3AD203B41FA5}">
                      <a16:colId xmlns:a16="http://schemas.microsoft.com/office/drawing/2014/main" val="2655019204"/>
                    </a:ext>
                  </a:extLst>
                </a:gridCol>
                <a:gridCol w="1201346">
                  <a:extLst>
                    <a:ext uri="{9D8B030D-6E8A-4147-A177-3AD203B41FA5}">
                      <a16:colId xmlns:a16="http://schemas.microsoft.com/office/drawing/2014/main" val="140734206"/>
                    </a:ext>
                  </a:extLst>
                </a:gridCol>
                <a:gridCol w="1201346">
                  <a:extLst>
                    <a:ext uri="{9D8B030D-6E8A-4147-A177-3AD203B41FA5}">
                      <a16:colId xmlns:a16="http://schemas.microsoft.com/office/drawing/2014/main" val="2117013190"/>
                    </a:ext>
                  </a:extLst>
                </a:gridCol>
              </a:tblGrid>
              <a:tr h="94893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Nama 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Tempat/Tgl Lahir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Jenis Kelamin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Unit Organisasi (K/L/Pemda Prov/Kab/Kota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Unit Kerja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Jenjang JFP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No. SK Pengangkatan JFP (TMT)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Pendidikan terakhir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Pelatihan (setahun terakhir)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9028430"/>
                  </a:ext>
                </a:extLst>
              </a:tr>
              <a:tr h="4744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594571"/>
                  </a:ext>
                </a:extLst>
              </a:tr>
              <a:tr h="4744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9749723"/>
                  </a:ext>
                </a:extLst>
              </a:tr>
              <a:tr h="4744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736652"/>
                  </a:ext>
                </a:extLst>
              </a:tr>
              <a:tr h="4744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069046"/>
                  </a:ext>
                </a:extLst>
              </a:tr>
              <a:tr h="4744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ID" sz="140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ID" sz="1400" dirty="0">
                        <a:effectLst/>
                        <a:latin typeface="Arial MT"/>
                        <a:ea typeface="Arial M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844935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0064465-9677-6148-B4F2-236D71FF5941}"/>
              </a:ext>
            </a:extLst>
          </p:cNvPr>
          <p:cNvSpPr txBox="1">
            <a:spLocks/>
          </p:cNvSpPr>
          <p:nvPr/>
        </p:nvSpPr>
        <p:spPr>
          <a:xfrm>
            <a:off x="2278634" y="479528"/>
            <a:ext cx="8196625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/>
              <a:t>Jenis</a:t>
            </a:r>
            <a:r>
              <a:rPr lang="en-US" sz="2800" b="1" dirty="0"/>
              <a:t> Data JFP</a:t>
            </a:r>
          </a:p>
        </p:txBody>
      </p:sp>
    </p:spTree>
    <p:extLst>
      <p:ext uri="{BB962C8B-B14F-4D97-AF65-F5344CB8AC3E}">
        <p14:creationId xmlns:p14="http://schemas.microsoft.com/office/powerpoint/2010/main" val="2254526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E8C11D-0911-2A46-95D1-902DA1E9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- </a:t>
            </a:r>
            <a:fld id="{192C646E-8A71-4229-9321-274B093DFD02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3313782-C444-ED47-A392-C5E1270D1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370507"/>
              </p:ext>
            </p:extLst>
          </p:nvPr>
        </p:nvGraphicFramePr>
        <p:xfrm>
          <a:off x="255494" y="1506070"/>
          <a:ext cx="11664059" cy="37132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656">
                  <a:extLst>
                    <a:ext uri="{9D8B030D-6E8A-4147-A177-3AD203B41FA5}">
                      <a16:colId xmlns:a16="http://schemas.microsoft.com/office/drawing/2014/main" val="4288664952"/>
                    </a:ext>
                  </a:extLst>
                </a:gridCol>
                <a:gridCol w="957731">
                  <a:extLst>
                    <a:ext uri="{9D8B030D-6E8A-4147-A177-3AD203B41FA5}">
                      <a16:colId xmlns:a16="http://schemas.microsoft.com/office/drawing/2014/main" val="211386573"/>
                    </a:ext>
                  </a:extLst>
                </a:gridCol>
                <a:gridCol w="957731">
                  <a:extLst>
                    <a:ext uri="{9D8B030D-6E8A-4147-A177-3AD203B41FA5}">
                      <a16:colId xmlns:a16="http://schemas.microsoft.com/office/drawing/2014/main" val="785998901"/>
                    </a:ext>
                  </a:extLst>
                </a:gridCol>
                <a:gridCol w="1187526">
                  <a:extLst>
                    <a:ext uri="{9D8B030D-6E8A-4147-A177-3AD203B41FA5}">
                      <a16:colId xmlns:a16="http://schemas.microsoft.com/office/drawing/2014/main" val="786820940"/>
                    </a:ext>
                  </a:extLst>
                </a:gridCol>
                <a:gridCol w="1019503">
                  <a:extLst>
                    <a:ext uri="{9D8B030D-6E8A-4147-A177-3AD203B41FA5}">
                      <a16:colId xmlns:a16="http://schemas.microsoft.com/office/drawing/2014/main" val="4024828031"/>
                    </a:ext>
                  </a:extLst>
                </a:gridCol>
                <a:gridCol w="1282262">
                  <a:extLst>
                    <a:ext uri="{9D8B030D-6E8A-4147-A177-3AD203B41FA5}">
                      <a16:colId xmlns:a16="http://schemas.microsoft.com/office/drawing/2014/main" val="2882013342"/>
                    </a:ext>
                  </a:extLst>
                </a:gridCol>
                <a:gridCol w="1051035">
                  <a:extLst>
                    <a:ext uri="{9D8B030D-6E8A-4147-A177-3AD203B41FA5}">
                      <a16:colId xmlns:a16="http://schemas.microsoft.com/office/drawing/2014/main" val="4150622056"/>
                    </a:ext>
                  </a:extLst>
                </a:gridCol>
                <a:gridCol w="1240221">
                  <a:extLst>
                    <a:ext uri="{9D8B030D-6E8A-4147-A177-3AD203B41FA5}">
                      <a16:colId xmlns:a16="http://schemas.microsoft.com/office/drawing/2014/main" val="1676049126"/>
                    </a:ext>
                  </a:extLst>
                </a:gridCol>
                <a:gridCol w="1587062">
                  <a:extLst>
                    <a:ext uri="{9D8B030D-6E8A-4147-A177-3AD203B41FA5}">
                      <a16:colId xmlns:a16="http://schemas.microsoft.com/office/drawing/2014/main" val="4037303137"/>
                    </a:ext>
                  </a:extLst>
                </a:gridCol>
                <a:gridCol w="1535332">
                  <a:extLst>
                    <a:ext uri="{9D8B030D-6E8A-4147-A177-3AD203B41FA5}">
                      <a16:colId xmlns:a16="http://schemas.microsoft.com/office/drawing/2014/main" val="1441601189"/>
                    </a:ext>
                  </a:extLst>
                </a:gridCol>
              </a:tblGrid>
              <a:tr h="75116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 </a:t>
                      </a:r>
                      <a:r>
                        <a:rPr lang="en-US" dirty="0" err="1"/>
                        <a:t>Kerja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Golongan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Jabatan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Pendidikan</a:t>
                      </a:r>
                    </a:p>
                    <a:p>
                      <a:pPr algn="ctr"/>
                      <a:r>
                        <a:rPr lang="en-US" dirty="0" err="1"/>
                        <a:t>terakhir</a:t>
                      </a:r>
                      <a:endParaRPr lang="en-US" dirty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Bidang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Studi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Pelatihan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Durasi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Pelatihan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…?????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82186"/>
                  </a:ext>
                </a:extLst>
              </a:tr>
              <a:tr h="751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350864"/>
                  </a:ext>
                </a:extLst>
              </a:tr>
              <a:tr h="7511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052488"/>
                  </a:ext>
                </a:extLst>
              </a:tr>
              <a:tr h="129652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2405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3923ABF-A0FE-A844-9AB7-8E5F93C692A9}"/>
              </a:ext>
            </a:extLst>
          </p:cNvPr>
          <p:cNvSpPr txBox="1">
            <a:spLocks/>
          </p:cNvSpPr>
          <p:nvPr/>
        </p:nvSpPr>
        <p:spPr>
          <a:xfrm>
            <a:off x="2278634" y="479528"/>
            <a:ext cx="8196625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/>
              <a:t>Jenis</a:t>
            </a:r>
            <a:r>
              <a:rPr lang="en-US" sz="2800" b="1" dirty="0"/>
              <a:t> Data (</a:t>
            </a:r>
            <a:r>
              <a:rPr lang="en-US" sz="2800" b="1" dirty="0" err="1"/>
              <a:t>selain</a:t>
            </a:r>
            <a:r>
              <a:rPr lang="en-US" sz="2800" b="1" dirty="0"/>
              <a:t> JFP)</a:t>
            </a:r>
          </a:p>
        </p:txBody>
      </p:sp>
    </p:spTree>
    <p:extLst>
      <p:ext uri="{BB962C8B-B14F-4D97-AF65-F5344CB8AC3E}">
        <p14:creationId xmlns:p14="http://schemas.microsoft.com/office/powerpoint/2010/main" val="1949420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C7E4A9-0C5B-9C4D-A56E-93FC3E5F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- </a:t>
            </a:r>
            <a:fld id="{192C646E-8A71-4229-9321-274B093DFD0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E40EB6-CDFF-FB43-AEFB-223E80880A94}"/>
              </a:ext>
            </a:extLst>
          </p:cNvPr>
          <p:cNvSpPr txBox="1"/>
          <p:nvPr/>
        </p:nvSpPr>
        <p:spPr>
          <a:xfrm>
            <a:off x="1008994" y="1876434"/>
            <a:ext cx="2501462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Konsep</a:t>
            </a:r>
            <a:r>
              <a:rPr lang="en-US" sz="1400" dirty="0"/>
              <a:t> &amp; </a:t>
            </a:r>
            <a:r>
              <a:rPr lang="en-US" sz="1400" dirty="0" err="1"/>
              <a:t>Jenis</a:t>
            </a:r>
            <a:r>
              <a:rPr lang="en-US" sz="1400" dirty="0"/>
              <a:t> </a:t>
            </a:r>
            <a:r>
              <a:rPr lang="en-US" sz="1400" dirty="0" err="1"/>
              <a:t>Kebutuhan</a:t>
            </a:r>
            <a:r>
              <a:rPr lang="en-US" sz="1400" dirty="0"/>
              <a:t> Data</a:t>
            </a:r>
          </a:p>
          <a:p>
            <a:pPr algn="ctr"/>
            <a:r>
              <a:rPr lang="en-US" sz="1400" dirty="0"/>
              <a:t>(</a:t>
            </a:r>
            <a:r>
              <a:rPr lang="en-US" sz="1400" dirty="0" err="1"/>
              <a:t>Perencana</a:t>
            </a:r>
            <a:r>
              <a:rPr lang="en-US" sz="1400" dirty="0"/>
              <a:t> + JFP)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8CA9DF-A9E1-9F44-A081-3EEF246C71DA}"/>
              </a:ext>
            </a:extLst>
          </p:cNvPr>
          <p:cNvSpPr txBox="1"/>
          <p:nvPr/>
        </p:nvSpPr>
        <p:spPr>
          <a:xfrm>
            <a:off x="4761187" y="1890039"/>
            <a:ext cx="2501462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Gambaran</a:t>
            </a:r>
            <a:r>
              <a:rPr lang="en-US" sz="1400" dirty="0"/>
              <a:t> </a:t>
            </a:r>
            <a:r>
              <a:rPr lang="en-US" sz="1400" dirty="0" err="1"/>
              <a:t>Umum</a:t>
            </a:r>
            <a:r>
              <a:rPr lang="en-US" sz="1400" dirty="0"/>
              <a:t> </a:t>
            </a:r>
            <a:r>
              <a:rPr lang="en-US" sz="1400" dirty="0" err="1"/>
              <a:t>Struktur</a:t>
            </a:r>
            <a:r>
              <a:rPr lang="en-US" sz="1400" dirty="0"/>
              <a:t> Data BKN yang </a:t>
            </a:r>
            <a:r>
              <a:rPr lang="en-US" sz="1400" dirty="0" err="1"/>
              <a:t>ada</a:t>
            </a:r>
            <a:r>
              <a:rPr lang="en-US" sz="14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13867-A8A6-6043-8310-5F863E110AF3}"/>
              </a:ext>
            </a:extLst>
          </p:cNvPr>
          <p:cNvSpPr txBox="1"/>
          <p:nvPr/>
        </p:nvSpPr>
        <p:spPr>
          <a:xfrm>
            <a:off x="8317870" y="1954073"/>
            <a:ext cx="2501462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Jenis</a:t>
            </a:r>
            <a:r>
              <a:rPr lang="en-US" sz="1400" dirty="0"/>
              <a:t> Data Yang </a:t>
            </a:r>
            <a:r>
              <a:rPr lang="en-US" sz="1400" dirty="0" err="1"/>
              <a:t>Dibutuhkan</a:t>
            </a:r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79DEB7-7DDE-4F4B-BAB3-DEC549739552}"/>
              </a:ext>
            </a:extLst>
          </p:cNvPr>
          <p:cNvSpPr txBox="1"/>
          <p:nvPr/>
        </p:nvSpPr>
        <p:spPr>
          <a:xfrm>
            <a:off x="8317870" y="3655161"/>
            <a:ext cx="2501462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Data BKN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C9072D-2FA5-C247-B6B8-76ECF9EB3FAD}"/>
              </a:ext>
            </a:extLst>
          </p:cNvPr>
          <p:cNvSpPr txBox="1"/>
          <p:nvPr/>
        </p:nvSpPr>
        <p:spPr>
          <a:xfrm>
            <a:off x="8407208" y="5376431"/>
            <a:ext cx="2501462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Pengolahan</a:t>
            </a:r>
            <a:r>
              <a:rPr lang="en-US" sz="1400" dirty="0"/>
              <a:t>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8658B9-3C8C-8747-BDB5-CC4A10E1607E}"/>
              </a:ext>
            </a:extLst>
          </p:cNvPr>
          <p:cNvSpPr txBox="1"/>
          <p:nvPr/>
        </p:nvSpPr>
        <p:spPr>
          <a:xfrm>
            <a:off x="4761187" y="5412811"/>
            <a:ext cx="2501462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Analisis</a:t>
            </a:r>
            <a:r>
              <a:rPr lang="en-US" sz="1400" dirty="0"/>
              <a:t>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570737-04C5-6C4F-9D6D-73C3F3906A30}"/>
              </a:ext>
            </a:extLst>
          </p:cNvPr>
          <p:cNvSpPr txBox="1"/>
          <p:nvPr/>
        </p:nvSpPr>
        <p:spPr>
          <a:xfrm>
            <a:off x="1506679" y="5410918"/>
            <a:ext cx="2501462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Penyajian</a:t>
            </a:r>
            <a:r>
              <a:rPr lang="en-US" sz="1400" dirty="0"/>
              <a:t> &amp; </a:t>
            </a:r>
            <a:r>
              <a:rPr lang="en-US" sz="1400" dirty="0" err="1"/>
              <a:t>Penggunaan</a:t>
            </a:r>
            <a:r>
              <a:rPr lang="en-US" sz="1400" dirty="0"/>
              <a:t> Data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07B29EB-E4AA-5D4B-A60C-0F89A05D7DC5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3510456" y="2138044"/>
            <a:ext cx="1250731" cy="1360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EC698F7-B5AD-894D-B885-3F31670E8EF5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7262649" y="2107962"/>
            <a:ext cx="1055221" cy="4368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E2E9C43-6A17-A749-975A-756C176BD947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9568601" y="2241776"/>
            <a:ext cx="2" cy="141338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8B3552D-D10A-814D-842C-8AF9FDEB659C}"/>
              </a:ext>
            </a:extLst>
          </p:cNvPr>
          <p:cNvCxnSpPr>
            <a:cxnSpLocks/>
          </p:cNvCxnSpPr>
          <p:nvPr/>
        </p:nvCxnSpPr>
        <p:spPr>
          <a:xfrm flipH="1">
            <a:off x="9534443" y="3961791"/>
            <a:ext cx="34159" cy="141464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17A2343-58B5-8D48-A989-0A913F7B6348}"/>
              </a:ext>
            </a:extLst>
          </p:cNvPr>
          <p:cNvCxnSpPr>
            <a:cxnSpLocks/>
          </p:cNvCxnSpPr>
          <p:nvPr/>
        </p:nvCxnSpPr>
        <p:spPr>
          <a:xfrm flipH="1">
            <a:off x="7262649" y="5566700"/>
            <a:ext cx="1127235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E77ADF5-5043-1546-B05D-E55F138FAA02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4025465" y="5558808"/>
            <a:ext cx="735722" cy="789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46A21F3-2263-9C43-8020-26B99CD2B4AA}"/>
              </a:ext>
            </a:extLst>
          </p:cNvPr>
          <p:cNvSpPr txBox="1"/>
          <p:nvPr/>
        </p:nvSpPr>
        <p:spPr>
          <a:xfrm>
            <a:off x="4267498" y="2481278"/>
            <a:ext cx="306424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400" dirty="0" err="1"/>
              <a:t>Pelajari</a:t>
            </a:r>
            <a:r>
              <a:rPr lang="en-US" sz="1400" dirty="0"/>
              <a:t> data yang </a:t>
            </a:r>
            <a:r>
              <a:rPr lang="en-US" sz="1400" dirty="0" err="1"/>
              <a:t>ada</a:t>
            </a:r>
            <a:r>
              <a:rPr lang="en-US" sz="1400" dirty="0"/>
              <a:t> di BKN (</a:t>
            </a:r>
            <a:r>
              <a:rPr lang="en-US" sz="1400" dirty="0" err="1"/>
              <a:t>Struktur</a:t>
            </a:r>
            <a:r>
              <a:rPr lang="en-US" sz="1400" dirty="0"/>
              <a:t>, </a:t>
            </a:r>
            <a:r>
              <a:rPr lang="en-US" sz="1400" dirty="0" err="1"/>
              <a:t>isi</a:t>
            </a:r>
            <a:r>
              <a:rPr lang="en-US" sz="1400" dirty="0"/>
              <a:t> </a:t>
            </a:r>
            <a:r>
              <a:rPr lang="en-US" sz="1400" dirty="0" err="1"/>
              <a:t>informasi</a:t>
            </a:r>
            <a:r>
              <a:rPr lang="en-US" sz="1400" dirty="0"/>
              <a:t>, file, </a:t>
            </a:r>
            <a:r>
              <a:rPr lang="en-US" sz="1400" dirty="0" err="1"/>
              <a:t>kompleksitas</a:t>
            </a:r>
            <a:r>
              <a:rPr lang="en-US" sz="1400" dirty="0"/>
              <a:t>, </a:t>
            </a:r>
            <a:r>
              <a:rPr lang="en-US" sz="1400" dirty="0" err="1"/>
              <a:t>dll</a:t>
            </a:r>
            <a:r>
              <a:rPr lang="en-US" sz="1400" dirty="0"/>
              <a:t>)</a:t>
            </a:r>
          </a:p>
          <a:p>
            <a:pPr marL="285750" indent="-285750">
              <a:buFontTx/>
              <a:buChar char="-"/>
            </a:pPr>
            <a:r>
              <a:rPr lang="en-US" sz="1400" dirty="0" err="1"/>
              <a:t>Diskusi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Ahli IT/Big Data: </a:t>
            </a:r>
            <a:r>
              <a:rPr lang="en-US" sz="1400" dirty="0" err="1"/>
              <a:t>bagaimana</a:t>
            </a:r>
            <a:r>
              <a:rPr lang="en-US" sz="1400" dirty="0"/>
              <a:t> </a:t>
            </a:r>
            <a:r>
              <a:rPr lang="en-US" sz="1400" dirty="0" err="1"/>
              <a:t>nanti</a:t>
            </a:r>
            <a:r>
              <a:rPr lang="en-US" sz="1400" dirty="0"/>
              <a:t> </a:t>
            </a:r>
            <a:r>
              <a:rPr lang="en-US" sz="1400" dirty="0" err="1"/>
              <a:t>cara</a:t>
            </a:r>
            <a:r>
              <a:rPr lang="en-US" sz="1400" dirty="0"/>
              <a:t> </a:t>
            </a:r>
            <a:r>
              <a:rPr lang="en-US" sz="1400" dirty="0" err="1"/>
              <a:t>menyimpan</a:t>
            </a:r>
            <a:r>
              <a:rPr lang="en-US" sz="1400" dirty="0"/>
              <a:t>, </a:t>
            </a:r>
            <a:r>
              <a:rPr lang="en-US" sz="1400" dirty="0" err="1"/>
              <a:t>mengolah</a:t>
            </a:r>
            <a:r>
              <a:rPr lang="en-US" sz="1400" dirty="0"/>
              <a:t>, dan </a:t>
            </a:r>
            <a:r>
              <a:rPr lang="en-US" sz="1400" dirty="0" err="1"/>
              <a:t>menganalisis</a:t>
            </a:r>
            <a:r>
              <a:rPr lang="en-US" sz="1400" dirty="0"/>
              <a:t> data BKN </a:t>
            </a:r>
            <a:r>
              <a:rPr lang="en-US" sz="1400" dirty="0" err="1"/>
              <a:t>sesuai</a:t>
            </a:r>
            <a:r>
              <a:rPr lang="en-US" sz="1400" dirty="0"/>
              <a:t> </a:t>
            </a:r>
            <a:r>
              <a:rPr lang="en-US" sz="1400" dirty="0" err="1"/>
              <a:t>kebutuhan</a:t>
            </a:r>
            <a:r>
              <a:rPr lang="en-US" sz="1400" dirty="0"/>
              <a:t>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283E0B-7952-4744-B464-8952D6EA3238}"/>
              </a:ext>
            </a:extLst>
          </p:cNvPr>
          <p:cNvSpPr txBox="1"/>
          <p:nvPr/>
        </p:nvSpPr>
        <p:spPr>
          <a:xfrm>
            <a:off x="827161" y="2585446"/>
            <a:ext cx="286512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400" dirty="0" err="1"/>
              <a:t>Menentukan</a:t>
            </a:r>
            <a:r>
              <a:rPr lang="en-US" sz="1400" dirty="0"/>
              <a:t> </a:t>
            </a:r>
            <a:r>
              <a:rPr lang="en-US" sz="1400" dirty="0" err="1"/>
              <a:t>kebutuhan</a:t>
            </a:r>
            <a:r>
              <a:rPr lang="en-US" sz="1400" dirty="0"/>
              <a:t> data (JFP &amp; </a:t>
            </a:r>
            <a:r>
              <a:rPr lang="en-US" sz="1400" dirty="0" err="1"/>
              <a:t>Diklat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)</a:t>
            </a:r>
          </a:p>
          <a:p>
            <a:pPr marL="285750" indent="-285750">
              <a:buFontTx/>
              <a:buChar char="-"/>
            </a:pPr>
            <a:r>
              <a:rPr lang="en-US" sz="1400" dirty="0" err="1"/>
              <a:t>Merumuskan</a:t>
            </a:r>
            <a:r>
              <a:rPr lang="en-US" sz="1400" dirty="0"/>
              <a:t> </a:t>
            </a:r>
            <a:r>
              <a:rPr lang="en-US" sz="1400" dirty="0" err="1"/>
              <a:t>konsep</a:t>
            </a:r>
            <a:r>
              <a:rPr lang="en-US" sz="1400" dirty="0"/>
              <a:t> dan </a:t>
            </a:r>
            <a:r>
              <a:rPr lang="en-US" sz="1400" dirty="0" err="1"/>
              <a:t>definisi</a:t>
            </a:r>
            <a:r>
              <a:rPr lang="en-US" sz="1400" dirty="0"/>
              <a:t> </a:t>
            </a:r>
          </a:p>
          <a:p>
            <a:pPr marL="285750" indent="-285750">
              <a:buFontTx/>
              <a:buChar char="-"/>
            </a:pPr>
            <a:r>
              <a:rPr lang="en-US" sz="1400" dirty="0" err="1"/>
              <a:t>Susun</a:t>
            </a:r>
            <a:r>
              <a:rPr lang="en-US" sz="1400" dirty="0"/>
              <a:t> </a:t>
            </a:r>
            <a:r>
              <a:rPr lang="en-US" sz="1400" dirty="0" err="1"/>
              <a:t>jenis</a:t>
            </a:r>
            <a:r>
              <a:rPr lang="en-US" sz="1400" dirty="0"/>
              <a:t> data yang </a:t>
            </a:r>
            <a:r>
              <a:rPr lang="en-US" sz="1400" dirty="0" err="1"/>
              <a:t>lebih</a:t>
            </a:r>
            <a:r>
              <a:rPr lang="en-US" sz="1400" dirty="0"/>
              <a:t> </a:t>
            </a:r>
            <a:r>
              <a:rPr lang="en-US" sz="1400" dirty="0" err="1"/>
              <a:t>detil</a:t>
            </a:r>
            <a:r>
              <a:rPr lang="en-US" sz="1400" dirty="0"/>
              <a:t> (</a:t>
            </a:r>
            <a:r>
              <a:rPr lang="en-US" sz="1400" dirty="0" err="1"/>
              <a:t>termasuk</a:t>
            </a:r>
            <a:r>
              <a:rPr lang="en-US" sz="1400" dirty="0"/>
              <a:t> data existing dan </a:t>
            </a:r>
            <a:r>
              <a:rPr lang="en-US" sz="1400" dirty="0" err="1"/>
              <a:t>rencana</a:t>
            </a:r>
            <a:r>
              <a:rPr lang="en-US" sz="1400" dirty="0"/>
              <a:t> </a:t>
            </a:r>
            <a:r>
              <a:rPr lang="en-US" sz="1400" dirty="0" err="1"/>
              <a:t>kebutuhan</a:t>
            </a:r>
            <a:r>
              <a:rPr lang="en-US" sz="1400" dirty="0"/>
              <a:t>) </a:t>
            </a:r>
          </a:p>
          <a:p>
            <a:endParaRPr lang="en-US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C4A1FB-6F4C-B444-AFD8-A638481BC555}"/>
              </a:ext>
            </a:extLst>
          </p:cNvPr>
          <p:cNvSpPr txBox="1"/>
          <p:nvPr/>
        </p:nvSpPr>
        <p:spPr>
          <a:xfrm>
            <a:off x="9565778" y="2330908"/>
            <a:ext cx="2626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Jenis</a:t>
            </a:r>
            <a:r>
              <a:rPr lang="en-US" sz="1400" dirty="0"/>
              <a:t> data yang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diminta</a:t>
            </a:r>
            <a:r>
              <a:rPr lang="en-US" sz="1400" dirty="0"/>
              <a:t> (</a:t>
            </a:r>
            <a:r>
              <a:rPr lang="en-US" sz="1400" dirty="0" err="1"/>
              <a:t>sudah</a:t>
            </a:r>
            <a:r>
              <a:rPr lang="en-US" sz="1400" dirty="0"/>
              <a:t> </a:t>
            </a:r>
            <a:r>
              <a:rPr lang="en-US" sz="1400" dirty="0" err="1"/>
              <a:t>detil</a:t>
            </a:r>
            <a:r>
              <a:rPr lang="en-US" sz="14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Peermintaan</a:t>
            </a:r>
            <a:r>
              <a:rPr lang="en-US" sz="1400" dirty="0"/>
              <a:t> Data </a:t>
            </a:r>
            <a:r>
              <a:rPr lang="en-US" sz="1400" dirty="0" err="1"/>
              <a:t>bisa</a:t>
            </a:r>
            <a:r>
              <a:rPr lang="en-US" sz="1400" dirty="0"/>
              <a:t> </a:t>
            </a:r>
            <a:r>
              <a:rPr lang="en-US" sz="1400" b="1" dirty="0" err="1"/>
              <a:t>Spesifik</a:t>
            </a:r>
            <a:r>
              <a:rPr lang="en-US" sz="1400" dirty="0"/>
              <a:t>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b="1" dirty="0" err="1"/>
              <a:t>Gelondongan</a:t>
            </a:r>
            <a:endParaRPr lang="en-US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2922908-927B-7E4B-9A5A-366A23B71AE0}"/>
              </a:ext>
            </a:extLst>
          </p:cNvPr>
          <p:cNvSpPr txBox="1"/>
          <p:nvPr/>
        </p:nvSpPr>
        <p:spPr>
          <a:xfrm>
            <a:off x="9551522" y="4439292"/>
            <a:ext cx="2626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Data </a:t>
            </a:r>
            <a:r>
              <a:rPr lang="en-US" sz="1400" dirty="0" err="1"/>
              <a:t>Gelondongan</a:t>
            </a:r>
            <a:r>
              <a:rPr lang="en-US" sz="1400" dirty="0"/>
              <a:t> BKN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C4EB297-AEF6-A94A-BA3A-A0A83931D37E}"/>
              </a:ext>
            </a:extLst>
          </p:cNvPr>
          <p:cNvSpPr txBox="1"/>
          <p:nvPr/>
        </p:nvSpPr>
        <p:spPr>
          <a:xfrm>
            <a:off x="6554572" y="4367076"/>
            <a:ext cx="163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Data </a:t>
            </a:r>
            <a:r>
              <a:rPr lang="en-US" sz="1400" dirty="0" err="1"/>
              <a:t>Spesifik</a:t>
            </a:r>
            <a:r>
              <a:rPr lang="en-US" sz="1400" dirty="0"/>
              <a:t> BKN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F3FBB6A-1856-F541-B8A8-0C6CE279B7BB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flipH="1">
            <a:off x="6011918" y="3962938"/>
            <a:ext cx="3556683" cy="144987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DA8B364A-69B4-6A48-BEBA-E05A2BECA9C8}"/>
              </a:ext>
            </a:extLst>
          </p:cNvPr>
          <p:cNvSpPr txBox="1">
            <a:spLocks/>
          </p:cNvSpPr>
          <p:nvPr/>
        </p:nvSpPr>
        <p:spPr>
          <a:xfrm>
            <a:off x="977150" y="214665"/>
            <a:ext cx="9644942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/>
              <a:t>Alur </a:t>
            </a:r>
            <a:r>
              <a:rPr lang="en-US" sz="2400" b="1" dirty="0" err="1"/>
              <a:t>Penyusunan</a:t>
            </a:r>
            <a:r>
              <a:rPr lang="en-US" sz="2400" b="1" dirty="0"/>
              <a:t> Data </a:t>
            </a:r>
            <a:r>
              <a:rPr lang="en-US" sz="2400" b="1" dirty="0" err="1"/>
              <a:t>Kebutuhan</a:t>
            </a:r>
            <a:r>
              <a:rPr lang="en-US" sz="2400" b="1" dirty="0"/>
              <a:t> </a:t>
            </a:r>
            <a:r>
              <a:rPr lang="en-US" sz="2400" b="1" dirty="0" err="1"/>
              <a:t>Pengembangan</a:t>
            </a:r>
            <a:r>
              <a:rPr lang="en-US" sz="2400" b="1" dirty="0"/>
              <a:t> SDM </a:t>
            </a:r>
            <a:r>
              <a:rPr lang="en-US" sz="2400" b="1" dirty="0" err="1"/>
              <a:t>Perencana</a:t>
            </a:r>
            <a:r>
              <a:rPr lang="en-US" sz="2400" b="1" dirty="0"/>
              <a:t> 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BAA27DE2-BD34-104E-A0F2-094739595603}"/>
              </a:ext>
            </a:extLst>
          </p:cNvPr>
          <p:cNvSpPr/>
          <p:nvPr/>
        </p:nvSpPr>
        <p:spPr>
          <a:xfrm rot="16200000">
            <a:off x="5527375" y="-2267426"/>
            <a:ext cx="651641" cy="7609487"/>
          </a:xfrm>
          <a:prstGeom prst="rightBrace">
            <a:avLst>
              <a:gd name="adj1" fmla="val 8333"/>
              <a:gd name="adj2" fmla="val 5013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8E3AD1-A376-A24D-BE1E-D2E85B9EE1BD}"/>
              </a:ext>
            </a:extLst>
          </p:cNvPr>
          <p:cNvSpPr txBox="1"/>
          <p:nvPr/>
        </p:nvSpPr>
        <p:spPr>
          <a:xfrm>
            <a:off x="5551069" y="1179424"/>
            <a:ext cx="163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Iterasi</a:t>
            </a:r>
            <a:endParaRPr lang="en-US" sz="1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4DA1B7-0EB2-1C42-9EFC-8819A386FF4B}"/>
              </a:ext>
            </a:extLst>
          </p:cNvPr>
          <p:cNvSpPr txBox="1"/>
          <p:nvPr/>
        </p:nvSpPr>
        <p:spPr>
          <a:xfrm>
            <a:off x="735341" y="5976741"/>
            <a:ext cx="9886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CATATAN !:</a:t>
            </a:r>
            <a:r>
              <a:rPr lang="en-US" sz="1400" dirty="0"/>
              <a:t> APNEG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meminta</a:t>
            </a:r>
            <a:r>
              <a:rPr lang="en-US" sz="1400" dirty="0"/>
              <a:t> juga data </a:t>
            </a:r>
            <a:r>
              <a:rPr lang="en-US" sz="1400" dirty="0" err="1"/>
              <a:t>ke</a:t>
            </a:r>
            <a:r>
              <a:rPr lang="en-US" sz="1400" dirty="0"/>
              <a:t> BKN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keperluan</a:t>
            </a:r>
            <a:r>
              <a:rPr lang="en-US" sz="1400" dirty="0"/>
              <a:t> mapping </a:t>
            </a:r>
            <a:r>
              <a:rPr lang="en-US" sz="1400" dirty="0" err="1"/>
              <a:t>kebutuhan</a:t>
            </a:r>
            <a:r>
              <a:rPr lang="en-US" sz="1400" dirty="0"/>
              <a:t> ASN </a:t>
            </a:r>
            <a:r>
              <a:rPr lang="en-US" sz="1400" dirty="0" err="1"/>
              <a:t>pendukung</a:t>
            </a:r>
            <a:r>
              <a:rPr lang="en-US" sz="1400" dirty="0"/>
              <a:t> </a:t>
            </a:r>
            <a:r>
              <a:rPr lang="en-US" sz="1400" dirty="0" err="1"/>
              <a:t>Prioritas</a:t>
            </a:r>
            <a:r>
              <a:rPr lang="en-US" sz="1400" dirty="0"/>
              <a:t> Pembangunan Nasional. </a:t>
            </a:r>
            <a:r>
              <a:rPr lang="en-US" sz="1400" dirty="0" err="1"/>
              <a:t>Beliau</a:t>
            </a:r>
            <a:r>
              <a:rPr lang="en-US" sz="1400" dirty="0"/>
              <a:t> </a:t>
            </a:r>
            <a:r>
              <a:rPr lang="en-US" sz="1400" dirty="0" err="1"/>
              <a:t>intinya</a:t>
            </a:r>
            <a:r>
              <a:rPr lang="en-US" sz="1400" dirty="0"/>
              <a:t> welcome </a:t>
            </a:r>
            <a:r>
              <a:rPr lang="en-US" sz="1400" dirty="0" err="1"/>
              <a:t>kalau</a:t>
            </a:r>
            <a:r>
              <a:rPr lang="en-US" sz="1400" dirty="0"/>
              <a:t> </a:t>
            </a:r>
            <a:r>
              <a:rPr lang="en-US" sz="1400" dirty="0" err="1"/>
              <a:t>kita</a:t>
            </a:r>
            <a:r>
              <a:rPr lang="en-US" sz="1400" dirty="0"/>
              <a:t> </a:t>
            </a:r>
            <a:r>
              <a:rPr lang="en-US" sz="1400" dirty="0" err="1"/>
              <a:t>nanti</a:t>
            </a:r>
            <a:r>
              <a:rPr lang="en-US" sz="1400" dirty="0"/>
              <a:t> “</a:t>
            </a:r>
            <a:r>
              <a:rPr lang="en-US" sz="1400" dirty="0" err="1"/>
              <a:t>numpang</a:t>
            </a:r>
            <a:r>
              <a:rPr lang="en-US" sz="1400" dirty="0"/>
              <a:t>” </a:t>
            </a:r>
            <a:r>
              <a:rPr lang="en-US" sz="1400" dirty="0" err="1"/>
              <a:t>atau</a:t>
            </a:r>
            <a:r>
              <a:rPr lang="en-US" sz="1400" dirty="0"/>
              <a:t> </a:t>
            </a:r>
            <a:r>
              <a:rPr lang="en-US" sz="1400" dirty="0" err="1"/>
              <a:t>nitip</a:t>
            </a:r>
            <a:r>
              <a:rPr lang="en-US" sz="1400" dirty="0"/>
              <a:t> </a:t>
            </a:r>
            <a:r>
              <a:rPr lang="en-US" sz="1400" dirty="0" err="1"/>
              <a:t>ke</a:t>
            </a:r>
            <a:r>
              <a:rPr lang="en-US" sz="1400" dirty="0"/>
              <a:t> </a:t>
            </a:r>
            <a:r>
              <a:rPr lang="en-US" sz="1400" dirty="0" err="1"/>
              <a:t>Apneg</a:t>
            </a:r>
            <a:r>
              <a:rPr lang="en-US" sz="1400" dirty="0"/>
              <a:t>. </a:t>
            </a:r>
            <a:r>
              <a:rPr lang="en-US" sz="1400" dirty="0" err="1"/>
              <a:t>Kalau</a:t>
            </a:r>
            <a:r>
              <a:rPr lang="en-US" sz="1400" dirty="0"/>
              <a:t> </a:t>
            </a:r>
            <a:r>
              <a:rPr lang="en-US" sz="1400" dirty="0" err="1"/>
              <a:t>datanya</a:t>
            </a:r>
            <a:r>
              <a:rPr lang="en-US" sz="1400" dirty="0"/>
              <a:t> </a:t>
            </a:r>
            <a:r>
              <a:rPr lang="en-US" sz="1400" dirty="0" err="1"/>
              <a:t>gelondongan</a:t>
            </a:r>
            <a:r>
              <a:rPr lang="en-US" sz="1400" dirty="0"/>
              <a:t> </a:t>
            </a:r>
            <a:r>
              <a:rPr lang="en-US" sz="1400" dirty="0" err="1"/>
              <a:t>nanti</a:t>
            </a:r>
            <a:r>
              <a:rPr lang="en-US" sz="1400" dirty="0"/>
              <a:t> bias </a:t>
            </a:r>
            <a:r>
              <a:rPr lang="en-US" sz="1400" dirty="0" err="1"/>
              <a:t>dipelajari</a:t>
            </a:r>
            <a:r>
              <a:rPr lang="en-US" sz="1400" dirty="0"/>
              <a:t> </a:t>
            </a:r>
            <a:r>
              <a:rPr lang="en-US" sz="1400" dirty="0" err="1"/>
              <a:t>dulu</a:t>
            </a:r>
            <a:r>
              <a:rPr lang="en-US" sz="1400" dirty="0"/>
              <a:t> </a:t>
            </a:r>
            <a:r>
              <a:rPr lang="en-US" sz="1400" dirty="0" err="1"/>
              <a:t>bagimana</a:t>
            </a:r>
            <a:r>
              <a:rPr lang="en-US" sz="1400" dirty="0"/>
              <a:t> </a:t>
            </a:r>
            <a:r>
              <a:rPr lang="en-US" sz="1400" dirty="0" err="1"/>
              <a:t>cara</a:t>
            </a:r>
            <a:r>
              <a:rPr lang="en-US" sz="1400" dirty="0"/>
              <a:t> </a:t>
            </a:r>
            <a:r>
              <a:rPr lang="en-US" sz="1400" dirty="0" err="1"/>
              <a:t>kita</a:t>
            </a:r>
            <a:r>
              <a:rPr lang="en-US" sz="1400" dirty="0"/>
              <a:t> </a:t>
            </a:r>
            <a:r>
              <a:rPr lang="en-US" sz="1400" dirty="0" err="1"/>
              <a:t>memilah</a:t>
            </a:r>
            <a:r>
              <a:rPr lang="en-US" sz="1400" dirty="0"/>
              <a:t> dan </a:t>
            </a:r>
            <a:r>
              <a:rPr lang="en-US" sz="1400" dirty="0" err="1"/>
              <a:t>mengolah</a:t>
            </a:r>
            <a:r>
              <a:rPr lang="en-US" sz="1400" dirty="0"/>
              <a:t> data </a:t>
            </a:r>
            <a:r>
              <a:rPr lang="en-US" sz="1400" dirty="0" err="1"/>
              <a:t>sesuai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kebutuhan</a:t>
            </a:r>
            <a:r>
              <a:rPr lang="en-US" sz="1400" dirty="0"/>
              <a:t> </a:t>
            </a:r>
            <a:r>
              <a:rPr lang="en-US" sz="1400" dirty="0" err="1"/>
              <a:t>kita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6635412"/>
      </p:ext>
    </p:extLst>
  </p:cSld>
  <p:clrMapOvr>
    <a:masterClrMapping/>
  </p:clrMapOvr>
</p:sld>
</file>

<file path=ppt/theme/theme1.xml><?xml version="1.0" encoding="utf-8"?>
<a:theme xmlns:a="http://schemas.openxmlformats.org/drawingml/2006/main" name="A1 - Template Utama (Bright Mode)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PPT Pusbin 2023_Kapus (blue)</Template>
  <TotalTime>6106</TotalTime>
  <Words>956</Words>
  <Application>Microsoft Macintosh PowerPoint</Application>
  <PresentationFormat>Widescreen</PresentationFormat>
  <Paragraphs>274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MT</vt:lpstr>
      <vt:lpstr>Big Shoulders Text</vt:lpstr>
      <vt:lpstr>Calibri</vt:lpstr>
      <vt:lpstr>Calibri Light</vt:lpstr>
      <vt:lpstr>Century Gothic</vt:lpstr>
      <vt:lpstr>Franklin Gothic Book</vt:lpstr>
      <vt:lpstr>A1 - Template Utama (Bright Mode)</vt:lpstr>
      <vt:lpstr>PowerPoint Presentation</vt:lpstr>
      <vt:lpstr>Overview Pusbindiklatren Bappenas</vt:lpstr>
      <vt:lpstr>PowerPoint Presentation</vt:lpstr>
      <vt:lpstr>Jumlah Pejabat Fungsional Perencana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Hafidh Aditama</dc:creator>
  <cp:lastModifiedBy>Wignyo Adiyoso</cp:lastModifiedBy>
  <cp:revision>243</cp:revision>
  <dcterms:created xsi:type="dcterms:W3CDTF">2021-01-04T22:41:49Z</dcterms:created>
  <dcterms:modified xsi:type="dcterms:W3CDTF">2023-02-03T03:06:08Z</dcterms:modified>
</cp:coreProperties>
</file>