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4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5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05" r:id="rId1"/>
    <p:sldMasterId id="2147483806" r:id="rId2"/>
    <p:sldMasterId id="2147483807" r:id="rId3"/>
    <p:sldMasterId id="2147483809" r:id="rId4"/>
    <p:sldMasterId id="2147483811" r:id="rId5"/>
    <p:sldMasterId id="2147483813" r:id="rId6"/>
  </p:sldMasterIdLst>
  <p:notesMasterIdLst>
    <p:notesMasterId r:id="rId39"/>
  </p:notesMasterIdLst>
  <p:sldIdLst>
    <p:sldId id="256" r:id="rId7"/>
    <p:sldId id="257" r:id="rId8"/>
    <p:sldId id="258" r:id="rId9"/>
    <p:sldId id="259" r:id="rId10"/>
    <p:sldId id="288" r:id="rId11"/>
    <p:sldId id="260" r:id="rId12"/>
    <p:sldId id="261" r:id="rId13"/>
    <p:sldId id="269" r:id="rId14"/>
    <p:sldId id="270" r:id="rId15"/>
    <p:sldId id="271" r:id="rId16"/>
    <p:sldId id="272" r:id="rId17"/>
    <p:sldId id="273" r:id="rId18"/>
    <p:sldId id="283" r:id="rId19"/>
    <p:sldId id="9010" r:id="rId20"/>
    <p:sldId id="284" r:id="rId21"/>
    <p:sldId id="287" r:id="rId22"/>
    <p:sldId id="289" r:id="rId23"/>
    <p:sldId id="290" r:id="rId24"/>
    <p:sldId id="291" r:id="rId25"/>
    <p:sldId id="268" r:id="rId26"/>
    <p:sldId id="9007" r:id="rId27"/>
    <p:sldId id="264" r:id="rId28"/>
    <p:sldId id="263" r:id="rId29"/>
    <p:sldId id="274" r:id="rId30"/>
    <p:sldId id="277" r:id="rId31"/>
    <p:sldId id="278" r:id="rId32"/>
    <p:sldId id="279" r:id="rId33"/>
    <p:sldId id="280" r:id="rId34"/>
    <p:sldId id="281" r:id="rId35"/>
    <p:sldId id="282" r:id="rId36"/>
    <p:sldId id="9009" r:id="rId37"/>
    <p:sldId id="9008" r:id="rId38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Cambria" panose="02040503050406030204" pitchFamily="18" charset="0"/>
      <p:regular r:id="rId48"/>
      <p:bold r:id="rId49"/>
      <p:italic r:id="rId50"/>
      <p:boldItalic r:id="rId51"/>
    </p:embeddedFont>
    <p:embeddedFont>
      <p:font typeface="Lato" panose="020B0604020202020204" charset="0"/>
      <p:regular r:id="rId52"/>
      <p:bold r:id="rId53"/>
      <p:italic r:id="rId54"/>
      <p:boldItalic r:id="rId55"/>
    </p:embeddedFont>
    <p:embeddedFont>
      <p:font typeface="Roboto" panose="020B0604020202020204" charset="0"/>
      <p:regular r:id="rId56"/>
      <p:bold r:id="rId57"/>
      <p:italic r:id="rId58"/>
      <p:boldItalic r:id="rId59"/>
    </p:embeddedFont>
    <p:embeddedFont>
      <p:font typeface="Segoe UI" panose="020B0502040204020203" pitchFamily="34" charset="0"/>
      <p:regular r:id="rId60"/>
      <p:bold r:id="rId61"/>
      <p:italic r:id="rId62"/>
      <p:boldItalic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6CD2D6C-2A12-4D7E-BBB6-439559AF765B}">
  <a:tblStyle styleId="{56CD2D6C-2A12-4D7E-BBB6-439559AF765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F74F9D18-E9D9-4F56-A313-07370D2E120B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8" autoAdjust="0"/>
    <p:restoredTop sz="94660"/>
  </p:normalViewPr>
  <p:slideViewPr>
    <p:cSldViewPr snapToGrid="0">
      <p:cViewPr>
        <p:scale>
          <a:sx n="66" d="100"/>
          <a:sy n="66" d="100"/>
        </p:scale>
        <p:origin x="1866" y="7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22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1358ac7e3cc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927" name="Google Shape;927;g1358ac7e3cc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" name="Google Shape;1503;g1358ac7e3cc_0_2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504" name="Google Shape;1504;g1358ac7e3cc_0_2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g1358ac7e3cc_0_2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8" name="Google Shape;1538;g1358ac7e3cc_0_2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g1358ac7e3cc_0_35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1" name="Google Shape;1561;g1358ac7e3cc_0_35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3558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80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6023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8852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11092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981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0645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g1358ac7e3cc_0_1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934" name="Google Shape;934;g1358ac7e3cc_0_1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g1346952a14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05" name="Google Shape;1405;g1346952a14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63915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membentuk</a:t>
            </a:r>
            <a:r>
              <a:rPr lang="en-US" dirty="0"/>
              <a:t> </a:t>
            </a:r>
            <a:r>
              <a:rPr lang="en-US" dirty="0" err="1"/>
              <a:t>walidata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,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memaksimalkan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Pusdatinrenbang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walidata</a:t>
            </a:r>
            <a:r>
              <a:rPr lang="en-US" dirty="0"/>
              <a:t> </a:t>
            </a:r>
            <a:r>
              <a:rPr lang="en-US" dirty="0" err="1"/>
              <a:t>Bappenas</a:t>
            </a:r>
            <a:r>
              <a:rPr lang="en-US" dirty="0"/>
              <a:t> </a:t>
            </a:r>
            <a:r>
              <a:rPr lang="en-US" i="1" dirty="0"/>
              <a:t>(cyber security</a:t>
            </a:r>
            <a:r>
              <a:rPr lang="en-US" dirty="0"/>
              <a:t>) </a:t>
            </a:r>
            <a:r>
              <a:rPr lang="en-US" dirty="0" err="1"/>
              <a:t>sesuai</a:t>
            </a:r>
            <a:r>
              <a:rPr lang="en-US" dirty="0"/>
              <a:t> SPBE dan </a:t>
            </a:r>
            <a:r>
              <a:rPr lang="en-US" dirty="0" err="1"/>
              <a:t>Perpres</a:t>
            </a:r>
            <a:r>
              <a:rPr lang="en-US" dirty="0"/>
              <a:t> SDI</a:t>
            </a:r>
            <a:endParaRPr lang="en-ID" dirty="0"/>
          </a:p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30969D-8F40-48C0-8081-939B42D229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417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1358ac7e3cc_0_48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9" name="Google Shape;1269;g1358ac7e3cc_0_48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7859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g1358ac7e3cc_0_47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245" name="Google Shape;1245;g1358ac7e3cc_0_47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482566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g1358ac7e3cc_0_30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571" name="Google Shape;1571;g1358ac7e3cc_0_30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1358ac7e3cc_0_6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33" name="Google Shape;1633;g1358ac7e3cc_0_6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b="1">
                <a:solidFill>
                  <a:schemeClr val="dk1"/>
                </a:solidFill>
              </a:rPr>
              <a:t>Tindak Lanjut :</a:t>
            </a:r>
            <a:endParaRPr b="1">
              <a:solidFill>
                <a:schemeClr val="dk1"/>
              </a:solidFill>
            </a:endParaRPr>
          </a:p>
          <a:p>
            <a:pPr marL="177800" lvl="0" indent="-120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Analisa Asesment untuk memetakan kematangan praktik SDI di Kementerian, Lembaga dan Daerah Provinsi</a:t>
            </a:r>
            <a:endParaRPr>
              <a:solidFill>
                <a:schemeClr val="dk1"/>
              </a:solidFill>
            </a:endParaRPr>
          </a:p>
          <a:p>
            <a:pPr marL="177800" lvl="0" indent="-120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Penentuan fokus dan prioritas pendampingan dan percepatan SDI di tingkat Kementerian,Lembaga dan Provinsi</a:t>
            </a:r>
            <a:endParaRPr>
              <a:solidFill>
                <a:schemeClr val="dk1"/>
              </a:solidFill>
            </a:endParaRPr>
          </a:p>
          <a:p>
            <a:pPr marL="177800" lvl="0" indent="-1206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Tindak lanjut akan berfokus ke KL Prioritas dari isu strategis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1" name="Google Shape;1651;g1346c72f907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2" name="Google Shape;1652;g1346c72f907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Google Shape;1662;g1358ac7e3cc_0_36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3" name="Google Shape;1663;g1358ac7e3cc_0_36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" name="Google Shape;1669;g1358ac7e3cc_0_37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0" name="Google Shape;1670;g1358ac7e3cc_0_37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g1358ac7e3cc_0_38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7" name="Google Shape;1677;g1358ac7e3cc_0_38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1358ac7e3cc_0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5" name="Google Shape;955;g1358ac7e3cc_0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Google Shape;1683;g1358ac7e3cc_0_38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4" name="Google Shape;1684;g1358ac7e3cc_0_38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Google Shape;1683;g1358ac7e3cc_0_38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4" name="Google Shape;1684;g1358ac7e3cc_0_38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82862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934" name="Google Shape;193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1358ac7e3cc_0_3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5" name="Google Shape;965;g1358ac7e3cc_0_3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6179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1358ac7e3cc_0_16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8" name="Google Shape;1008;g1358ac7e3cc_0_16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1358ac7e3cc_0_20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6" name="Google Shape;1146;g1358ac7e3cc_0_20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g1358ac7e3cc_0_2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0" name="Google Shape;1440;g1358ac7e3cc_0_2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g1358ac7e3cc_0_2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450" name="Google Shape;1450;g1358ac7e3cc_0_2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 1">
  <p:cSld name="3_Custom Layout_1"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66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2" name="Google Shape;922;p166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3" name="Google Shape;923;p166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4" name="Google Shape;924;p166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54" name="Google Shape;54;p13"/>
          <p:cNvGrpSpPr/>
          <p:nvPr/>
        </p:nvGrpSpPr>
        <p:grpSpPr>
          <a:xfrm>
            <a:off x="7696196" y="172210"/>
            <a:ext cx="1219531" cy="494541"/>
            <a:chOff x="7924469" y="-1"/>
            <a:chExt cx="1219531" cy="494541"/>
          </a:xfrm>
        </p:grpSpPr>
        <p:pic>
          <p:nvPicPr>
            <p:cNvPr id="55" name="Google Shape;55;p1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5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67" name="Google Shape;67;p15"/>
          <p:cNvGrpSpPr/>
          <p:nvPr/>
        </p:nvGrpSpPr>
        <p:grpSpPr>
          <a:xfrm>
            <a:off x="7696196" y="172210"/>
            <a:ext cx="1219531" cy="494541"/>
            <a:chOff x="7924469" y="-1"/>
            <a:chExt cx="1219531" cy="494541"/>
          </a:xfrm>
        </p:grpSpPr>
        <p:pic>
          <p:nvPicPr>
            <p:cNvPr id="68" name="Google Shape;68;p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p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rm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2pPr>
            <a:lvl3pPr marL="137160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3pPr>
            <a:lvl4pPr marL="182880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4pPr>
            <a:lvl5pPr marL="228600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5pPr>
            <a:lvl6pPr marL="274320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6pPr>
            <a:lvl7pPr marL="320040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/>
            </a:lvl7pPr>
            <a:lvl8pPr marL="365760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/>
            </a:lvl8pPr>
            <a:lvl9pPr marL="411480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>
            <a:spLocks noGrp="1"/>
          </p:cNvSpPr>
          <p:nvPr>
            <p:ph type="title"/>
          </p:nvPr>
        </p:nvSpPr>
        <p:spPr>
          <a:xfrm>
            <a:off x="785068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2">
  <p:cSld name="3_Custom Layout 2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ato"/>
              <a:buNone/>
              <a:defRPr sz="3600">
                <a:latin typeface="Lato"/>
                <a:ea typeface="Lato"/>
                <a:cs typeface="Lato"/>
                <a:sym typeface="Lato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mbria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Cambria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Two Content 1 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>
            <a:spLocks noGrp="1"/>
          </p:cNvSpPr>
          <p:nvPr>
            <p:ph type="title"/>
          </p:nvPr>
        </p:nvSpPr>
        <p:spPr>
          <a:xfrm>
            <a:off x="1223235" y="384047"/>
            <a:ext cx="66975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7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body" idx="1"/>
          </p:nvPr>
        </p:nvSpPr>
        <p:spPr>
          <a:xfrm>
            <a:off x="1104312" y="1676018"/>
            <a:ext cx="3437700" cy="2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body" idx="2"/>
          </p:nvPr>
        </p:nvSpPr>
        <p:spPr>
          <a:xfrm>
            <a:off x="4827841" y="2015871"/>
            <a:ext cx="3545100" cy="1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1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1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sldNum" idx="12"/>
          </p:nvPr>
        </p:nvSpPr>
        <p:spPr>
          <a:xfrm>
            <a:off x="6583680" y="4783456"/>
            <a:ext cx="2103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>
            <a:spLocks noGrp="1"/>
          </p:cNvSpPr>
          <p:nvPr>
            <p:ph type="title"/>
          </p:nvPr>
        </p:nvSpPr>
        <p:spPr>
          <a:xfrm>
            <a:off x="921406" y="149438"/>
            <a:ext cx="7076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2" name="Google Shape;102;p21"/>
          <p:cNvPicPr preferRelativeResize="0"/>
          <p:nvPr/>
        </p:nvPicPr>
        <p:blipFill rotWithShape="1">
          <a:blip r:embed="rId2">
            <a:alphaModFix/>
          </a:blip>
          <a:srcRect l="3330" r="89420" b="77354"/>
          <a:stretch/>
        </p:blipFill>
        <p:spPr>
          <a:xfrm>
            <a:off x="258718" y="0"/>
            <a:ext cx="662688" cy="11647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3" name="Google Shape;103;p21"/>
          <p:cNvGrpSpPr/>
          <p:nvPr/>
        </p:nvGrpSpPr>
        <p:grpSpPr>
          <a:xfrm>
            <a:off x="8155689" y="156074"/>
            <a:ext cx="644400" cy="261315"/>
            <a:chOff x="7924469" y="-1"/>
            <a:chExt cx="1219531" cy="494541"/>
          </a:xfrm>
        </p:grpSpPr>
        <p:pic>
          <p:nvPicPr>
            <p:cNvPr id="104" name="Google Shape;104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2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s slide layout">
  <p:cSld name="Contents slide layou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body" idx="1"/>
          </p:nvPr>
        </p:nvSpPr>
        <p:spPr>
          <a:xfrm>
            <a:off x="242647" y="254633"/>
            <a:ext cx="8679900" cy="5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  <a:defRPr sz="4100" b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">
  <p:cSld name="3_Custom Layout 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>
            <a:spLocks noGrp="1"/>
          </p:cNvSpPr>
          <p:nvPr>
            <p:ph type="title"/>
          </p:nvPr>
        </p:nvSpPr>
        <p:spPr>
          <a:xfrm>
            <a:off x="785068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23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>
            <a:spLocks noGrp="1"/>
          </p:cNvSpPr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7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35" name="Google Shape;135;p2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37" name="Google Shape;137;p27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2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30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53" name="Google Shape;153;p30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54" name="Google Shape;154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1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60" name="Google Shape;160;p31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61" name="Google Shape;161;p3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3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3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3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3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Title and Content">
  <p:cSld name="14_Title and Conten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2"/>
          <p:cNvSpPr/>
          <p:nvPr/>
        </p:nvSpPr>
        <p:spPr>
          <a:xfrm flipH="1">
            <a:off x="8836337" y="4812322"/>
            <a:ext cx="307664" cy="331178"/>
          </a:xfrm>
          <a:prstGeom prst="flowChartDelay">
            <a:avLst/>
          </a:prstGeom>
          <a:solidFill>
            <a:srgbClr val="A5A5A5"/>
          </a:solidFill>
          <a:ln>
            <a:noFill/>
          </a:ln>
        </p:spPr>
        <p:txBody>
          <a:bodyPr spcFirstLastPara="1" wrap="square" lIns="62119" tIns="31050" rIns="62119" bIns="310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9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2"/>
          <p:cNvSpPr txBox="1">
            <a:spLocks noGrp="1"/>
          </p:cNvSpPr>
          <p:nvPr>
            <p:ph type="dt" idx="10"/>
          </p:nvPr>
        </p:nvSpPr>
        <p:spPr>
          <a:xfrm>
            <a:off x="628650" y="491585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2"/>
          <p:cNvSpPr txBox="1">
            <a:spLocks noGrp="1"/>
          </p:cNvSpPr>
          <p:nvPr>
            <p:ph type="ftr" idx="11"/>
          </p:nvPr>
        </p:nvSpPr>
        <p:spPr>
          <a:xfrm>
            <a:off x="3028950" y="491585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2"/>
          <p:cNvSpPr txBox="1">
            <a:spLocks noGrp="1"/>
          </p:cNvSpPr>
          <p:nvPr>
            <p:ph type="sldNum" idx="12"/>
          </p:nvPr>
        </p:nvSpPr>
        <p:spPr>
          <a:xfrm>
            <a:off x="8544718" y="4883322"/>
            <a:ext cx="580637" cy="247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05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11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5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3" name="Google Shape;183;p35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84" name="Google Shape;184;p35"/>
          <p:cNvGrpSpPr/>
          <p:nvPr/>
        </p:nvGrpSpPr>
        <p:grpSpPr>
          <a:xfrm>
            <a:off x="7696198" y="172211"/>
            <a:ext cx="1219531" cy="494541"/>
            <a:chOff x="7924469" y="-1"/>
            <a:chExt cx="1219531" cy="494541"/>
          </a:xfrm>
        </p:grpSpPr>
        <p:pic>
          <p:nvPicPr>
            <p:cNvPr id="185" name="Google Shape;185;p3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3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6"/>
          <p:cNvPicPr preferRelativeResize="0"/>
          <p:nvPr/>
        </p:nvPicPr>
        <p:blipFill rotWithShape="1">
          <a:blip r:embed="rId2">
            <a:alphaModFix/>
          </a:blip>
          <a:srcRect l="28" r="73685"/>
          <a:stretch/>
        </p:blipFill>
        <p:spPr>
          <a:xfrm>
            <a:off x="2628" y="0"/>
            <a:ext cx="240311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6"/>
          <p:cNvSpPr txBox="1">
            <a:spLocks noGrp="1"/>
          </p:cNvSpPr>
          <p:nvPr>
            <p:ph type="title"/>
          </p:nvPr>
        </p:nvSpPr>
        <p:spPr>
          <a:xfrm>
            <a:off x="2133600" y="205979"/>
            <a:ext cx="6553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0" name="Google Shape;190;p36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1" name="Google Shape;191;p36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2" name="Google Shape;192;p36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7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95" name="Google Shape;195;p37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96" name="Google Shape;196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8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9" name="Google Shape;199;p38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38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38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">
  <p:cSld name="3_Custom Layout 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9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39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5" name="Google Shape;205;p3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3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0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9" name="Google Shape;209;p40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0" name="Google Shape;210;p40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1" name="Google Shape;211;p40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2" name="Google Shape;212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05802" y="172210"/>
            <a:ext cx="639993" cy="494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332" y="205980"/>
            <a:ext cx="655739" cy="559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 1">
  <p:cSld name="Two Content 1 1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1"/>
          <p:cNvSpPr txBox="1">
            <a:spLocks noGrp="1"/>
          </p:cNvSpPr>
          <p:nvPr>
            <p:ph type="title"/>
          </p:nvPr>
        </p:nvSpPr>
        <p:spPr>
          <a:xfrm>
            <a:off x="1223235" y="384047"/>
            <a:ext cx="6697500" cy="2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7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6" name="Google Shape;216;p41"/>
          <p:cNvSpPr txBox="1">
            <a:spLocks noGrp="1"/>
          </p:cNvSpPr>
          <p:nvPr>
            <p:ph type="body" idx="1"/>
          </p:nvPr>
        </p:nvSpPr>
        <p:spPr>
          <a:xfrm>
            <a:off x="1104312" y="1676018"/>
            <a:ext cx="34377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2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7" name="Google Shape;217;p41"/>
          <p:cNvSpPr txBox="1">
            <a:spLocks noGrp="1"/>
          </p:cNvSpPr>
          <p:nvPr>
            <p:ph type="body" idx="2"/>
          </p:nvPr>
        </p:nvSpPr>
        <p:spPr>
          <a:xfrm>
            <a:off x="4827841" y="2015871"/>
            <a:ext cx="3545100" cy="26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8" name="Google Shape;218;p41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9" name="Google Shape;219;p41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0" name="Google Shape;220;p41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2" name="Google Shape;232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6" name="Google Shape;236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0" name="Google Shape;240;p4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1" name="Google Shape;241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47" name="Google Shape;247;p4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8" name="Google Shape;248;p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51" name="Google Shape;251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4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55" name="Google Shape;255;p4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56" name="Google Shape;256;p4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7" name="Google Shape;257;p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260" name="Google Shape;260;p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63" name="Google Shape;263;p5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4" name="Google Shape;264;p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75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2" name="Google Shape;402;p75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3" name="Google Shape;403;p75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4" name="Google Shape;404;p75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">
  <p:cSld name="3_Custom Layout 1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76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7" name="Google Shape;407;p76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8" name="Google Shape;408;p76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9" name="Google Shape;409;p76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7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77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3" name="Google Shape;413;p77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414" name="Google Shape;414;p77"/>
          <p:cNvGrpSpPr/>
          <p:nvPr/>
        </p:nvGrpSpPr>
        <p:grpSpPr>
          <a:xfrm>
            <a:off x="7696200" y="172211"/>
            <a:ext cx="1219531" cy="494541"/>
            <a:chOff x="7924469" y="-1"/>
            <a:chExt cx="1219531" cy="494541"/>
          </a:xfrm>
        </p:grpSpPr>
        <p:pic>
          <p:nvPicPr>
            <p:cNvPr id="415" name="Google Shape;415;p7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7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78"/>
          <p:cNvPicPr preferRelativeResize="0"/>
          <p:nvPr/>
        </p:nvPicPr>
        <p:blipFill rotWithShape="1">
          <a:blip r:embed="rId2">
            <a:alphaModFix/>
          </a:blip>
          <a:srcRect l="28" r="73685"/>
          <a:stretch/>
        </p:blipFill>
        <p:spPr>
          <a:xfrm>
            <a:off x="2629" y="0"/>
            <a:ext cx="240311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78"/>
          <p:cNvSpPr txBox="1">
            <a:spLocks noGrp="1"/>
          </p:cNvSpPr>
          <p:nvPr>
            <p:ph type="title"/>
          </p:nvPr>
        </p:nvSpPr>
        <p:spPr>
          <a:xfrm>
            <a:off x="2133600" y="205979"/>
            <a:ext cx="6553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0" name="Google Shape;420;p78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1" name="Google Shape;421;p78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2" name="Google Shape;422;p78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79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5" name="Google Shape;425;p7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6" name="Google Shape;426;p7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575" tIns="19275" rIns="38575" bIns="1927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27" name="Google Shape;427;p79"/>
          <p:cNvGrpSpPr/>
          <p:nvPr/>
        </p:nvGrpSpPr>
        <p:grpSpPr>
          <a:xfrm>
            <a:off x="7696202" y="172211"/>
            <a:ext cx="1219531" cy="494541"/>
            <a:chOff x="7924469" y="-1"/>
            <a:chExt cx="1219531" cy="494541"/>
          </a:xfrm>
        </p:grpSpPr>
        <p:pic>
          <p:nvPicPr>
            <p:cNvPr id="428" name="Google Shape;428;p7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p7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2">
  <p:cSld name="3_Custom Layout 2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80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Lato"/>
              <a:buNone/>
              <a:defRPr sz="3600">
                <a:latin typeface="Lato"/>
                <a:ea typeface="Lato"/>
                <a:cs typeface="Lato"/>
                <a:sym typeface="Lato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32" name="Google Shape;432;p80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mbria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9pPr>
          </a:lstStyle>
          <a:p>
            <a:endParaRPr/>
          </a:p>
        </p:txBody>
      </p:sp>
      <p:sp>
        <p:nvSpPr>
          <p:cNvPr id="433" name="Google Shape;433;p80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mbria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mbria"/>
              <a:buNone/>
              <a:defRPr/>
            </a:lvl9pPr>
          </a:lstStyle>
          <a:p>
            <a:endParaRPr/>
          </a:p>
        </p:txBody>
      </p:sp>
      <p:sp>
        <p:nvSpPr>
          <p:cNvPr id="434" name="Google Shape;434;p80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mbria"/>
              <a:buNone/>
              <a:defRPr sz="1200" b="0" i="0" u="none" strike="noStrike" cap="none">
                <a:solidFill>
                  <a:srgbClr val="888888"/>
                </a:solidFill>
                <a:latin typeface="Cambria"/>
                <a:ea typeface="Cambria"/>
                <a:cs typeface="Cambria"/>
                <a:sym typeface="Cambri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81"/>
          <p:cNvSpPr txBox="1">
            <a:spLocks noGrp="1"/>
          </p:cNvSpPr>
          <p:nvPr>
            <p:ph type="title"/>
          </p:nvPr>
        </p:nvSpPr>
        <p:spPr>
          <a:xfrm>
            <a:off x="921407" y="149438"/>
            <a:ext cx="7076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7" name="Google Shape;437;p8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8" name="Google Shape;438;p8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9" name="Google Shape;439;p8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40" name="Google Shape;440;p81"/>
          <p:cNvPicPr preferRelativeResize="0"/>
          <p:nvPr/>
        </p:nvPicPr>
        <p:blipFill rotWithShape="1">
          <a:blip r:embed="rId2">
            <a:alphaModFix/>
          </a:blip>
          <a:srcRect l="3330" r="89420" b="77354"/>
          <a:stretch/>
        </p:blipFill>
        <p:spPr>
          <a:xfrm>
            <a:off x="258718" y="0"/>
            <a:ext cx="662688" cy="11647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441" name="Google Shape;441;p81"/>
          <p:cNvGrpSpPr/>
          <p:nvPr/>
        </p:nvGrpSpPr>
        <p:grpSpPr>
          <a:xfrm>
            <a:off x="8155688" y="156074"/>
            <a:ext cx="644400" cy="261315"/>
            <a:chOff x="7924469" y="-1"/>
            <a:chExt cx="1219531" cy="494541"/>
          </a:xfrm>
        </p:grpSpPr>
        <p:pic>
          <p:nvPicPr>
            <p:cNvPr id="442" name="Google Shape;442;p8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3" name="Google Shape;443;p8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_e5c64062b53707d8">
  <p:cSld name="BLANK_e5c64062b53707d8"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83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47" name="Google Shape;447;p83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9pPr>
          </a:lstStyle>
          <a:p>
            <a:endParaRPr/>
          </a:p>
        </p:txBody>
      </p:sp>
      <p:sp>
        <p:nvSpPr>
          <p:cNvPr id="448" name="Google Shape;448;p8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8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50" name="Google Shape;450;p8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8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8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454" name="Google Shape;454;p8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8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56" name="Google Shape;456;p8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85"/>
          <p:cNvSpPr txBox="1">
            <a:spLocks noGrp="1"/>
          </p:cNvSpPr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59" name="Google Shape;459;p8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1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60" name="Google Shape;460;p8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8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2" name="Google Shape;462;p8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8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5" name="Google Shape;465;p8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466" name="Google Shape;466;p86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467" name="Google Shape;467;p8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8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69" name="Google Shape;469;p8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87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87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9pPr>
          </a:lstStyle>
          <a:p>
            <a:endParaRPr/>
          </a:p>
        </p:txBody>
      </p:sp>
      <p:sp>
        <p:nvSpPr>
          <p:cNvPr id="473" name="Google Shape;473;p8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474" name="Google Shape;474;p87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 b="1"/>
            </a:lvl9pPr>
          </a:lstStyle>
          <a:p>
            <a:endParaRPr/>
          </a:p>
        </p:txBody>
      </p:sp>
      <p:sp>
        <p:nvSpPr>
          <p:cNvPr id="475" name="Google Shape;475;p87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476" name="Google Shape;476;p8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8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8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8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8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8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8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9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7" name="Google Shape;487;p9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9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91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91" name="Google Shape;491;p91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3429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2400"/>
            </a:lvl1pPr>
            <a:lvl2pPr marL="914400" lvl="1" indent="-3302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2100"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800"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500"/>
            </a:lvl9pPr>
          </a:lstStyle>
          <a:p>
            <a:endParaRPr/>
          </a:p>
        </p:txBody>
      </p:sp>
      <p:sp>
        <p:nvSpPr>
          <p:cNvPr id="492" name="Google Shape;492;p91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9pPr>
          </a:lstStyle>
          <a:p>
            <a:endParaRPr/>
          </a:p>
        </p:txBody>
      </p:sp>
      <p:sp>
        <p:nvSpPr>
          <p:cNvPr id="493" name="Google Shape;493;p9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9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9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9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498" name="Google Shape;498;p92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499" name="Google Shape;499;p92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800"/>
            </a:lvl9pPr>
          </a:lstStyle>
          <a:p>
            <a:endParaRPr/>
          </a:p>
        </p:txBody>
      </p:sp>
      <p:sp>
        <p:nvSpPr>
          <p:cNvPr id="500" name="Google Shape;500;p9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01" name="Google Shape;501;p9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02" name="Google Shape;502;p9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9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93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506" name="Google Shape;506;p9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07" name="Google Shape;507;p9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08" name="Google Shape;508;p9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94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11" name="Google Shape;511;p94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1pPr>
            <a:lvl2pPr marL="91440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2pPr>
            <a:lvl3pPr marL="137160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marL="3200400" lvl="6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marL="3657600" lvl="7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marL="4114800" lvl="8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>
            <a:endParaRPr/>
          </a:p>
        </p:txBody>
      </p:sp>
      <p:sp>
        <p:nvSpPr>
          <p:cNvPr id="512" name="Google Shape;512;p9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13" name="Google Shape;513;p9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>
            <a:endParaRPr/>
          </a:p>
        </p:txBody>
      </p:sp>
      <p:sp>
        <p:nvSpPr>
          <p:cNvPr id="514" name="Google Shape;514;p9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 1">
  <p:cSld name="4_Custom Layout"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95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7" name="Google Shape;517;p95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8" name="Google Shape;518;p95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9" name="Google Shape;519;p95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1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115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1" name="Google Shape;641;p115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642" name="Google Shape;642;p115"/>
          <p:cNvGrpSpPr/>
          <p:nvPr/>
        </p:nvGrpSpPr>
        <p:grpSpPr>
          <a:xfrm>
            <a:off x="7696198" y="172211"/>
            <a:ext cx="1219531" cy="494541"/>
            <a:chOff x="7924469" y="-1"/>
            <a:chExt cx="1219531" cy="494541"/>
          </a:xfrm>
        </p:grpSpPr>
        <p:pic>
          <p:nvPicPr>
            <p:cNvPr id="643" name="Google Shape;643;p1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4" name="Google Shape;644;p1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Google Shape;646;p116"/>
          <p:cNvPicPr preferRelativeResize="0"/>
          <p:nvPr/>
        </p:nvPicPr>
        <p:blipFill rotWithShape="1">
          <a:blip r:embed="rId2">
            <a:alphaModFix/>
          </a:blip>
          <a:srcRect l="28" r="73686"/>
          <a:stretch/>
        </p:blipFill>
        <p:spPr>
          <a:xfrm>
            <a:off x="2628" y="0"/>
            <a:ext cx="240311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p116"/>
          <p:cNvSpPr txBox="1">
            <a:spLocks noGrp="1"/>
          </p:cNvSpPr>
          <p:nvPr>
            <p:ph type="title"/>
          </p:nvPr>
        </p:nvSpPr>
        <p:spPr>
          <a:xfrm>
            <a:off x="2133600" y="205979"/>
            <a:ext cx="6553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8" name="Google Shape;648;p116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9" name="Google Shape;649;p116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0" name="Google Shape;650;p116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 1">
  <p:cSld name="3_Custom Layout 1"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17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3" name="Google Shape;653;p117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4" name="Google Shape;654;p117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5" name="Google Shape;655;p117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18"/>
          <p:cNvSpPr txBox="1">
            <a:spLocks noGrp="1"/>
          </p:cNvSpPr>
          <p:nvPr>
            <p:ph type="title"/>
          </p:nvPr>
        </p:nvSpPr>
        <p:spPr>
          <a:xfrm>
            <a:off x="921406" y="149439"/>
            <a:ext cx="7076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8" name="Google Shape;658;p11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9" name="Google Shape;659;p11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0" name="Google Shape;660;p118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61" name="Google Shape;661;p118"/>
          <p:cNvPicPr preferRelativeResize="0"/>
          <p:nvPr/>
        </p:nvPicPr>
        <p:blipFill rotWithShape="1">
          <a:blip r:embed="rId2">
            <a:alphaModFix/>
          </a:blip>
          <a:srcRect l="3332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662" name="Google Shape;662;p118"/>
          <p:cNvGrpSpPr/>
          <p:nvPr/>
        </p:nvGrpSpPr>
        <p:grpSpPr>
          <a:xfrm>
            <a:off x="8155686" y="156073"/>
            <a:ext cx="644400" cy="261315"/>
            <a:chOff x="7924469" y="-1"/>
            <a:chExt cx="1219531" cy="494541"/>
          </a:xfrm>
        </p:grpSpPr>
        <p:pic>
          <p:nvPicPr>
            <p:cNvPr id="663" name="Google Shape;663;p1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4" name="Google Shape;664;p11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9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7" name="Google Shape;667;p119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8" name="Google Shape;668;p11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9" name="Google Shape;669;p11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 1">
  <p:cSld name="Two Content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20"/>
          <p:cNvSpPr txBox="1">
            <a:spLocks noGrp="1"/>
          </p:cNvSpPr>
          <p:nvPr>
            <p:ph type="title"/>
          </p:nvPr>
        </p:nvSpPr>
        <p:spPr>
          <a:xfrm>
            <a:off x="1223235" y="384047"/>
            <a:ext cx="6697500" cy="2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 b="1" i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2" name="Google Shape;672;p120"/>
          <p:cNvSpPr txBox="1">
            <a:spLocks noGrp="1"/>
          </p:cNvSpPr>
          <p:nvPr>
            <p:ph type="body" idx="1"/>
          </p:nvPr>
        </p:nvSpPr>
        <p:spPr>
          <a:xfrm>
            <a:off x="1104312" y="1676018"/>
            <a:ext cx="3437700" cy="29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200" b="1" i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3" name="Google Shape;673;p120"/>
          <p:cNvSpPr txBox="1">
            <a:spLocks noGrp="1"/>
          </p:cNvSpPr>
          <p:nvPr>
            <p:ph type="body" idx="2"/>
          </p:nvPr>
        </p:nvSpPr>
        <p:spPr>
          <a:xfrm>
            <a:off x="4827841" y="2015871"/>
            <a:ext cx="3545100" cy="26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900" b="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4" name="Google Shape;674;p120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5" name="Google Shape;675;p120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6" name="Google Shape;676;p120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21"/>
          <p:cNvSpPr txBox="1">
            <a:spLocks noGrp="1"/>
          </p:cNvSpPr>
          <p:nvPr>
            <p:ph type="title"/>
          </p:nvPr>
        </p:nvSpPr>
        <p:spPr>
          <a:xfrm>
            <a:off x="993552" y="1189920"/>
            <a:ext cx="921000" cy="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 b="0" i="0">
                <a:solidFill>
                  <a:srgbClr val="25252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9" name="Google Shape;679;p121"/>
          <p:cNvSpPr txBox="1">
            <a:spLocks noGrp="1"/>
          </p:cNvSpPr>
          <p:nvPr>
            <p:ph type="body" idx="1"/>
          </p:nvPr>
        </p:nvSpPr>
        <p:spPr>
          <a:xfrm>
            <a:off x="1364075" y="795719"/>
            <a:ext cx="7586100" cy="10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0" i="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0" name="Google Shape;680;p121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1" name="Google Shape;681;p121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2" name="Google Shape;682;p121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">
  <p:cSld name="4_Custom Layout"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22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5" name="Google Shape;685;p12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6" name="Google Shape;686;p122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7" name="Google Shape;687;p122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123"/>
          <p:cNvSpPr/>
          <p:nvPr/>
        </p:nvSpPr>
        <p:spPr>
          <a:xfrm>
            <a:off x="685800" y="1657350"/>
            <a:ext cx="7909800" cy="2209800"/>
          </a:xfrm>
          <a:prstGeom prst="roundRect">
            <a:avLst>
              <a:gd name="adj" fmla="val 9770"/>
            </a:avLst>
          </a:prstGeom>
          <a:solidFill>
            <a:srgbClr val="F2F2F2"/>
          </a:solidFill>
          <a:ln w="38100" cap="flat" cmpd="sng">
            <a:solidFill>
              <a:srgbClr val="95373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90" name="Google Shape;690;p123"/>
          <p:cNvSpPr txBox="1">
            <a:spLocks noGrp="1"/>
          </p:cNvSpPr>
          <p:nvPr>
            <p:ph type="title"/>
          </p:nvPr>
        </p:nvSpPr>
        <p:spPr>
          <a:xfrm>
            <a:off x="722313" y="2782492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00"/>
              <a:buFont typeface="Twentieth Century"/>
              <a:buNone/>
              <a:defRPr sz="4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1" name="Google Shape;691;p123"/>
          <p:cNvSpPr txBox="1">
            <a:spLocks noGrp="1"/>
          </p:cNvSpPr>
          <p:nvPr>
            <p:ph type="body" idx="1"/>
          </p:nvPr>
        </p:nvSpPr>
        <p:spPr>
          <a:xfrm>
            <a:off x="722313" y="1657351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7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21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692" name="Google Shape;692;p123"/>
          <p:cNvGrpSpPr/>
          <p:nvPr/>
        </p:nvGrpSpPr>
        <p:grpSpPr>
          <a:xfrm>
            <a:off x="7696200" y="172210"/>
            <a:ext cx="1219531" cy="494541"/>
            <a:chOff x="7924469" y="-1"/>
            <a:chExt cx="1219531" cy="494541"/>
          </a:xfrm>
        </p:grpSpPr>
        <p:pic>
          <p:nvPicPr>
            <p:cNvPr id="693" name="Google Shape;693;p1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4" name="Google Shape;694;p12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2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97" name="Google Shape;697;p12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98" name="Google Shape;698;p1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_HEADER 2"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12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01" name="Google Shape;701;p1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4" name="Google Shape;704;p1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05" name="Google Shape;705;p1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8" name="Google Shape;708;p1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09" name="Google Shape;709;p12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0" name="Google Shape;710;p1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1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1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16" name="Google Shape;716;p12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17" name="Google Shape;717;p1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3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20" name="Google Shape;720;p1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" name="Google Shape;723;p13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24" name="Google Shape;724;p13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25" name="Google Shape;725;p13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26" name="Google Shape;726;p1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3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729" name="Google Shape;729;p1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3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32" name="Google Shape;732;p13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3" name="Google Shape;733;p1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4_Custom Layout"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157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ato"/>
              <a:buNone/>
              <a:defRPr sz="3600" b="0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6" name="Google Shape;866;p157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7" name="Google Shape;867;p157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8" name="Google Shape;868;p157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" name="Google Shape;870;p1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310" y="0"/>
            <a:ext cx="91328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1" name="Google Shape;871;p158"/>
          <p:cNvSpPr txBox="1">
            <a:spLocks noGrp="1"/>
          </p:cNvSpPr>
          <p:nvPr>
            <p:ph type="ctrTitle"/>
          </p:nvPr>
        </p:nvSpPr>
        <p:spPr>
          <a:xfrm>
            <a:off x="2895600" y="1251346"/>
            <a:ext cx="60198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2" name="Google Shape;872;p158"/>
          <p:cNvSpPr txBox="1">
            <a:spLocks noGrp="1"/>
          </p:cNvSpPr>
          <p:nvPr>
            <p:ph type="subTitle" idx="1"/>
          </p:nvPr>
        </p:nvSpPr>
        <p:spPr>
          <a:xfrm>
            <a:off x="4191000" y="2369344"/>
            <a:ext cx="47244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873" name="Google Shape;873;p158"/>
          <p:cNvGrpSpPr/>
          <p:nvPr/>
        </p:nvGrpSpPr>
        <p:grpSpPr>
          <a:xfrm>
            <a:off x="7696196" y="172210"/>
            <a:ext cx="1219531" cy="494541"/>
            <a:chOff x="7924469" y="-1"/>
            <a:chExt cx="1219531" cy="494541"/>
          </a:xfrm>
        </p:grpSpPr>
        <p:pic>
          <p:nvPicPr>
            <p:cNvPr id="874" name="Google Shape;874;p15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5" name="Google Shape;875;p15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59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8" name="Google Shape;878;p159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9" name="Google Shape;879;p159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80" name="Google Shape;880;p159"/>
          <p:cNvGrpSpPr/>
          <p:nvPr/>
        </p:nvGrpSpPr>
        <p:grpSpPr>
          <a:xfrm>
            <a:off x="7696196" y="172210"/>
            <a:ext cx="1219531" cy="494541"/>
            <a:chOff x="7924469" y="-1"/>
            <a:chExt cx="1219531" cy="494541"/>
          </a:xfrm>
        </p:grpSpPr>
        <p:pic>
          <p:nvPicPr>
            <p:cNvPr id="881" name="Google Shape;881;p15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2" name="Google Shape;882;p15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5" name="Google Shape;885;p16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6" name="Google Shape;886;p1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61"/>
          <p:cNvSpPr txBox="1">
            <a:spLocks noGrp="1"/>
          </p:cNvSpPr>
          <p:nvPr>
            <p:ph type="ctrTitle"/>
          </p:nvPr>
        </p:nvSpPr>
        <p:spPr>
          <a:xfrm>
            <a:off x="3962400" y="1123951"/>
            <a:ext cx="49530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9" name="Google Shape;889;p161"/>
          <p:cNvSpPr txBox="1">
            <a:spLocks noGrp="1"/>
          </p:cNvSpPr>
          <p:nvPr>
            <p:ph type="subTitle" idx="1"/>
          </p:nvPr>
        </p:nvSpPr>
        <p:spPr>
          <a:xfrm>
            <a:off x="5181600" y="2266950"/>
            <a:ext cx="37338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1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890" name="Google Shape;890;p161"/>
          <p:cNvGrpSpPr/>
          <p:nvPr/>
        </p:nvGrpSpPr>
        <p:grpSpPr>
          <a:xfrm>
            <a:off x="7696196" y="172210"/>
            <a:ext cx="1219531" cy="494541"/>
            <a:chOff x="7924469" y="-1"/>
            <a:chExt cx="1219531" cy="494541"/>
          </a:xfrm>
        </p:grpSpPr>
        <p:pic>
          <p:nvPicPr>
            <p:cNvPr id="891" name="Google Shape;891;p161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2" name="Google Shape;892;p16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62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5" name="Google Shape;895;p162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6" name="Google Shape;896;p162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7" name="Google Shape;897;p162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98" name="Google Shape;898;p1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05801" y="172210"/>
            <a:ext cx="639993" cy="494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Google Shape;899;p1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331" y="205979"/>
            <a:ext cx="655739" cy="559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 1">
  <p:cSld name="3_Custom Layout 1"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63"/>
          <p:cNvSpPr txBox="1">
            <a:spLocks noGrp="1"/>
          </p:cNvSpPr>
          <p:nvPr>
            <p:ph type="title"/>
          </p:nvPr>
        </p:nvSpPr>
        <p:spPr>
          <a:xfrm>
            <a:off x="785069" y="205979"/>
            <a:ext cx="73683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2" name="Google Shape;902;p163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3" name="Google Shape;903;p163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4" name="Google Shape;904;p163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6" name="Google Shape;906;p164"/>
          <p:cNvPicPr preferRelativeResize="0"/>
          <p:nvPr/>
        </p:nvPicPr>
        <p:blipFill rotWithShape="1">
          <a:blip r:embed="rId2">
            <a:alphaModFix/>
          </a:blip>
          <a:srcRect l="28" r="73687"/>
          <a:stretch/>
        </p:blipFill>
        <p:spPr>
          <a:xfrm>
            <a:off x="2627" y="0"/>
            <a:ext cx="240311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164"/>
          <p:cNvSpPr txBox="1">
            <a:spLocks noGrp="1"/>
          </p:cNvSpPr>
          <p:nvPr>
            <p:ph type="title"/>
          </p:nvPr>
        </p:nvSpPr>
        <p:spPr>
          <a:xfrm>
            <a:off x="2133600" y="205979"/>
            <a:ext cx="65532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8" name="Google Shape;908;p164"/>
          <p:cNvSpPr txBox="1">
            <a:spLocks noGrp="1"/>
          </p:cNvSpPr>
          <p:nvPr>
            <p:ph type="dt" idx="10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9" name="Google Shape;909;p164"/>
          <p:cNvSpPr txBox="1">
            <a:spLocks noGrp="1"/>
          </p:cNvSpPr>
          <p:nvPr>
            <p:ph type="ftr" idx="11"/>
          </p:nvPr>
        </p:nvSpPr>
        <p:spPr>
          <a:xfrm>
            <a:off x="3124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0" name="Google Shape;910;p164"/>
          <p:cNvSpPr txBox="1">
            <a:spLocks noGrp="1"/>
          </p:cNvSpPr>
          <p:nvPr>
            <p:ph type="sldNum" idx="12"/>
          </p:nvPr>
        </p:nvSpPr>
        <p:spPr>
          <a:xfrm>
            <a:off x="6553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65"/>
          <p:cNvSpPr txBox="1">
            <a:spLocks noGrp="1"/>
          </p:cNvSpPr>
          <p:nvPr>
            <p:ph type="title"/>
          </p:nvPr>
        </p:nvSpPr>
        <p:spPr>
          <a:xfrm>
            <a:off x="921406" y="149438"/>
            <a:ext cx="7076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3" name="Google Shape;913;p165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4" name="Google Shape;914;p165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5" name="Google Shape;915;p16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250000" cy="22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16" name="Google Shape;916;p165"/>
          <p:cNvPicPr preferRelativeResize="0"/>
          <p:nvPr/>
        </p:nvPicPr>
        <p:blipFill rotWithShape="1">
          <a:blip r:embed="rId2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917" name="Google Shape;917;p165"/>
          <p:cNvGrpSpPr/>
          <p:nvPr/>
        </p:nvGrpSpPr>
        <p:grpSpPr>
          <a:xfrm>
            <a:off x="8155688" y="156073"/>
            <a:ext cx="644400" cy="261315"/>
            <a:chOff x="7924469" y="-1"/>
            <a:chExt cx="1219531" cy="494541"/>
          </a:xfrm>
        </p:grpSpPr>
        <p:pic>
          <p:nvPicPr>
            <p:cNvPr id="918" name="Google Shape;918;p16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9" name="Google Shape;919;p16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3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9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image" Target="../media/image9.jpg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814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" name="Google Shape;179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7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Calibri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6" name="Google Shape;396;p7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rmAutofit/>
          </a:bodyPr>
          <a:lstStyle>
            <a:lvl1pPr marL="457200" marR="0" lvl="0" indent="-3302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7" name="Google Shape;397;p7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8" name="Google Shape;398;p7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9" name="Google Shape;399;p7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1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6" name="Google Shape;636;p1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7" name="Google Shape;637;p1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 amt="10000"/>
          </a:blip>
          <a:stretch>
            <a:fillRect/>
          </a:stretch>
        </a:blipFill>
        <a:effectLst/>
      </p:bgPr>
    </p:bg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10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9.png"/><Relationship Id="rId11" Type="http://schemas.openxmlformats.org/officeDocument/2006/relationships/image" Target="../media/image2.png"/><Relationship Id="rId5" Type="http://schemas.openxmlformats.org/officeDocument/2006/relationships/image" Target="../media/image48.png"/><Relationship Id="rId10" Type="http://schemas.openxmlformats.org/officeDocument/2006/relationships/image" Target="../media/image1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4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10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0.png"/><Relationship Id="rId11" Type="http://schemas.openxmlformats.org/officeDocument/2006/relationships/image" Target="../media/image2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71.png"/><Relationship Id="rId5" Type="http://schemas.openxmlformats.org/officeDocument/2006/relationships/image" Target="../media/image2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5.pn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2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24" Type="http://schemas.openxmlformats.org/officeDocument/2006/relationships/image" Target="../media/image44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3.png"/><Relationship Id="rId28" Type="http://schemas.openxmlformats.org/officeDocument/2006/relationships/image" Target="../media/image10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6.png"/><Relationship Id="rId2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67"/>
          <p:cNvSpPr txBox="1">
            <a:spLocks noGrp="1"/>
          </p:cNvSpPr>
          <p:nvPr>
            <p:ph type="subTitle" idx="1"/>
          </p:nvPr>
        </p:nvSpPr>
        <p:spPr>
          <a:xfrm>
            <a:off x="3586200" y="4337325"/>
            <a:ext cx="54282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3864" lvl="0" indent="0" algn="r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357"/>
              <a:buNone/>
            </a:pPr>
            <a:r>
              <a:rPr lang="en" sz="1180" i="1">
                <a:solidFill>
                  <a:schemeClr val="dk1"/>
                </a:solidFill>
              </a:rPr>
              <a:t>T</a:t>
            </a:r>
            <a:r>
              <a:rPr lang="en" sz="1000" i="1">
                <a:solidFill>
                  <a:schemeClr val="dk1"/>
                </a:solidFill>
              </a:rPr>
              <a:t>he Commitments in Indonesia’s 2020- 2022 </a:t>
            </a:r>
            <a:endParaRPr sz="1000" i="1">
              <a:solidFill>
                <a:schemeClr val="dk1"/>
              </a:solidFill>
            </a:endParaRPr>
          </a:p>
          <a:p>
            <a:pPr marL="33864" lvl="0" indent="0" algn="r" rtl="0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357"/>
              <a:buFont typeface="Arial"/>
              <a:buNone/>
            </a:pPr>
            <a:r>
              <a:rPr lang="en" sz="1000" i="1">
                <a:solidFill>
                  <a:schemeClr val="dk1"/>
                </a:solidFill>
              </a:rPr>
              <a:t>Open Government Partnership Action Plan</a:t>
            </a:r>
            <a:r>
              <a:rPr lang="en" sz="1000" b="1" i="1">
                <a:solidFill>
                  <a:schemeClr val="dk1"/>
                </a:solidFill>
              </a:rPr>
              <a:t> </a:t>
            </a:r>
            <a:endParaRPr sz="1000" b="1" i="1">
              <a:solidFill>
                <a:schemeClr val="dk1"/>
              </a:solidFill>
            </a:endParaRPr>
          </a:p>
          <a:p>
            <a:pPr marL="0" lvl="0" indent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</a:pPr>
            <a:r>
              <a:rPr lang="en" sz="1100" b="1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Jakarta, </a:t>
            </a:r>
            <a:r>
              <a:rPr lang="en" sz="1100" b="1">
                <a:solidFill>
                  <a:srgbClr val="0C0C0C"/>
                </a:solidFill>
              </a:rPr>
              <a:t>20 Juni 2022</a:t>
            </a:r>
            <a:endParaRPr/>
          </a:p>
        </p:txBody>
      </p:sp>
      <p:sp>
        <p:nvSpPr>
          <p:cNvPr id="930" name="Google Shape;930;p167"/>
          <p:cNvSpPr txBox="1"/>
          <p:nvPr/>
        </p:nvSpPr>
        <p:spPr>
          <a:xfrm>
            <a:off x="3128690" y="1729083"/>
            <a:ext cx="5885700" cy="10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Twentieth Century"/>
              <a:buNone/>
            </a:pPr>
            <a:r>
              <a:rPr lang="en" sz="33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KEBIJAKAN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100"/>
              <a:buFont typeface="Twentieth Century"/>
              <a:buNone/>
            </a:pPr>
            <a:r>
              <a:rPr lang="en" sz="33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SATU DATA INDONESIA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167"/>
          <p:cNvSpPr/>
          <p:nvPr/>
        </p:nvSpPr>
        <p:spPr>
          <a:xfrm>
            <a:off x="2716791" y="2963931"/>
            <a:ext cx="6297600" cy="13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Dr. Agung Indrajit, S.T., M.Sc.</a:t>
            </a:r>
            <a:endParaRPr sz="18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Koordinator Substansi</a:t>
            </a:r>
            <a:endParaRPr sz="1400" b="0" i="1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Sekretariat Satu Data Indonesia Tingkat Pusat,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Kementerian </a:t>
            </a:r>
            <a:r>
              <a:rPr lang="en" i="1">
                <a:solidFill>
                  <a:srgbClr val="3F3F3F"/>
                </a:solidFill>
              </a:rPr>
              <a:t>P</a:t>
            </a:r>
            <a:r>
              <a:rPr lang="en" sz="1400" b="0" i="1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PN/ Bappenas</a:t>
            </a:r>
            <a:endParaRPr sz="1400" b="0" i="1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1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182"/>
          <p:cNvSpPr/>
          <p:nvPr/>
        </p:nvSpPr>
        <p:spPr>
          <a:xfrm>
            <a:off x="3460441" y="1049207"/>
            <a:ext cx="698700" cy="55410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7" name="Google Shape;1507;p182"/>
          <p:cNvSpPr/>
          <p:nvPr/>
        </p:nvSpPr>
        <p:spPr>
          <a:xfrm>
            <a:off x="3227548" y="1051331"/>
            <a:ext cx="578100" cy="578100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8" name="Google Shape;1508;p182"/>
          <p:cNvSpPr/>
          <p:nvPr/>
        </p:nvSpPr>
        <p:spPr>
          <a:xfrm>
            <a:off x="3828610" y="1052120"/>
            <a:ext cx="578100" cy="578100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09" name="Google Shape;1509;p182"/>
          <p:cNvGrpSpPr/>
          <p:nvPr/>
        </p:nvGrpSpPr>
        <p:grpSpPr>
          <a:xfrm>
            <a:off x="4733175" y="1269640"/>
            <a:ext cx="13809" cy="2569845"/>
            <a:chOff x="6248400" y="1325880"/>
            <a:chExt cx="18414" cy="3426460"/>
          </a:xfrm>
        </p:grpSpPr>
        <p:sp>
          <p:nvSpPr>
            <p:cNvPr id="1510" name="Google Shape;1510;p182"/>
            <p:cNvSpPr/>
            <p:nvPr/>
          </p:nvSpPr>
          <p:spPr>
            <a:xfrm>
              <a:off x="6248400" y="1325880"/>
              <a:ext cx="18414" cy="3426460"/>
            </a:xfrm>
            <a:custGeom>
              <a:avLst/>
              <a:gdLst/>
              <a:ahLst/>
              <a:cxnLst/>
              <a:rect l="l" t="t" r="r" b="b"/>
              <a:pathLst>
                <a:path w="18414" h="3426460" extrusionOk="0">
                  <a:moveTo>
                    <a:pt x="18287" y="0"/>
                  </a:moveTo>
                  <a:lnTo>
                    <a:pt x="0" y="0"/>
                  </a:lnTo>
                  <a:lnTo>
                    <a:pt x="0" y="3425952"/>
                  </a:lnTo>
                  <a:lnTo>
                    <a:pt x="18287" y="3425952"/>
                  </a:lnTo>
                  <a:lnTo>
                    <a:pt x="18287" y="0"/>
                  </a:lnTo>
                  <a:close/>
                </a:path>
              </a:pathLst>
            </a:custGeom>
            <a:solidFill>
              <a:srgbClr val="464646">
                <a:alpha val="1725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1" name="Google Shape;1511;p182"/>
            <p:cNvSpPr/>
            <p:nvPr/>
          </p:nvSpPr>
          <p:spPr>
            <a:xfrm>
              <a:off x="6248400" y="1325880"/>
              <a:ext cx="18414" cy="3426460"/>
            </a:xfrm>
            <a:custGeom>
              <a:avLst/>
              <a:gdLst/>
              <a:ahLst/>
              <a:cxnLst/>
              <a:rect l="l" t="t" r="r" b="b"/>
              <a:pathLst>
                <a:path w="18414" h="3426460" extrusionOk="0">
                  <a:moveTo>
                    <a:pt x="0" y="3425952"/>
                  </a:moveTo>
                  <a:lnTo>
                    <a:pt x="18287" y="3425952"/>
                  </a:lnTo>
                  <a:lnTo>
                    <a:pt x="18287" y="0"/>
                  </a:lnTo>
                  <a:lnTo>
                    <a:pt x="0" y="0"/>
                  </a:lnTo>
                  <a:lnTo>
                    <a:pt x="0" y="3425952"/>
                  </a:lnTo>
                  <a:close/>
                </a:path>
              </a:pathLst>
            </a:custGeom>
            <a:noFill/>
            <a:ln w="9525" cap="flat" cmpd="sng">
              <a:solidFill>
                <a:srgbClr val="D7D7D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2" name="Google Shape;1512;p182"/>
          <p:cNvSpPr txBox="1"/>
          <p:nvPr/>
        </p:nvSpPr>
        <p:spPr>
          <a:xfrm>
            <a:off x="658562" y="1716063"/>
            <a:ext cx="3550500" cy="246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Data Statistik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24130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Peraturan BPS Nomor 4 tahun 2021 tentang </a:t>
            </a:r>
            <a:r>
              <a:rPr lang="en" sz="1100" b="0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Standar Data Statistik Nasional</a:t>
            </a:r>
            <a:endParaRPr sz="1100" b="0" i="0" u="none" strike="noStrike" cap="none">
              <a:solidFill>
                <a:srgbClr val="A1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2413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A1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Data Spasial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 Kepala BIG No.6/2021 tentang </a:t>
            </a:r>
            <a:r>
              <a:rPr lang="en" sz="1100" b="0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Pedoman Standar Data dan Struktur - Format Baku Metadata Spasial</a:t>
            </a:r>
            <a:endParaRPr sz="1100" b="0" i="0" u="none" strike="noStrike" cap="none">
              <a:solidFill>
                <a:srgbClr val="A1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A1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Data Keuangan Negara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7620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Pedoman standar data dan metadata keuangan melekat pada  pedoman-pedoman pengoperasian aplikasi keuangan dengan  mengacu pada </a:t>
            </a:r>
            <a:r>
              <a:rPr lang="en" sz="1100" b="0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IFMIS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" sz="11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Integrated Financial Management Information  System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3" name="Google Shape;1513;p182"/>
          <p:cNvSpPr txBox="1"/>
          <p:nvPr/>
        </p:nvSpPr>
        <p:spPr>
          <a:xfrm>
            <a:off x="5316886" y="1729604"/>
            <a:ext cx="3483300" cy="30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8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Referensi Penduduk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Char char="●"/>
            </a:pPr>
            <a:r>
              <a:rPr lang="en" sz="1100" b="0" i="0" u="sng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NIK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sebagai </a:t>
            </a:r>
            <a:r>
              <a:rPr lang="en" sz="1100" b="0" i="0" u="sng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referensi tunggal penduduk Indonesia</a:t>
            </a:r>
            <a:r>
              <a:rPr lang="en" sz="1100" b="0" i="0" u="sng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sesuai dengan  UU No 23 tahun 2006 diperkuat dengan kesepakatan Forum Satu  Data Indonesia 2021 dan arahan Dewan Pengarah pada Rapat  Dewan Pengarah 2021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Referensi Kewilayahan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177800" lvl="0" indent="-107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sng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Pemadanan antar Kode Wilayah Administrasi</a:t>
            </a:r>
            <a:r>
              <a:rPr lang="en" sz="1100" b="0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(Kode  Wilkerstat BPS, Kode Wilayah Administrasi Kemendagri, Kode Pos) dalam </a:t>
            </a:r>
            <a:r>
              <a:rPr lang="en" sz="1100" b="0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sig.bps.go.id</a:t>
            </a:r>
            <a:endParaRPr sz="1100" b="1" i="0" u="none" strike="noStrike" cap="none">
              <a:solidFill>
                <a:srgbClr val="5B0E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Referensi Fasyankes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07950" algn="l" rtl="0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sng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rPr>
              <a:t>Pemaduan Kode Referensi Fasilitas Pelayanan Kesehatan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antara Kemenkes dan BPJS Kesehatan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5B0E00"/>
                </a:solidFill>
                <a:latin typeface="Arial"/>
                <a:ea typeface="Arial"/>
                <a:cs typeface="Arial"/>
                <a:sym typeface="Arial"/>
              </a:rPr>
              <a:t>Referensi Ketenagakerjaan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07950" algn="l" rtl="0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Char char="●"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Sedang berlangsung </a:t>
            </a:r>
            <a:r>
              <a:rPr lang="en" sz="1100" b="0" i="0" u="sng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Pemaduan Tata Kelola Klasifikasi Baku Jabatan Indonesia (KBJI)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antara BPS dan Kemenaker</a:t>
            </a:r>
            <a:endParaRPr sz="1100" b="0" i="0" u="none" strike="noStrike" cap="none">
              <a:solidFill>
                <a:srgbClr val="A1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182"/>
          <p:cNvSpPr/>
          <p:nvPr/>
        </p:nvSpPr>
        <p:spPr>
          <a:xfrm>
            <a:off x="485014" y="1321554"/>
            <a:ext cx="3771900" cy="308610"/>
          </a:xfrm>
          <a:custGeom>
            <a:avLst/>
            <a:gdLst/>
            <a:ahLst/>
            <a:cxnLst/>
            <a:rect l="l" t="t" r="r" b="b"/>
            <a:pathLst>
              <a:path w="5029200" h="411480" extrusionOk="0">
                <a:moveTo>
                  <a:pt x="4823459" y="0"/>
                </a:moveTo>
                <a:lnTo>
                  <a:pt x="205740" y="0"/>
                </a:lnTo>
                <a:lnTo>
                  <a:pt x="158565" y="5431"/>
                </a:lnTo>
                <a:lnTo>
                  <a:pt x="115260" y="20905"/>
                </a:lnTo>
                <a:lnTo>
                  <a:pt x="77060" y="45186"/>
                </a:lnTo>
                <a:lnTo>
                  <a:pt x="45198" y="77044"/>
                </a:lnTo>
                <a:lnTo>
                  <a:pt x="20911" y="115244"/>
                </a:lnTo>
                <a:lnTo>
                  <a:pt x="5433" y="158553"/>
                </a:lnTo>
                <a:lnTo>
                  <a:pt x="0" y="205739"/>
                </a:lnTo>
                <a:lnTo>
                  <a:pt x="5433" y="252926"/>
                </a:lnTo>
                <a:lnTo>
                  <a:pt x="20911" y="296235"/>
                </a:lnTo>
                <a:lnTo>
                  <a:pt x="45198" y="334435"/>
                </a:lnTo>
                <a:lnTo>
                  <a:pt x="77060" y="366293"/>
                </a:lnTo>
                <a:lnTo>
                  <a:pt x="115260" y="390574"/>
                </a:lnTo>
                <a:lnTo>
                  <a:pt x="158565" y="406048"/>
                </a:lnTo>
                <a:lnTo>
                  <a:pt x="205740" y="411479"/>
                </a:lnTo>
                <a:lnTo>
                  <a:pt x="4823459" y="411479"/>
                </a:lnTo>
                <a:lnTo>
                  <a:pt x="4870646" y="406048"/>
                </a:lnTo>
                <a:lnTo>
                  <a:pt x="4913955" y="390574"/>
                </a:lnTo>
                <a:lnTo>
                  <a:pt x="4952155" y="366293"/>
                </a:lnTo>
                <a:lnTo>
                  <a:pt x="4984013" y="334435"/>
                </a:lnTo>
                <a:lnTo>
                  <a:pt x="5008294" y="296235"/>
                </a:lnTo>
                <a:lnTo>
                  <a:pt x="5023768" y="252926"/>
                </a:lnTo>
                <a:lnTo>
                  <a:pt x="5029200" y="205739"/>
                </a:lnTo>
                <a:lnTo>
                  <a:pt x="5023768" y="158553"/>
                </a:lnTo>
                <a:lnTo>
                  <a:pt x="5008294" y="115244"/>
                </a:lnTo>
                <a:lnTo>
                  <a:pt x="4984013" y="77044"/>
                </a:lnTo>
                <a:lnTo>
                  <a:pt x="4952155" y="45186"/>
                </a:lnTo>
                <a:lnTo>
                  <a:pt x="4913955" y="20905"/>
                </a:lnTo>
                <a:lnTo>
                  <a:pt x="4870646" y="5431"/>
                </a:lnTo>
                <a:lnTo>
                  <a:pt x="4823459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5" name="Google Shape;1515;p182"/>
          <p:cNvSpPr txBox="1"/>
          <p:nvPr/>
        </p:nvSpPr>
        <p:spPr>
          <a:xfrm>
            <a:off x="812506" y="1370863"/>
            <a:ext cx="28716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Landasan Standar dan Metadata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6" name="Google Shape;1516;p182"/>
          <p:cNvGrpSpPr/>
          <p:nvPr/>
        </p:nvGrpSpPr>
        <p:grpSpPr>
          <a:xfrm>
            <a:off x="3261541" y="1168612"/>
            <a:ext cx="1074511" cy="358875"/>
            <a:chOff x="4029455" y="1414259"/>
            <a:chExt cx="1432681" cy="478500"/>
          </a:xfrm>
        </p:grpSpPr>
        <p:sp>
          <p:nvSpPr>
            <p:cNvPr id="1517" name="Google Shape;1517;p182"/>
            <p:cNvSpPr/>
            <p:nvPr/>
          </p:nvSpPr>
          <p:spPr>
            <a:xfrm>
              <a:off x="4029455" y="1443266"/>
              <a:ext cx="530400" cy="4191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8" name="Google Shape;1518;p182"/>
            <p:cNvSpPr/>
            <p:nvPr/>
          </p:nvSpPr>
          <p:spPr>
            <a:xfrm>
              <a:off x="4088891" y="1482852"/>
              <a:ext cx="416100" cy="3063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9" name="Google Shape;1519;p182"/>
            <p:cNvSpPr/>
            <p:nvPr/>
          </p:nvSpPr>
          <p:spPr>
            <a:xfrm>
              <a:off x="4445507" y="1427962"/>
              <a:ext cx="579000" cy="4497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Google Shape;1520;p182"/>
            <p:cNvSpPr/>
            <p:nvPr/>
          </p:nvSpPr>
          <p:spPr>
            <a:xfrm>
              <a:off x="4504943" y="1467612"/>
              <a:ext cx="464700" cy="3369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1" name="Google Shape;1521;p182"/>
            <p:cNvSpPr/>
            <p:nvPr/>
          </p:nvSpPr>
          <p:spPr>
            <a:xfrm>
              <a:off x="4974336" y="1414259"/>
              <a:ext cx="487800" cy="47850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2" name="Google Shape;1522;p182"/>
            <p:cNvSpPr/>
            <p:nvPr/>
          </p:nvSpPr>
          <p:spPr>
            <a:xfrm>
              <a:off x="5033772" y="1441943"/>
              <a:ext cx="373500" cy="365700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23" name="Google Shape;1523;p182"/>
          <p:cNvGrpSpPr/>
          <p:nvPr/>
        </p:nvGrpSpPr>
        <p:grpSpPr>
          <a:xfrm>
            <a:off x="5127889" y="1046791"/>
            <a:ext cx="3878245" cy="578100"/>
            <a:chOff x="465201" y="1019354"/>
            <a:chExt cx="3878245" cy="578100"/>
          </a:xfrm>
        </p:grpSpPr>
        <p:sp>
          <p:nvSpPr>
            <p:cNvPr id="1524" name="Google Shape;1524;p182"/>
            <p:cNvSpPr/>
            <p:nvPr/>
          </p:nvSpPr>
          <p:spPr>
            <a:xfrm>
              <a:off x="465201" y="1285359"/>
              <a:ext cx="3771900" cy="308610"/>
            </a:xfrm>
            <a:custGeom>
              <a:avLst/>
              <a:gdLst/>
              <a:ahLst/>
              <a:cxnLst/>
              <a:rect l="l" t="t" r="r" b="b"/>
              <a:pathLst>
                <a:path w="5029200" h="411480" extrusionOk="0">
                  <a:moveTo>
                    <a:pt x="4823459" y="0"/>
                  </a:moveTo>
                  <a:lnTo>
                    <a:pt x="205740" y="0"/>
                  </a:lnTo>
                  <a:lnTo>
                    <a:pt x="158565" y="5431"/>
                  </a:lnTo>
                  <a:lnTo>
                    <a:pt x="115260" y="20905"/>
                  </a:lnTo>
                  <a:lnTo>
                    <a:pt x="77060" y="45186"/>
                  </a:lnTo>
                  <a:lnTo>
                    <a:pt x="45198" y="77044"/>
                  </a:lnTo>
                  <a:lnTo>
                    <a:pt x="20911" y="115244"/>
                  </a:lnTo>
                  <a:lnTo>
                    <a:pt x="5433" y="158553"/>
                  </a:lnTo>
                  <a:lnTo>
                    <a:pt x="0" y="205739"/>
                  </a:lnTo>
                  <a:lnTo>
                    <a:pt x="5433" y="252926"/>
                  </a:lnTo>
                  <a:lnTo>
                    <a:pt x="20911" y="296235"/>
                  </a:lnTo>
                  <a:lnTo>
                    <a:pt x="45198" y="334435"/>
                  </a:lnTo>
                  <a:lnTo>
                    <a:pt x="77060" y="366293"/>
                  </a:lnTo>
                  <a:lnTo>
                    <a:pt x="115260" y="390574"/>
                  </a:lnTo>
                  <a:lnTo>
                    <a:pt x="158565" y="406048"/>
                  </a:lnTo>
                  <a:lnTo>
                    <a:pt x="205740" y="411479"/>
                  </a:lnTo>
                  <a:lnTo>
                    <a:pt x="4823459" y="411479"/>
                  </a:lnTo>
                  <a:lnTo>
                    <a:pt x="4870646" y="406048"/>
                  </a:lnTo>
                  <a:lnTo>
                    <a:pt x="4913955" y="390574"/>
                  </a:lnTo>
                  <a:lnTo>
                    <a:pt x="4952155" y="366293"/>
                  </a:lnTo>
                  <a:lnTo>
                    <a:pt x="4984013" y="334435"/>
                  </a:lnTo>
                  <a:lnTo>
                    <a:pt x="5008294" y="296235"/>
                  </a:lnTo>
                  <a:lnTo>
                    <a:pt x="5023768" y="252926"/>
                  </a:lnTo>
                  <a:lnTo>
                    <a:pt x="5029200" y="205739"/>
                  </a:lnTo>
                  <a:lnTo>
                    <a:pt x="5023768" y="158553"/>
                  </a:lnTo>
                  <a:lnTo>
                    <a:pt x="5008294" y="115244"/>
                  </a:lnTo>
                  <a:lnTo>
                    <a:pt x="4984013" y="77044"/>
                  </a:lnTo>
                  <a:lnTo>
                    <a:pt x="4952155" y="45186"/>
                  </a:lnTo>
                  <a:lnTo>
                    <a:pt x="4913955" y="20905"/>
                  </a:lnTo>
                  <a:lnTo>
                    <a:pt x="4870646" y="5431"/>
                  </a:lnTo>
                  <a:lnTo>
                    <a:pt x="482345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5" name="Google Shape;1525;p182"/>
            <p:cNvSpPr/>
            <p:nvPr/>
          </p:nvSpPr>
          <p:spPr>
            <a:xfrm>
              <a:off x="3765346" y="1019354"/>
              <a:ext cx="578100" cy="57810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6" name="Google Shape;1526;p182"/>
            <p:cNvSpPr txBox="1"/>
            <p:nvPr/>
          </p:nvSpPr>
          <p:spPr>
            <a:xfrm>
              <a:off x="774800" y="1335274"/>
              <a:ext cx="2871600" cy="19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05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Kode Referensi dan Data Induk</a:t>
              </a:r>
              <a:endPara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27" name="Google Shape;1527;p182"/>
          <p:cNvSpPr/>
          <p:nvPr/>
        </p:nvSpPr>
        <p:spPr>
          <a:xfrm>
            <a:off x="8566683" y="1111584"/>
            <a:ext cx="258900" cy="491700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8" name="Google Shape;1528;p182" descr="Background pattern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 t="97415"/>
          <a:stretch/>
        </p:blipFill>
        <p:spPr>
          <a:xfrm>
            <a:off x="-20533" y="5050973"/>
            <a:ext cx="9164534" cy="925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29" name="Google Shape;1529;p182"/>
          <p:cNvGrpSpPr/>
          <p:nvPr/>
        </p:nvGrpSpPr>
        <p:grpSpPr>
          <a:xfrm>
            <a:off x="7526445" y="104642"/>
            <a:ext cx="1273922" cy="516597"/>
            <a:chOff x="7924469" y="-1"/>
            <a:chExt cx="1219531" cy="494541"/>
          </a:xfrm>
        </p:grpSpPr>
        <p:pic>
          <p:nvPicPr>
            <p:cNvPr id="1530" name="Google Shape;1530;p182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1" name="Google Shape;1531;p182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32" name="Google Shape;1532;p182"/>
          <p:cNvSpPr txBox="1">
            <a:spLocks noGrp="1"/>
          </p:cNvSpPr>
          <p:nvPr>
            <p:ph type="title"/>
          </p:nvPr>
        </p:nvSpPr>
        <p:spPr>
          <a:xfrm>
            <a:off x="1066763" y="238826"/>
            <a:ext cx="73110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PERKEMBANGAN IMPLEMENTASI KEBIJAKAN </a:t>
            </a:r>
            <a:br>
              <a:rPr lang="en" sz="1800">
                <a:solidFill>
                  <a:schemeClr val="dk1"/>
                </a:solidFill>
              </a:rPr>
            </a:br>
            <a:r>
              <a:rPr lang="en" sz="1800">
                <a:solidFill>
                  <a:schemeClr val="dk1"/>
                </a:solidFill>
              </a:rPr>
              <a:t>SATU DATA INDONESIA </a:t>
            </a:r>
            <a:r>
              <a:rPr lang="en" sz="1800">
                <a:solidFill>
                  <a:srgbClr val="888888"/>
                </a:solidFill>
              </a:rPr>
              <a:t>(2/3)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 sz="1500" b="0">
              <a:solidFill>
                <a:schemeClr val="dk1"/>
              </a:solidFill>
            </a:endParaRPr>
          </a:p>
        </p:txBody>
      </p:sp>
      <p:sp>
        <p:nvSpPr>
          <p:cNvPr id="1533" name="Google Shape;1533;p182"/>
          <p:cNvSpPr/>
          <p:nvPr/>
        </p:nvSpPr>
        <p:spPr>
          <a:xfrm>
            <a:off x="438415" y="1304421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457200" h="457200" extrusionOk="0">
                <a:moveTo>
                  <a:pt x="228600" y="0"/>
                </a:moveTo>
                <a:lnTo>
                  <a:pt x="182529" y="4644"/>
                </a:lnTo>
                <a:lnTo>
                  <a:pt x="139619" y="17966"/>
                </a:lnTo>
                <a:lnTo>
                  <a:pt x="100788" y="39045"/>
                </a:lnTo>
                <a:lnTo>
                  <a:pt x="66955" y="66960"/>
                </a:lnTo>
                <a:lnTo>
                  <a:pt x="39041" y="100793"/>
                </a:lnTo>
                <a:lnTo>
                  <a:pt x="17964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4" y="317575"/>
                </a:lnTo>
                <a:lnTo>
                  <a:pt x="39041" y="356406"/>
                </a:lnTo>
                <a:lnTo>
                  <a:pt x="66955" y="390239"/>
                </a:lnTo>
                <a:lnTo>
                  <a:pt x="100788" y="418154"/>
                </a:lnTo>
                <a:lnTo>
                  <a:pt x="139619" y="439233"/>
                </a:lnTo>
                <a:lnTo>
                  <a:pt x="182529" y="452555"/>
                </a:lnTo>
                <a:lnTo>
                  <a:pt x="228600" y="457200"/>
                </a:lnTo>
                <a:lnTo>
                  <a:pt x="274670" y="452555"/>
                </a:lnTo>
                <a:lnTo>
                  <a:pt x="317580" y="439233"/>
                </a:lnTo>
                <a:lnTo>
                  <a:pt x="356411" y="418154"/>
                </a:lnTo>
                <a:lnTo>
                  <a:pt x="390244" y="390239"/>
                </a:lnTo>
                <a:lnTo>
                  <a:pt x="418158" y="356406"/>
                </a:lnTo>
                <a:lnTo>
                  <a:pt x="439235" y="317575"/>
                </a:lnTo>
                <a:lnTo>
                  <a:pt x="452555" y="274666"/>
                </a:lnTo>
                <a:lnTo>
                  <a:pt x="457200" y="228600"/>
                </a:lnTo>
                <a:lnTo>
                  <a:pt x="452555" y="182533"/>
                </a:lnTo>
                <a:lnTo>
                  <a:pt x="439235" y="139624"/>
                </a:lnTo>
                <a:lnTo>
                  <a:pt x="418158" y="100793"/>
                </a:lnTo>
                <a:lnTo>
                  <a:pt x="390244" y="66960"/>
                </a:lnTo>
                <a:lnTo>
                  <a:pt x="356411" y="39045"/>
                </a:lnTo>
                <a:lnTo>
                  <a:pt x="317580" y="17966"/>
                </a:lnTo>
                <a:lnTo>
                  <a:pt x="274670" y="4644"/>
                </a:lnTo>
                <a:lnTo>
                  <a:pt x="2286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4" name="Google Shape;1534;p182"/>
          <p:cNvSpPr/>
          <p:nvPr/>
        </p:nvSpPr>
        <p:spPr>
          <a:xfrm>
            <a:off x="5074916" y="1283484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457200" h="457200" extrusionOk="0">
                <a:moveTo>
                  <a:pt x="228600" y="0"/>
                </a:moveTo>
                <a:lnTo>
                  <a:pt x="182529" y="4644"/>
                </a:lnTo>
                <a:lnTo>
                  <a:pt x="139619" y="17966"/>
                </a:lnTo>
                <a:lnTo>
                  <a:pt x="100788" y="39045"/>
                </a:lnTo>
                <a:lnTo>
                  <a:pt x="66955" y="66960"/>
                </a:lnTo>
                <a:lnTo>
                  <a:pt x="39041" y="100793"/>
                </a:lnTo>
                <a:lnTo>
                  <a:pt x="17964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4" y="317575"/>
                </a:lnTo>
                <a:lnTo>
                  <a:pt x="39041" y="356406"/>
                </a:lnTo>
                <a:lnTo>
                  <a:pt x="66955" y="390239"/>
                </a:lnTo>
                <a:lnTo>
                  <a:pt x="100788" y="418154"/>
                </a:lnTo>
                <a:lnTo>
                  <a:pt x="139619" y="439233"/>
                </a:lnTo>
                <a:lnTo>
                  <a:pt x="182529" y="452555"/>
                </a:lnTo>
                <a:lnTo>
                  <a:pt x="228600" y="457200"/>
                </a:lnTo>
                <a:lnTo>
                  <a:pt x="274670" y="452555"/>
                </a:lnTo>
                <a:lnTo>
                  <a:pt x="317580" y="439233"/>
                </a:lnTo>
                <a:lnTo>
                  <a:pt x="356411" y="418154"/>
                </a:lnTo>
                <a:lnTo>
                  <a:pt x="390244" y="390239"/>
                </a:lnTo>
                <a:lnTo>
                  <a:pt x="418158" y="356406"/>
                </a:lnTo>
                <a:lnTo>
                  <a:pt x="439235" y="317575"/>
                </a:lnTo>
                <a:lnTo>
                  <a:pt x="452555" y="274666"/>
                </a:lnTo>
                <a:lnTo>
                  <a:pt x="457200" y="228600"/>
                </a:lnTo>
                <a:lnTo>
                  <a:pt x="452555" y="182533"/>
                </a:lnTo>
                <a:lnTo>
                  <a:pt x="439235" y="139624"/>
                </a:lnTo>
                <a:lnTo>
                  <a:pt x="418158" y="100793"/>
                </a:lnTo>
                <a:lnTo>
                  <a:pt x="390244" y="66960"/>
                </a:lnTo>
                <a:lnTo>
                  <a:pt x="356411" y="39045"/>
                </a:lnTo>
                <a:lnTo>
                  <a:pt x="317580" y="17966"/>
                </a:lnTo>
                <a:lnTo>
                  <a:pt x="274670" y="4644"/>
                </a:lnTo>
                <a:lnTo>
                  <a:pt x="2286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5" name="Google Shape;1535;p182"/>
          <p:cNvPicPr preferRelativeResize="0"/>
          <p:nvPr/>
        </p:nvPicPr>
        <p:blipFill rotWithShape="1">
          <a:blip r:embed="rId13">
            <a:alphaModFix/>
          </a:blip>
          <a:srcRect l="3330" r="89420" b="77354"/>
          <a:stretch/>
        </p:blipFill>
        <p:spPr>
          <a:xfrm>
            <a:off x="258718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0" name="Google Shape;1540;p1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4325" y="3911800"/>
            <a:ext cx="8758851" cy="123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1" name="Google Shape;1541;p183"/>
          <p:cNvSpPr txBox="1"/>
          <p:nvPr/>
        </p:nvSpPr>
        <p:spPr>
          <a:xfrm>
            <a:off x="2309850" y="1329526"/>
            <a:ext cx="20817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Instansi Pusat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2" name="Google Shape;1542;p183"/>
          <p:cNvSpPr txBox="1"/>
          <p:nvPr/>
        </p:nvSpPr>
        <p:spPr>
          <a:xfrm>
            <a:off x="2685900" y="899776"/>
            <a:ext cx="2014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Instansi Pusat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3" name="Google Shape;1543;p183"/>
          <p:cNvSpPr txBox="1">
            <a:spLocks noGrp="1"/>
          </p:cNvSpPr>
          <p:nvPr>
            <p:ph type="title"/>
          </p:nvPr>
        </p:nvSpPr>
        <p:spPr>
          <a:xfrm>
            <a:off x="1204100" y="268225"/>
            <a:ext cx="62874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" sz="1800">
                <a:solidFill>
                  <a:schemeClr val="dk1"/>
                </a:solidFill>
              </a:rPr>
              <a:t>PERKEMBANGAN IMPLEMENTASI KEBIJAKAN </a:t>
            </a:r>
            <a:br>
              <a:rPr lang="en" sz="1800">
                <a:solidFill>
                  <a:schemeClr val="dk1"/>
                </a:solidFill>
              </a:rPr>
            </a:br>
            <a:r>
              <a:rPr lang="en" sz="1800">
                <a:solidFill>
                  <a:schemeClr val="dk1"/>
                </a:solidFill>
              </a:rPr>
              <a:t>SATU DATA INDONESIA </a:t>
            </a:r>
            <a:r>
              <a:rPr lang="en" sz="1800">
                <a:solidFill>
                  <a:srgbClr val="888888"/>
                </a:solidFill>
              </a:rPr>
              <a:t>(3/3)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/>
          </a:p>
        </p:txBody>
      </p:sp>
      <p:sp>
        <p:nvSpPr>
          <p:cNvPr id="1544" name="Google Shape;1544;p183"/>
          <p:cNvSpPr txBox="1"/>
          <p:nvPr/>
        </p:nvSpPr>
        <p:spPr>
          <a:xfrm>
            <a:off x="634364" y="1339955"/>
            <a:ext cx="125700" cy="2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0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5" name="Google Shape;1545;p183"/>
          <p:cNvSpPr txBox="1"/>
          <p:nvPr/>
        </p:nvSpPr>
        <p:spPr>
          <a:xfrm>
            <a:off x="710725" y="1635300"/>
            <a:ext cx="7519200" cy="11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0000" rIns="0" bIns="0" anchor="t" anchorCtr="0">
            <a:spAutoFit/>
          </a:bodyPr>
          <a:lstStyle/>
          <a:p>
            <a:pPr marL="177800" marR="0" lvl="0" indent="-114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•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Pengembangan Portal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SDI 2022 meliputi M</a:t>
            </a:r>
            <a:r>
              <a:rPr lang="en" sz="1100" b="0" i="1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odul Manajemen User dan Akses, Dashboard Monitoring, Repository, Open Data,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dan Layanan SDI (Forum Data, Bimbingan Teknis &amp; Permintaan Data)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14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•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Pemanfaatan server Pusat Data Nasional Sementara (PDNS)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dan uji penggunaan Sistem Penghubung Layanan Pemerintah (SPLP)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14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•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Integrasi Portal SDI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dengan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Geoportal JIGN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55600" marR="0" lvl="0" indent="-1143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Progres terintegrasi: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46" name="Google Shape;1546;p183"/>
          <p:cNvGrpSpPr/>
          <p:nvPr/>
        </p:nvGrpSpPr>
        <p:grpSpPr>
          <a:xfrm>
            <a:off x="617602" y="1055219"/>
            <a:ext cx="3878245" cy="578100"/>
            <a:chOff x="465201" y="1019354"/>
            <a:chExt cx="3878245" cy="578100"/>
          </a:xfrm>
        </p:grpSpPr>
        <p:sp>
          <p:nvSpPr>
            <p:cNvPr id="1547" name="Google Shape;1547;p183"/>
            <p:cNvSpPr/>
            <p:nvPr/>
          </p:nvSpPr>
          <p:spPr>
            <a:xfrm>
              <a:off x="465201" y="1285359"/>
              <a:ext cx="3771900" cy="308610"/>
            </a:xfrm>
            <a:custGeom>
              <a:avLst/>
              <a:gdLst/>
              <a:ahLst/>
              <a:cxnLst/>
              <a:rect l="l" t="t" r="r" b="b"/>
              <a:pathLst>
                <a:path w="5029200" h="411480" extrusionOk="0">
                  <a:moveTo>
                    <a:pt x="4823459" y="0"/>
                  </a:moveTo>
                  <a:lnTo>
                    <a:pt x="205740" y="0"/>
                  </a:lnTo>
                  <a:lnTo>
                    <a:pt x="158565" y="5431"/>
                  </a:lnTo>
                  <a:lnTo>
                    <a:pt x="115260" y="20905"/>
                  </a:lnTo>
                  <a:lnTo>
                    <a:pt x="77060" y="45186"/>
                  </a:lnTo>
                  <a:lnTo>
                    <a:pt x="45198" y="77044"/>
                  </a:lnTo>
                  <a:lnTo>
                    <a:pt x="20911" y="115244"/>
                  </a:lnTo>
                  <a:lnTo>
                    <a:pt x="5433" y="158553"/>
                  </a:lnTo>
                  <a:lnTo>
                    <a:pt x="0" y="205739"/>
                  </a:lnTo>
                  <a:lnTo>
                    <a:pt x="5433" y="252926"/>
                  </a:lnTo>
                  <a:lnTo>
                    <a:pt x="20911" y="296235"/>
                  </a:lnTo>
                  <a:lnTo>
                    <a:pt x="45198" y="334435"/>
                  </a:lnTo>
                  <a:lnTo>
                    <a:pt x="77060" y="366293"/>
                  </a:lnTo>
                  <a:lnTo>
                    <a:pt x="115260" y="390574"/>
                  </a:lnTo>
                  <a:lnTo>
                    <a:pt x="158565" y="406048"/>
                  </a:lnTo>
                  <a:lnTo>
                    <a:pt x="205740" y="411479"/>
                  </a:lnTo>
                  <a:lnTo>
                    <a:pt x="4823459" y="411479"/>
                  </a:lnTo>
                  <a:lnTo>
                    <a:pt x="4870646" y="406048"/>
                  </a:lnTo>
                  <a:lnTo>
                    <a:pt x="4913955" y="390574"/>
                  </a:lnTo>
                  <a:lnTo>
                    <a:pt x="4952155" y="366293"/>
                  </a:lnTo>
                  <a:lnTo>
                    <a:pt x="4984013" y="334435"/>
                  </a:lnTo>
                  <a:lnTo>
                    <a:pt x="5008294" y="296235"/>
                  </a:lnTo>
                  <a:lnTo>
                    <a:pt x="5023768" y="252926"/>
                  </a:lnTo>
                  <a:lnTo>
                    <a:pt x="5029200" y="205739"/>
                  </a:lnTo>
                  <a:lnTo>
                    <a:pt x="5023768" y="158553"/>
                  </a:lnTo>
                  <a:lnTo>
                    <a:pt x="5008294" y="115244"/>
                  </a:lnTo>
                  <a:lnTo>
                    <a:pt x="4984013" y="77044"/>
                  </a:lnTo>
                  <a:lnTo>
                    <a:pt x="4952155" y="45186"/>
                  </a:lnTo>
                  <a:lnTo>
                    <a:pt x="4913955" y="20905"/>
                  </a:lnTo>
                  <a:lnTo>
                    <a:pt x="4870646" y="5431"/>
                  </a:lnTo>
                  <a:lnTo>
                    <a:pt x="482345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8" name="Google Shape;1548;p183"/>
            <p:cNvSpPr/>
            <p:nvPr/>
          </p:nvSpPr>
          <p:spPr>
            <a:xfrm>
              <a:off x="3765346" y="1019354"/>
              <a:ext cx="578100" cy="57810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9" name="Google Shape;1549;p183"/>
            <p:cNvSpPr txBox="1"/>
            <p:nvPr/>
          </p:nvSpPr>
          <p:spPr>
            <a:xfrm>
              <a:off x="774800" y="1335274"/>
              <a:ext cx="2871600" cy="19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05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Interoperabilitas dan Portal Satu Data</a:t>
              </a:r>
              <a:endPara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550" name="Google Shape;1550;p1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6735" y="1184777"/>
            <a:ext cx="334814" cy="318995"/>
          </a:xfrm>
          <a:prstGeom prst="rect">
            <a:avLst/>
          </a:prstGeom>
          <a:noFill/>
          <a:ln>
            <a:noFill/>
          </a:ln>
        </p:spPr>
      </p:pic>
      <p:sp>
        <p:nvSpPr>
          <p:cNvPr id="1551" name="Google Shape;1551;p183"/>
          <p:cNvSpPr/>
          <p:nvPr/>
        </p:nvSpPr>
        <p:spPr>
          <a:xfrm>
            <a:off x="570990" y="1302917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457200" h="457200" extrusionOk="0">
                <a:moveTo>
                  <a:pt x="228600" y="0"/>
                </a:moveTo>
                <a:lnTo>
                  <a:pt x="182529" y="4644"/>
                </a:lnTo>
                <a:lnTo>
                  <a:pt x="139619" y="17966"/>
                </a:lnTo>
                <a:lnTo>
                  <a:pt x="100788" y="39045"/>
                </a:lnTo>
                <a:lnTo>
                  <a:pt x="66955" y="66960"/>
                </a:lnTo>
                <a:lnTo>
                  <a:pt x="39041" y="100793"/>
                </a:lnTo>
                <a:lnTo>
                  <a:pt x="17964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4" y="317575"/>
                </a:lnTo>
                <a:lnTo>
                  <a:pt x="39041" y="356406"/>
                </a:lnTo>
                <a:lnTo>
                  <a:pt x="66955" y="390239"/>
                </a:lnTo>
                <a:lnTo>
                  <a:pt x="100788" y="418154"/>
                </a:lnTo>
                <a:lnTo>
                  <a:pt x="139619" y="439233"/>
                </a:lnTo>
                <a:lnTo>
                  <a:pt x="182529" y="452555"/>
                </a:lnTo>
                <a:lnTo>
                  <a:pt x="228600" y="457200"/>
                </a:lnTo>
                <a:lnTo>
                  <a:pt x="274670" y="452555"/>
                </a:lnTo>
                <a:lnTo>
                  <a:pt x="317580" y="439233"/>
                </a:lnTo>
                <a:lnTo>
                  <a:pt x="356411" y="418154"/>
                </a:lnTo>
                <a:lnTo>
                  <a:pt x="390244" y="390239"/>
                </a:lnTo>
                <a:lnTo>
                  <a:pt x="418158" y="356406"/>
                </a:lnTo>
                <a:lnTo>
                  <a:pt x="439235" y="317575"/>
                </a:lnTo>
                <a:lnTo>
                  <a:pt x="452555" y="274666"/>
                </a:lnTo>
                <a:lnTo>
                  <a:pt x="457200" y="228600"/>
                </a:lnTo>
                <a:lnTo>
                  <a:pt x="452555" y="182533"/>
                </a:lnTo>
                <a:lnTo>
                  <a:pt x="439235" y="139624"/>
                </a:lnTo>
                <a:lnTo>
                  <a:pt x="418158" y="100793"/>
                </a:lnTo>
                <a:lnTo>
                  <a:pt x="390244" y="66960"/>
                </a:lnTo>
                <a:lnTo>
                  <a:pt x="356411" y="39045"/>
                </a:lnTo>
                <a:lnTo>
                  <a:pt x="317580" y="17966"/>
                </a:lnTo>
                <a:lnTo>
                  <a:pt x="274670" y="4644"/>
                </a:lnTo>
                <a:lnTo>
                  <a:pt x="2286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183"/>
          <p:cNvSpPr/>
          <p:nvPr/>
        </p:nvSpPr>
        <p:spPr>
          <a:xfrm>
            <a:off x="828475" y="3187050"/>
            <a:ext cx="1710000" cy="10593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Terhubung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dari </a:t>
            </a: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87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→ </a:t>
            </a:r>
            <a:r>
              <a:rPr lang="en" sz="16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29%</a:t>
            </a:r>
            <a:endParaRPr sz="1600" b="1" i="0" u="none" strike="noStrike" cap="none">
              <a:solidFill>
                <a:srgbClr val="98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Jumlah Dataset </a:t>
            </a:r>
            <a:r>
              <a:rPr lang="en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6650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3" name="Google Shape;1553;p183"/>
          <p:cNvSpPr/>
          <p:nvPr/>
        </p:nvSpPr>
        <p:spPr>
          <a:xfrm>
            <a:off x="843800" y="2912800"/>
            <a:ext cx="1500300" cy="318900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Instansi Pusat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4" name="Google Shape;1554;p183"/>
          <p:cNvSpPr/>
          <p:nvPr/>
        </p:nvSpPr>
        <p:spPr>
          <a:xfrm>
            <a:off x="3771613" y="3132352"/>
            <a:ext cx="1710000" cy="10593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Terhubung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dari </a:t>
            </a: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→ </a:t>
            </a:r>
            <a:r>
              <a:rPr lang="en" sz="15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79%</a:t>
            </a:r>
            <a:endParaRPr sz="1500" b="1" i="0" u="none" strike="noStrike" cap="none">
              <a:solidFill>
                <a:srgbClr val="98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Jumlah Dataset </a:t>
            </a:r>
            <a:r>
              <a:rPr lang="en" sz="1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20755</a:t>
            </a:r>
            <a:endParaRPr sz="1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5" name="Google Shape;1555;p183"/>
          <p:cNvSpPr/>
          <p:nvPr/>
        </p:nvSpPr>
        <p:spPr>
          <a:xfrm>
            <a:off x="3771613" y="2810474"/>
            <a:ext cx="1500300" cy="318900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Provinsi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6" name="Google Shape;1556;p183"/>
          <p:cNvSpPr/>
          <p:nvPr/>
        </p:nvSpPr>
        <p:spPr>
          <a:xfrm>
            <a:off x="6596550" y="2953453"/>
            <a:ext cx="1897800" cy="10593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Terhubung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147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dari </a:t>
            </a: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514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→ </a:t>
            </a:r>
            <a:r>
              <a:rPr lang="en" sz="16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29%</a:t>
            </a:r>
            <a:endParaRPr sz="1600" b="1" i="0" u="none" strike="noStrike" cap="none">
              <a:solidFill>
                <a:srgbClr val="98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Jumlah Dataset </a:t>
            </a:r>
            <a:br>
              <a:rPr lang="en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7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22942</a:t>
            </a:r>
            <a:endParaRPr sz="17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7" name="Google Shape;1557;p183"/>
          <p:cNvSpPr/>
          <p:nvPr/>
        </p:nvSpPr>
        <p:spPr>
          <a:xfrm>
            <a:off x="6596550" y="2648960"/>
            <a:ext cx="1500300" cy="318900"/>
          </a:xfrm>
          <a:prstGeom prst="roundRect">
            <a:avLst>
              <a:gd name="adj" fmla="val 16667"/>
            </a:avLst>
          </a:prstGeom>
          <a:solidFill>
            <a:srgbClr val="E6B8A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Kab &amp; Kota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8" name="Google Shape;1558;p183" descr="Background patter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t="97415"/>
          <a:stretch/>
        </p:blipFill>
        <p:spPr>
          <a:xfrm>
            <a:off x="-20533" y="5050973"/>
            <a:ext cx="9164534" cy="92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3" name="Google Shape;1563;p1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856749"/>
            <a:ext cx="9144001" cy="128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4" name="Google Shape;1564;p1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704675" cy="528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5" name="Google Shape;1565;p184"/>
          <p:cNvGrpSpPr/>
          <p:nvPr/>
        </p:nvGrpSpPr>
        <p:grpSpPr>
          <a:xfrm>
            <a:off x="-2" y="1286789"/>
            <a:ext cx="8632317" cy="1893906"/>
            <a:chOff x="2354656" y="1417342"/>
            <a:chExt cx="6596101" cy="1110600"/>
          </a:xfrm>
        </p:grpSpPr>
        <p:sp>
          <p:nvSpPr>
            <p:cNvPr id="1566" name="Google Shape;1566;p184"/>
            <p:cNvSpPr txBox="1"/>
            <p:nvPr/>
          </p:nvSpPr>
          <p:spPr>
            <a:xfrm>
              <a:off x="4869257" y="1417342"/>
              <a:ext cx="4081500" cy="11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rPr lang="en" sz="1500" b="1">
                  <a:solidFill>
                    <a:srgbClr val="C00000"/>
                  </a:solidFill>
                </a:rPr>
                <a:t>MONITORING PENYELENGGARAAN SATU DATA DI DAERAH PILOTING PROJECT OPEN GOVERNMENT INDONESIA </a:t>
              </a:r>
              <a:endParaRPr sz="2100" b="1">
                <a:solidFill>
                  <a:schemeClr val="dk1"/>
                </a:solidFill>
              </a:endParaRPr>
            </a:p>
          </p:txBody>
        </p:sp>
        <p:cxnSp>
          <p:nvCxnSpPr>
            <p:cNvPr id="1567" name="Google Shape;1567;p184"/>
            <p:cNvCxnSpPr/>
            <p:nvPr/>
          </p:nvCxnSpPr>
          <p:spPr>
            <a:xfrm>
              <a:off x="2354656" y="1920783"/>
              <a:ext cx="17484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568" name="Google Shape;1568;p184"/>
            <p:cNvSpPr/>
            <p:nvPr/>
          </p:nvSpPr>
          <p:spPr>
            <a:xfrm>
              <a:off x="4047761" y="1651629"/>
              <a:ext cx="540000" cy="54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</a:t>
            </a:r>
            <a:r>
              <a:rPr lang="en-US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2020 - 2022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3F3F3F"/>
                </a:solidFill>
              </a:rPr>
              <a:t>R</a:t>
            </a:r>
            <a:r>
              <a:rPr lang="en-ID" sz="1800" dirty="0" err="1">
                <a:solidFill>
                  <a:srgbClr val="3F3F3F"/>
                </a:solidFill>
              </a:rPr>
              <a:t>encana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Aksi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Nasional</a:t>
            </a:r>
            <a:r>
              <a:rPr lang="en-ID" sz="1800" dirty="0">
                <a:solidFill>
                  <a:srgbClr val="3F3F3F"/>
                </a:solidFill>
              </a:rPr>
              <a:t> dan </a:t>
            </a:r>
            <a:r>
              <a:rPr lang="en-ID" sz="1800" dirty="0" err="1">
                <a:solidFill>
                  <a:srgbClr val="3F3F3F"/>
                </a:solidFill>
              </a:rPr>
              <a:t>Kesepakatan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Komitmen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endParaRPr sz="1800" b="0" i="1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DC1E3B-51F2-47E7-B952-C18802B200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674"/>
          <a:stretch/>
        </p:blipFill>
        <p:spPr>
          <a:xfrm>
            <a:off x="1756821" y="1050154"/>
            <a:ext cx="5500322" cy="3642485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84E4B454-5B04-41C5-93FB-F6005111DFB2}"/>
              </a:ext>
            </a:extLst>
          </p:cNvPr>
          <p:cNvSpPr/>
          <p:nvPr/>
        </p:nvSpPr>
        <p:spPr>
          <a:xfrm>
            <a:off x="4506982" y="897209"/>
            <a:ext cx="1313292" cy="1313292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77411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</a:t>
            </a:r>
            <a:r>
              <a:rPr lang="en-US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2020 - 2022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3F3F3F"/>
                </a:solidFill>
              </a:rPr>
              <a:t>R</a:t>
            </a:r>
            <a:r>
              <a:rPr lang="en-ID" sz="1800" dirty="0" err="1">
                <a:solidFill>
                  <a:srgbClr val="3F3F3F"/>
                </a:solidFill>
              </a:rPr>
              <a:t>encana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Aksi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Nasional</a:t>
            </a:r>
            <a:r>
              <a:rPr lang="en-ID" sz="1800" dirty="0">
                <a:solidFill>
                  <a:srgbClr val="3F3F3F"/>
                </a:solidFill>
              </a:rPr>
              <a:t> dan </a:t>
            </a:r>
            <a:r>
              <a:rPr lang="en-ID" sz="1800" dirty="0" err="1">
                <a:solidFill>
                  <a:srgbClr val="3F3F3F"/>
                </a:solidFill>
              </a:rPr>
              <a:t>Kesepakatan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Komitmen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endParaRPr sz="1800" b="0" i="1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45C852-2466-4259-80D0-E459A2215C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35677"/>
              </p:ext>
            </p:extLst>
          </p:nvPr>
        </p:nvGraphicFramePr>
        <p:xfrm>
          <a:off x="2757713" y="1481430"/>
          <a:ext cx="6216549" cy="271272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728711">
                  <a:extLst>
                    <a:ext uri="{9D8B030D-6E8A-4147-A177-3AD203B41FA5}">
                      <a16:colId xmlns:a16="http://schemas.microsoft.com/office/drawing/2014/main" val="1693706959"/>
                    </a:ext>
                  </a:extLst>
                </a:gridCol>
                <a:gridCol w="5487838">
                  <a:extLst>
                    <a:ext uri="{9D8B030D-6E8A-4147-A177-3AD203B41FA5}">
                      <a16:colId xmlns:a16="http://schemas.microsoft.com/office/drawing/2014/main" val="2875767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/>
                        <a:t>16</a:t>
                      </a:r>
                      <a:endParaRPr lang="en-ID" sz="1800" b="1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D" sz="1800" b="1" dirty="0"/>
                        <a:t>“</a:t>
                      </a:r>
                      <a:r>
                        <a:rPr lang="en-ID" sz="1800" b="1" dirty="0" err="1"/>
                        <a:t>Menguatkan</a:t>
                      </a:r>
                      <a:r>
                        <a:rPr lang="en-ID" sz="1800" b="1" dirty="0"/>
                        <a:t> Masyarakat yang </a:t>
                      </a:r>
                      <a:r>
                        <a:rPr lang="en-ID" sz="1800" b="1" dirty="0" err="1"/>
                        <a:t>Inklusif</a:t>
                      </a:r>
                      <a:r>
                        <a:rPr lang="en-ID" sz="1800" b="1" dirty="0"/>
                        <a:t> dan </a:t>
                      </a:r>
                      <a:r>
                        <a:rPr lang="en-ID" sz="1800" b="1" dirty="0" err="1"/>
                        <a:t>Damai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untuk</a:t>
                      </a:r>
                      <a:r>
                        <a:rPr lang="en-ID" sz="1800" b="1" dirty="0"/>
                        <a:t> Pembangunan </a:t>
                      </a:r>
                      <a:r>
                        <a:rPr lang="en-ID" sz="1800" b="1" dirty="0" err="1"/>
                        <a:t>Berkelanjutan</a:t>
                      </a:r>
                      <a:r>
                        <a:rPr lang="en-ID" sz="1800" b="1" dirty="0"/>
                        <a:t>, </a:t>
                      </a:r>
                      <a:r>
                        <a:rPr lang="en-ID" sz="1800" b="1" dirty="0" err="1"/>
                        <a:t>Menyediakan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Akses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Keadilan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untuk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Semua</a:t>
                      </a:r>
                      <a:r>
                        <a:rPr lang="en-ID" sz="1800" b="1" dirty="0"/>
                        <a:t>, dan </a:t>
                      </a:r>
                      <a:r>
                        <a:rPr lang="en-ID" sz="1800" b="1" dirty="0" err="1"/>
                        <a:t>Membangun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Kelembagaan</a:t>
                      </a:r>
                      <a:r>
                        <a:rPr lang="en-ID" sz="1800" b="1" dirty="0"/>
                        <a:t> yang </a:t>
                      </a:r>
                      <a:r>
                        <a:rPr lang="en-ID" sz="1800" b="1" dirty="0" err="1"/>
                        <a:t>Efektif</a:t>
                      </a:r>
                      <a:r>
                        <a:rPr lang="en-ID" sz="1800" b="1" dirty="0"/>
                        <a:t>, </a:t>
                      </a:r>
                      <a:r>
                        <a:rPr lang="en-ID" sz="1800" b="1" dirty="0" err="1"/>
                        <a:t>Akuntabel</a:t>
                      </a:r>
                      <a:r>
                        <a:rPr lang="en-ID" sz="1800" b="1" dirty="0"/>
                        <a:t>, dan </a:t>
                      </a:r>
                      <a:r>
                        <a:rPr lang="en-ID" sz="1800" b="1" dirty="0" err="1"/>
                        <a:t>Inklusif</a:t>
                      </a:r>
                      <a:r>
                        <a:rPr lang="en-ID" sz="1800" b="1" dirty="0"/>
                        <a:t> di </a:t>
                      </a:r>
                      <a:r>
                        <a:rPr lang="en-ID" sz="1800" b="1" dirty="0" err="1"/>
                        <a:t>Semua</a:t>
                      </a:r>
                      <a:r>
                        <a:rPr lang="en-ID" sz="1800" b="1" dirty="0"/>
                        <a:t> </a:t>
                      </a:r>
                      <a:r>
                        <a:rPr lang="en-ID" sz="1800" b="1" dirty="0" err="1"/>
                        <a:t>Tingkatan</a:t>
                      </a:r>
                      <a:r>
                        <a:rPr lang="en-ID" sz="1800" b="1" dirty="0"/>
                        <a:t>" 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35449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16.6</a:t>
                      </a:r>
                      <a:endParaRPr lang="en-ID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D" dirty="0" err="1"/>
                        <a:t>mengembangkan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lembaga</a:t>
                      </a:r>
                      <a:r>
                        <a:rPr lang="en-ID" dirty="0"/>
                        <a:t> yang </a:t>
                      </a:r>
                      <a:r>
                        <a:rPr lang="en-ID" dirty="0" err="1"/>
                        <a:t>efektif</a:t>
                      </a:r>
                      <a:r>
                        <a:rPr lang="en-ID" dirty="0"/>
                        <a:t>, </a:t>
                      </a:r>
                      <a:r>
                        <a:rPr lang="en-ID" dirty="0" err="1"/>
                        <a:t>akuntabel</a:t>
                      </a:r>
                      <a:r>
                        <a:rPr lang="en-ID" dirty="0"/>
                        <a:t>, dan </a:t>
                      </a:r>
                      <a:r>
                        <a:rPr lang="en-ID" dirty="0" err="1"/>
                        <a:t>transparan</a:t>
                      </a:r>
                      <a:r>
                        <a:rPr lang="en-ID" dirty="0"/>
                        <a:t> di </a:t>
                      </a:r>
                      <a:r>
                        <a:rPr lang="en-ID" dirty="0" err="1"/>
                        <a:t>semua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tingkat</a:t>
                      </a:r>
                      <a:r>
                        <a:rPr lang="en-ID" dirty="0"/>
                        <a:t> dan target 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8458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16.10</a:t>
                      </a:r>
                      <a:endParaRPr lang="en-ID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ID" dirty="0" err="1"/>
                        <a:t>menjamin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akses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publik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terhadap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informasi</a:t>
                      </a:r>
                      <a:r>
                        <a:rPr lang="en-ID" dirty="0"/>
                        <a:t> dan </a:t>
                      </a:r>
                      <a:r>
                        <a:rPr lang="en-ID" dirty="0" err="1"/>
                        <a:t>melindungi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kebebasan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mendasar</a:t>
                      </a:r>
                      <a:r>
                        <a:rPr lang="en-ID" dirty="0"/>
                        <a:t>, </a:t>
                      </a:r>
                      <a:r>
                        <a:rPr lang="en-ID" dirty="0" err="1"/>
                        <a:t>sesuai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dengan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peraturan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nasional</a:t>
                      </a:r>
                      <a:r>
                        <a:rPr lang="en-ID" dirty="0"/>
                        <a:t> dan </a:t>
                      </a:r>
                      <a:r>
                        <a:rPr lang="en-ID" dirty="0" err="1"/>
                        <a:t>kesepakatan</a:t>
                      </a:r>
                      <a:r>
                        <a:rPr lang="en-ID" dirty="0"/>
                        <a:t> </a:t>
                      </a:r>
                      <a:r>
                        <a:rPr lang="en-ID" dirty="0" err="1"/>
                        <a:t>internasional</a:t>
                      </a:r>
                      <a:r>
                        <a:rPr lang="en-ID" dirty="0"/>
                        <a:t>.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9419974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18F75A1-8678-4EF0-BD01-AACD2381D0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230" y="1532618"/>
            <a:ext cx="2465590" cy="246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966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800" b="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Komitmen</a:t>
            </a:r>
            <a:r>
              <a:rPr lang="en-ID" sz="1800" b="0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dan </a:t>
            </a:r>
            <a:r>
              <a:rPr lang="en-ID" sz="1800" b="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Bentuk</a:t>
            </a:r>
            <a:r>
              <a:rPr lang="en-ID" sz="1800" b="0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D" sz="1800" b="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Pelaksanaan</a:t>
            </a:r>
            <a:endParaRPr sz="1800" b="0" i="1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BE92C1C-13BA-4CCD-86D2-A515C035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112879"/>
              </p:ext>
            </p:extLst>
          </p:nvPr>
        </p:nvGraphicFramePr>
        <p:xfrm>
          <a:off x="301312" y="1460840"/>
          <a:ext cx="8541376" cy="315468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4139113">
                  <a:extLst>
                    <a:ext uri="{9D8B030D-6E8A-4147-A177-3AD203B41FA5}">
                      <a16:colId xmlns:a16="http://schemas.microsoft.com/office/drawing/2014/main" val="1280098873"/>
                    </a:ext>
                  </a:extLst>
                </a:gridCol>
                <a:gridCol w="4402263">
                  <a:extLst>
                    <a:ext uri="{9D8B030D-6E8A-4147-A177-3AD203B41FA5}">
                      <a16:colId xmlns:a16="http://schemas.microsoft.com/office/drawing/2014/main" val="200338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ID" b="1" dirty="0" err="1">
                          <a:latin typeface="Cambria" panose="02040503050406030204" pitchFamily="18" charset="0"/>
                        </a:rPr>
                        <a:t>Mendorong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Keterbukaan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Kontrak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di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Sektor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Pengadaan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Barang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dan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Jasa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Pemerintah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</a:t>
                      </a:r>
                      <a:endParaRPr lang="en-ID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Mendorong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Keterbukaan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b="1" dirty="0" err="1">
                          <a:latin typeface="Cambria" panose="02040503050406030204" pitchFamily="18" charset="0"/>
                        </a:rPr>
                        <a:t>Informasi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terkait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Kegiatan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Pengadaan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Barang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dan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Jasa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Pemerintah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144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2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Peningkatan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Kualitas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Penyelesaian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Pengaduan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Pelayanan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Publik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Melalui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SP4N-LAPOR!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Meningkatkan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responsivitas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instansi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pengaduan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pelayanan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publik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yang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telah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terhubung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dengan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SP4N-LAPOR!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untuk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mendorong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peningkatan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nilai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persentase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pengaduan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yang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ditindaklanjuti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secara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cepat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.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90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1"/>
                        </a:buClr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it-IT" sz="1400" b="1" i="0" u="none" strike="noStrike" cap="none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Pengembangan Rencana Aksi Tata Kelola Satu Data Indonesia di Tingkat Pemerintah Daerah </a:t>
                      </a:r>
                      <a:endParaRPr lang="en-ID" sz="1400" b="1" i="0" u="none" strike="noStrike" cap="none" dirty="0">
                        <a:solidFill>
                          <a:schemeClr val="bg1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Mengawal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implementasi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b="1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kebijakan</a:t>
                      </a:r>
                      <a:r>
                        <a:rPr lang="en-ID" sz="1100" b="1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Satu Data Indonesia 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dan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mendorong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koordinasi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,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pengawasan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dan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evaluasi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dalam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pelaksanaan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kebijakan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Satu Data Indonesia di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tingkat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daerah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melalui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penyusunan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rencana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aksi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Satu Data Indonesia di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tingkat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daerah</a:t>
                      </a:r>
                      <a:r>
                        <a:rPr lang="en-ID" sz="1100" dirty="0">
                          <a:solidFill>
                            <a:schemeClr val="bg1"/>
                          </a:solidFill>
                          <a:latin typeface="Cambria" panose="02040503050406030204" pitchFamily="18" charset="0"/>
                        </a:rPr>
                        <a:t>. 	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54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ID" b="1" dirty="0" err="1">
                          <a:latin typeface="Cambria" panose="02040503050406030204" pitchFamily="18" charset="0"/>
                        </a:rPr>
                        <a:t>Evaluasi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Program Pembangunan </a:t>
                      </a:r>
                      <a:r>
                        <a:rPr lang="en-ID" b="1" dirty="0" err="1">
                          <a:latin typeface="Cambria" panose="02040503050406030204" pitchFamily="18" charset="0"/>
                        </a:rPr>
                        <a:t>Berbasis</a:t>
                      </a:r>
                      <a:r>
                        <a:rPr lang="en-ID" b="1" dirty="0">
                          <a:latin typeface="Cambria" panose="02040503050406030204" pitchFamily="18" charset="0"/>
                        </a:rPr>
                        <a:t> Masyarakat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Memperkenalkan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dan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mendorong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mekanisme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evaluasi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program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pembangunan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berbasis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masyarakat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di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beberapa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daerah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pilot project.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745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5"/>
                        <a:tabLst/>
                        <a:defRPr/>
                      </a:pPr>
                      <a:r>
                        <a:rPr lang="nn-NO" b="1" dirty="0">
                          <a:latin typeface="Cambria" panose="02040503050406030204" pitchFamily="18" charset="0"/>
                        </a:rPr>
                        <a:t>Model Inovasi Pelayanan Publik untuk Kelompok Marjinal</a:t>
                      </a:r>
                      <a:endParaRPr lang="en-ID" b="1" dirty="0">
                        <a:latin typeface="Cambria" panose="020405030504060302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Mendorong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diseminasi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konsep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"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Pelayanan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Publik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bagi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Kelompok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Marjinal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"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kepada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Organisasi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Perangkat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Daerah (OPD) –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Pemerintah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Daerah.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121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1211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>
              <a:lnSpc>
                <a:spcPct val="90000"/>
              </a:lnSpc>
            </a:pPr>
            <a:r>
              <a:rPr lang="en-ID" sz="1800" dirty="0" err="1">
                <a:solidFill>
                  <a:srgbClr val="3F3F3F"/>
                </a:solidFill>
              </a:rPr>
              <a:t>Komitmen</a:t>
            </a:r>
            <a:r>
              <a:rPr lang="en-ID" sz="1800" dirty="0">
                <a:solidFill>
                  <a:srgbClr val="3F3F3F"/>
                </a:solidFill>
              </a:rPr>
              <a:t> dan </a:t>
            </a:r>
            <a:r>
              <a:rPr lang="en-ID" sz="1800" dirty="0" err="1">
                <a:solidFill>
                  <a:srgbClr val="3F3F3F"/>
                </a:solidFill>
              </a:rPr>
              <a:t>Bentuk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Pelaksanaan</a:t>
            </a:r>
            <a:endParaRPr lang="en-ID" sz="1800" i="1" dirty="0">
              <a:solidFill>
                <a:srgbClr val="D8D8D8"/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BE92C1C-13BA-4CCD-86D2-A515C035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194034"/>
              </p:ext>
            </p:extLst>
          </p:nvPr>
        </p:nvGraphicFramePr>
        <p:xfrm>
          <a:off x="301312" y="1460840"/>
          <a:ext cx="8541376" cy="323088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4139113">
                  <a:extLst>
                    <a:ext uri="{9D8B030D-6E8A-4147-A177-3AD203B41FA5}">
                      <a16:colId xmlns:a16="http://schemas.microsoft.com/office/drawing/2014/main" val="1280098873"/>
                    </a:ext>
                  </a:extLst>
                </a:gridCol>
                <a:gridCol w="4402263">
                  <a:extLst>
                    <a:ext uri="{9D8B030D-6E8A-4147-A177-3AD203B41FA5}">
                      <a16:colId xmlns:a16="http://schemas.microsoft.com/office/drawing/2014/main" val="200338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6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Peraturan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Pelaksana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Untuk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Asesmen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Pemenuhan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Kebutuhan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Akomodasi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Layak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bagi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Penyandang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Disabilitas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di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Setiap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Tahapan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Acara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Peradilan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Penyusunan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dan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publikasi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peraturan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pelaksana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untuk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asesmen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pemenuhan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kebutuhan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akomodasi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yang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layak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bagi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penyandang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disabilitas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di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setiap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tahapan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acara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peradilan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144105"/>
                  </a:ext>
                </a:extLst>
              </a:tr>
              <a:tr h="453594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7"/>
                        <a:tabLst/>
                        <a:defRPr/>
                      </a:pPr>
                      <a:r>
                        <a:rPr lang="es-ES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Penguatan</a:t>
                      </a:r>
                      <a:r>
                        <a:rPr lang="es-ES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Portal </a:t>
                      </a:r>
                      <a:r>
                        <a:rPr lang="es-ES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s-ES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s-ES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Bantuan</a:t>
                      </a:r>
                      <a:r>
                        <a:rPr lang="es-ES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s-ES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Hukum</a:t>
                      </a:r>
                      <a:r>
                        <a:rPr lang="es-ES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D" sz="1100" dirty="0">
                          <a:latin typeface="Cambria" panose="02040503050406030204" pitchFamily="18" charset="0"/>
                        </a:rPr>
                        <a:t>Pembangunan portal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informasi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bantuan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hukum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yang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berisi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data </a:t>
                      </a:r>
                      <a:r>
                        <a:rPr lang="en-ID" sz="1100" i="1" dirty="0">
                          <a:latin typeface="Cambria" panose="02040503050406030204" pitchFamily="18" charset="0"/>
                        </a:rPr>
                        <a:t>real-time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serta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dapat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diakses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dengan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mudah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 oleh </a:t>
                      </a:r>
                      <a:r>
                        <a:rPr lang="en-ID" sz="1100" dirty="0" err="1">
                          <a:latin typeface="Cambria" panose="02040503050406030204" pitchFamily="18" charset="0"/>
                        </a:rPr>
                        <a:t>publik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.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90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8"/>
                        <a:tabLst/>
                        <a:defRPr/>
                      </a:pPr>
                      <a:r>
                        <a:rPr lang="fi-FI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Perluasan Akses dan Kapasitas Layanan Bantuan Hukum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i-FI" sz="1100" dirty="0">
                          <a:latin typeface="Cambria" panose="02040503050406030204" pitchFamily="18" charset="0"/>
                        </a:rPr>
                        <a:t>Perluasan akses dan kapasitas layanan bantuan hukum. 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	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54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9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Inklusi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Kelompok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Rentan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Gender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Pemberian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Bantuan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Hukum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bagi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Korban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Inklusi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kelompok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rentan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gender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pemberian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bantuan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hukum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bagi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korban. </a:t>
                      </a:r>
                      <a:r>
                        <a:rPr lang="en-ID" sz="1400" b="0" i="0" u="none" strike="noStrike" cap="none" baseline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079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0"/>
                        <a:tabLst/>
                        <a:defRPr/>
                      </a:pPr>
                      <a:r>
                        <a:rPr lang="nn-NO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Penguatan Dukungan Penyelenggaraan Bantuan Hukum untuk Akses Informasi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Penguatan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bantuan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hukum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terkait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sengketa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baseline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37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0721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>
              <a:lnSpc>
                <a:spcPct val="90000"/>
              </a:lnSpc>
            </a:pPr>
            <a:r>
              <a:rPr lang="en-ID" sz="1800" dirty="0" err="1">
                <a:solidFill>
                  <a:srgbClr val="3F3F3F"/>
                </a:solidFill>
              </a:rPr>
              <a:t>Komitmen</a:t>
            </a:r>
            <a:r>
              <a:rPr lang="en-ID" sz="1800" dirty="0">
                <a:solidFill>
                  <a:srgbClr val="3F3F3F"/>
                </a:solidFill>
              </a:rPr>
              <a:t> dan </a:t>
            </a:r>
            <a:r>
              <a:rPr lang="en-ID" sz="1800" dirty="0" err="1">
                <a:solidFill>
                  <a:srgbClr val="3F3F3F"/>
                </a:solidFill>
              </a:rPr>
              <a:t>Bentuk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Pelaksanaan</a:t>
            </a:r>
            <a:endParaRPr lang="en-ID" sz="1800" i="1" dirty="0">
              <a:solidFill>
                <a:srgbClr val="D8D8D8"/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BE92C1C-13BA-4CCD-86D2-A515C035E718}"/>
              </a:ext>
            </a:extLst>
          </p:cNvPr>
          <p:cNvGraphicFramePr>
            <a:graphicFrameLocks noGrp="1"/>
          </p:cNvGraphicFramePr>
          <p:nvPr/>
        </p:nvGraphicFramePr>
        <p:xfrm>
          <a:off x="301312" y="1460840"/>
          <a:ext cx="8541376" cy="350520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4139113">
                  <a:extLst>
                    <a:ext uri="{9D8B030D-6E8A-4147-A177-3AD203B41FA5}">
                      <a16:colId xmlns:a16="http://schemas.microsoft.com/office/drawing/2014/main" val="1280098873"/>
                    </a:ext>
                  </a:extLst>
                </a:gridCol>
                <a:gridCol w="4402263">
                  <a:extLst>
                    <a:ext uri="{9D8B030D-6E8A-4147-A177-3AD203B41FA5}">
                      <a16:colId xmlns:a16="http://schemas.microsoft.com/office/drawing/2014/main" val="200338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1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Integrasi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Data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Kesejahteraan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untuk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Akuntabilitas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Program-program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Kesejahteraan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Meningkatkan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ketepatan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sasaran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efektivitas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bantuan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sosial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diukur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melalui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5T (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Sasaran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Jumlah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Waktu,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Kualitas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,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Administrasi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). 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144105"/>
                  </a:ext>
                </a:extLst>
              </a:tr>
              <a:tr h="453594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2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Implementasi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Pendekatan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Akuntabilitas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Sosial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Program Pembangunan di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Desa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Kerja sama berbagai pihak untuk memfasilitasi pendekatan akuntabilitas sosial di tingkat desa dalam upaya peningkatan pelayanan publik di desa. </a:t>
                      </a:r>
                      <a:r>
                        <a:rPr lang="sv-SE" sz="1400" b="0" i="0" u="none" strike="noStrike" cap="none" baseline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390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3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Penguatan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Ekosistem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Keterbukaan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Data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Pemilu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untuk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Meningkatkan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Akuntabilitas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Penyelenggaraan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Pemilu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Mendorong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penyelenggara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pemilu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menyediakan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data-data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pemilu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format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terbuka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dapat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diakses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semua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kelompok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masyarakat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en-ID" sz="1100" dirty="0">
                          <a:latin typeface="Cambria" panose="02040503050406030204" pitchFamily="18" charset="0"/>
                        </a:rPr>
                        <a:t>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54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4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Pengembangan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Sistem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Pelayanan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Kesehatan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Seksual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Reproduksi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Berbasis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Data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Pengembangan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Platform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Sistem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Pelayanan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Kesehatan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Reproduksi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Berbasis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Digital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untuk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Perempuan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membutuhkan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adanya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kolaborasi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penyediaan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layanan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kesehatan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mudah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transparan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satu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platform/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kanal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digital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publik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(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tidak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berbayar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)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tentang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rumah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sakit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,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puskesmas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fasilitas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kesehatan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lainnya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agar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warga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mengetahui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mudah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mengakses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layanan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kesehatan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seksual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reproduksi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. </a:t>
                      </a:r>
                      <a:r>
                        <a:rPr lang="en-ID" sz="1400" b="0" i="0" u="none" strike="noStrike" cap="none" baseline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079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99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>
              <a:lnSpc>
                <a:spcPct val="90000"/>
              </a:lnSpc>
            </a:pPr>
            <a:r>
              <a:rPr lang="en-ID" sz="1800" dirty="0" err="1">
                <a:solidFill>
                  <a:srgbClr val="3F3F3F"/>
                </a:solidFill>
              </a:rPr>
              <a:t>Komitmen</a:t>
            </a:r>
            <a:r>
              <a:rPr lang="en-ID" sz="1800" dirty="0">
                <a:solidFill>
                  <a:srgbClr val="3F3F3F"/>
                </a:solidFill>
              </a:rPr>
              <a:t> dan </a:t>
            </a:r>
            <a:r>
              <a:rPr lang="en-ID" sz="1800" dirty="0" err="1">
                <a:solidFill>
                  <a:srgbClr val="3F3F3F"/>
                </a:solidFill>
              </a:rPr>
              <a:t>Bentuk</a:t>
            </a:r>
            <a:r>
              <a:rPr lang="en-ID" sz="1800" dirty="0">
                <a:solidFill>
                  <a:srgbClr val="3F3F3F"/>
                </a:solidFill>
              </a:rPr>
              <a:t> </a:t>
            </a:r>
            <a:r>
              <a:rPr lang="en-ID" sz="1800" dirty="0" err="1">
                <a:solidFill>
                  <a:srgbClr val="3F3F3F"/>
                </a:solidFill>
              </a:rPr>
              <a:t>Pelaksanaan</a:t>
            </a:r>
            <a:endParaRPr lang="en-ID" sz="1800" i="1" dirty="0">
              <a:solidFill>
                <a:srgbClr val="D8D8D8"/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BE92C1C-13BA-4CCD-86D2-A515C035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504649"/>
              </p:ext>
            </p:extLst>
          </p:nvPr>
        </p:nvGraphicFramePr>
        <p:xfrm>
          <a:off x="301312" y="1460840"/>
          <a:ext cx="8541376" cy="294132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4139113">
                  <a:extLst>
                    <a:ext uri="{9D8B030D-6E8A-4147-A177-3AD203B41FA5}">
                      <a16:colId xmlns:a16="http://schemas.microsoft.com/office/drawing/2014/main" val="1280098873"/>
                    </a:ext>
                  </a:extLst>
                </a:gridCol>
                <a:gridCol w="4402263">
                  <a:extLst>
                    <a:ext uri="{9D8B030D-6E8A-4147-A177-3AD203B41FA5}">
                      <a16:colId xmlns:a16="http://schemas.microsoft.com/office/drawing/2014/main" val="2003386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5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Penguatan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Portal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terkait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Anggaran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Penanganan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COVID-19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Keterbukaan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anggaran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penanganan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pandemi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COVID-19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mampu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memberi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informasi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kepada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publik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tentang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realisasi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penggunaan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anggaran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penanganan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COVID-19 di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tingkat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pusat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daerah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. 	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144105"/>
                  </a:ext>
                </a:extLst>
              </a:tr>
              <a:tr h="453594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6"/>
                        <a:tabLst/>
                        <a:defRPr/>
                      </a:pPr>
                      <a:r>
                        <a:rPr lang="sv-SE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Pelibatan Masyarakat Sipil Dalam Pembahasan RUU KKR (Komisi Kebenaran dan Rekonsiliasi) Untuk Mendorong Efektivitas Pemulihan Korban Pelanggaran HAM Yang Berat </a:t>
                      </a:r>
                      <a:endParaRPr lang="en-ID" sz="1400" b="1" i="0" u="none" strike="noStrike" cap="none" dirty="0">
                        <a:solidFill>
                          <a:srgbClr val="000000"/>
                        </a:solidFill>
                        <a:latin typeface="Cambria" panose="02040503050406030204" pitchFamily="18" charset="0"/>
                        <a:cs typeface="Arial"/>
                        <a:sym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Adanya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pelibatan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komponen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masyarakat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sipil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bermakna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setiap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tahapan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pembahasan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draft RUU KKR. 	</a:t>
                      </a:r>
                      <a:r>
                        <a:rPr lang="sv-SE" sz="1400" b="0" i="0" u="none" strike="noStrike" cap="none" baseline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907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7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Pemanfaatan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Data Beneficial Ownership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Akselerasi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keterbukaan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data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penerima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manfaat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(BO/beneficial ownership)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rangka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penguatan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dan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pemanfaatan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basis data BO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melalui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pengembangan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data yang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terintegrasi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. 	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542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3538" marR="0" lvl="0" indent="-3635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+mj-lt"/>
                        <a:buAutoNum type="arabicPeriod" startAt="18"/>
                        <a:tabLst/>
                        <a:defRPr/>
                      </a:pP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Jaminan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Keterbukaan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Ruang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400" b="1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Kewargaan</a:t>
                      </a:r>
                      <a:r>
                        <a:rPr lang="en-ID" sz="1400" b="1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cs typeface="Arial"/>
                          <a:sym typeface="Arial"/>
                        </a:rPr>
                        <a:t>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Mewujudkan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adanya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jaminan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keterbukaan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ruang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kewargaan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dalam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roadmap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keadilan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ID" sz="1100" b="0" i="0" u="none" strike="noStrike" cap="none" dirty="0" err="1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restoratif</a:t>
                      </a:r>
                      <a:r>
                        <a:rPr lang="en-ID" sz="1100" b="0" i="0" u="none" strike="noStrike" cap="none" dirty="0">
                          <a:solidFill>
                            <a:srgbClr val="000000"/>
                          </a:solidFill>
                          <a:latin typeface="Cambria" panose="02040503050406030204" pitchFamily="18" charset="0"/>
                          <a:ea typeface="Arial"/>
                          <a:cs typeface="Arial"/>
                          <a:sym typeface="Arial"/>
                        </a:rPr>
                        <a:t> 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079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646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500552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>
              <a:lnSpc>
                <a:spcPct val="90000"/>
              </a:lnSpc>
            </a:pPr>
            <a:r>
              <a:rPr lang="it-IT" sz="1800" dirty="0">
                <a:solidFill>
                  <a:srgbClr val="3F3F3F"/>
                </a:solidFill>
              </a:rPr>
              <a:t>Pengembangan Rencana Aksi Tata Kelola Satu Data Indonesia</a:t>
            </a:r>
            <a:r>
              <a:rPr lang="it-IT" sz="1800" b="1" dirty="0">
                <a:solidFill>
                  <a:schemeClr val="bg1"/>
                </a:solidFill>
                <a:latin typeface="Cambria" panose="02040503050406030204" pitchFamily="18" charset="0"/>
              </a:rPr>
              <a:t>di Tingkat Pemerintah Daerah </a:t>
            </a:r>
            <a:endParaRPr lang="en-ID" sz="1800" b="1" dirty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>
              <a:lnSpc>
                <a:spcPct val="90000"/>
              </a:lnSpc>
            </a:pPr>
            <a:endParaRPr lang="en-ID" sz="1800" i="1" dirty="0">
              <a:solidFill>
                <a:srgbClr val="D8D8D8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0B7B20-0F06-4AC0-B5A1-61933E4BBE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196851"/>
              </p:ext>
            </p:extLst>
          </p:nvPr>
        </p:nvGraphicFramePr>
        <p:xfrm>
          <a:off x="301312" y="1470966"/>
          <a:ext cx="8541376" cy="73152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2020027">
                  <a:extLst>
                    <a:ext uri="{9D8B030D-6E8A-4147-A177-3AD203B41FA5}">
                      <a16:colId xmlns:a16="http://schemas.microsoft.com/office/drawing/2014/main" val="3482102532"/>
                    </a:ext>
                  </a:extLst>
                </a:gridCol>
                <a:gridCol w="6521349">
                  <a:extLst>
                    <a:ext uri="{9D8B030D-6E8A-4147-A177-3AD203B41FA5}">
                      <a16:colId xmlns:a16="http://schemas.microsoft.com/office/drawing/2014/main" val="76471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Latar</a:t>
                      </a:r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Belakang</a:t>
                      </a:r>
                      <a:endParaRPr lang="en-ID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Pengembangan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SDI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harus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mampu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menunjukkan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pencapaian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dari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berbagai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program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pembangunan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dan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digunakan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bukan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hanya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bagi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pengambil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kebijakan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di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tingkat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pusat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tetapi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juga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hingga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unit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pemerintahan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terkecil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di </a:t>
                      </a:r>
                      <a:r>
                        <a:rPr lang="en-ID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desa</a:t>
                      </a:r>
                      <a:r>
                        <a:rPr lang="en-ID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r>
                        <a:rPr lang="en-ID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	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0715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CC079D0-6E2D-40E0-A88B-88DAC2EA8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460808"/>
              </p:ext>
            </p:extLst>
          </p:nvPr>
        </p:nvGraphicFramePr>
        <p:xfrm>
          <a:off x="301312" y="2277628"/>
          <a:ext cx="8541376" cy="73152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2020027">
                  <a:extLst>
                    <a:ext uri="{9D8B030D-6E8A-4147-A177-3AD203B41FA5}">
                      <a16:colId xmlns:a16="http://schemas.microsoft.com/office/drawing/2014/main" val="3482102532"/>
                    </a:ext>
                  </a:extLst>
                </a:gridCol>
                <a:gridCol w="6521349">
                  <a:extLst>
                    <a:ext uri="{9D8B030D-6E8A-4147-A177-3AD203B41FA5}">
                      <a16:colId xmlns:a16="http://schemas.microsoft.com/office/drawing/2014/main" val="76471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Bentuk</a:t>
                      </a:r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Komitmen</a:t>
                      </a:r>
                      <a:endParaRPr lang="en-ID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Mengawal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implementasi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kebijakan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SDI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mendorong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koordinasi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,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pengawasan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evaluasi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dalam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pelaksanaan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kebijakan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Satu Data Indonesia di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tingkat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daerah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melalui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penyusunan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rencana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aksi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Satu Data Indonesia di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tingkat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daerah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. 	</a:t>
                      </a:r>
                      <a:endParaRPr lang="en-ID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0715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569E91E-758F-4935-8AB7-0A4052EB4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86792"/>
              </p:ext>
            </p:extLst>
          </p:nvPr>
        </p:nvGraphicFramePr>
        <p:xfrm>
          <a:off x="294058" y="3083173"/>
          <a:ext cx="8541376" cy="73152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2020027">
                  <a:extLst>
                    <a:ext uri="{9D8B030D-6E8A-4147-A177-3AD203B41FA5}">
                      <a16:colId xmlns:a16="http://schemas.microsoft.com/office/drawing/2014/main" val="3482102532"/>
                    </a:ext>
                  </a:extLst>
                </a:gridCol>
                <a:gridCol w="6521349">
                  <a:extLst>
                    <a:ext uri="{9D8B030D-6E8A-4147-A177-3AD203B41FA5}">
                      <a16:colId xmlns:a16="http://schemas.microsoft.com/office/drawing/2014/main" val="76471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Output</a:t>
                      </a:r>
                      <a:endParaRPr lang="en-ID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Adanya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keterbukaan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informasi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ketersediaan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data-data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pembangunan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yang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absah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,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lengkap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akurat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serta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terintegrasi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sangat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dibutuhkan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sebagai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salah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satu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instrumen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penting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dalam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mencapai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pemerintahan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yang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terbuka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informatif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.</a:t>
                      </a:r>
                      <a:endParaRPr lang="en-ID" sz="1400" b="0" i="0" u="none" strike="noStrike" cap="none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  <a:sym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0715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B7C7E03-CC8B-4EDE-B9A2-9B8AA77988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503484"/>
              </p:ext>
            </p:extLst>
          </p:nvPr>
        </p:nvGraphicFramePr>
        <p:xfrm>
          <a:off x="301312" y="3878550"/>
          <a:ext cx="8541376" cy="944880"/>
        </p:xfrm>
        <a:graphic>
          <a:graphicData uri="http://schemas.openxmlformats.org/drawingml/2006/table">
            <a:tbl>
              <a:tblPr firstRow="1" bandRow="1">
                <a:tableStyleId>{56CD2D6C-2A12-4D7E-BBB6-439559AF765B}</a:tableStyleId>
              </a:tblPr>
              <a:tblGrid>
                <a:gridCol w="2020027">
                  <a:extLst>
                    <a:ext uri="{9D8B030D-6E8A-4147-A177-3AD203B41FA5}">
                      <a16:colId xmlns:a16="http://schemas.microsoft.com/office/drawing/2014/main" val="3482102532"/>
                    </a:ext>
                  </a:extLst>
                </a:gridCol>
                <a:gridCol w="6521349">
                  <a:extLst>
                    <a:ext uri="{9D8B030D-6E8A-4147-A177-3AD203B41FA5}">
                      <a16:colId xmlns:a16="http://schemas.microsoft.com/office/drawing/2014/main" val="764713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Outcome</a:t>
                      </a:r>
                      <a:endParaRPr lang="en-ID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Terdukungnya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nilai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Keterbukaan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Pemerintah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yakni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tranparansi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akuntabilitas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.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Adanya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integrasi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data yang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mutakhir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terbuka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akan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memudahkan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pemerintah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untuk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membuat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kebijakan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yang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lebih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tepat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sasaran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dan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memungkinkan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partisipasi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masyarakat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yang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lebih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r>
                        <a:rPr lang="en-ID" sz="1400" b="0" i="0" u="none" strike="noStrike" cap="none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baik</a:t>
                      </a:r>
                      <a:r>
                        <a:rPr lang="en-ID" sz="1400" b="0" i="0" u="none" strike="noStrike" cap="non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Arial"/>
                          <a:cs typeface="Calibri" panose="020F0502020204030204" pitchFamily="34" charset="0"/>
                          <a:sym typeface="Arial"/>
                        </a:rPr>
                        <a:t>. 	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07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52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68"/>
          <p:cNvSpPr/>
          <p:nvPr/>
        </p:nvSpPr>
        <p:spPr>
          <a:xfrm>
            <a:off x="10335" y="0"/>
            <a:ext cx="2389200" cy="5143500"/>
          </a:xfrm>
          <a:prstGeom prst="rect">
            <a:avLst/>
          </a:prstGeom>
          <a:solidFill>
            <a:srgbClr val="C00000">
              <a:alpha val="49020"/>
            </a:srgbClr>
          </a:solidFill>
          <a:ln>
            <a:noFill/>
          </a:ln>
          <a:effectLst>
            <a:outerShdw blurRad="50800" dist="50800" dir="5400000" algn="ctr" rotWithShape="0">
              <a:srgbClr val="000000">
                <a:alpha val="7451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168"/>
          <p:cNvSpPr txBox="1"/>
          <p:nvPr/>
        </p:nvSpPr>
        <p:spPr>
          <a:xfrm>
            <a:off x="232400" y="2225501"/>
            <a:ext cx="20766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100"/>
              <a:buFont typeface="Arial"/>
              <a:buNone/>
            </a:pPr>
            <a:r>
              <a:rPr lang="en" sz="4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Agenda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8" name="Google Shape;938;p168"/>
          <p:cNvCxnSpPr/>
          <p:nvPr/>
        </p:nvCxnSpPr>
        <p:spPr>
          <a:xfrm>
            <a:off x="0" y="2917999"/>
            <a:ext cx="12048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oval" w="med" len="med"/>
          </a:ln>
        </p:spPr>
      </p:cxnSp>
      <p:grpSp>
        <p:nvGrpSpPr>
          <p:cNvPr id="939" name="Google Shape;939;p168"/>
          <p:cNvGrpSpPr/>
          <p:nvPr/>
        </p:nvGrpSpPr>
        <p:grpSpPr>
          <a:xfrm>
            <a:off x="2371845" y="986330"/>
            <a:ext cx="5570150" cy="1006875"/>
            <a:chOff x="3199433" y="1158452"/>
            <a:chExt cx="7426867" cy="1342500"/>
          </a:xfrm>
        </p:grpSpPr>
        <p:sp>
          <p:nvSpPr>
            <p:cNvPr id="940" name="Google Shape;940;p168"/>
            <p:cNvSpPr txBox="1"/>
            <p:nvPr/>
          </p:nvSpPr>
          <p:spPr>
            <a:xfrm>
              <a:off x="6553200" y="1158452"/>
              <a:ext cx="4073100" cy="134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500" b="0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cxnSp>
          <p:nvCxnSpPr>
            <p:cNvPr id="941" name="Google Shape;941;p168"/>
            <p:cNvCxnSpPr/>
            <p:nvPr/>
          </p:nvCxnSpPr>
          <p:spPr>
            <a:xfrm>
              <a:off x="3199433" y="1829707"/>
              <a:ext cx="23313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942" name="Google Shape;942;p168"/>
            <p:cNvSpPr/>
            <p:nvPr/>
          </p:nvSpPr>
          <p:spPr>
            <a:xfrm>
              <a:off x="5456905" y="1470835"/>
              <a:ext cx="720000" cy="72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800" b="1" i="0" u="none" strike="noStrike" cap="non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3" name="Google Shape;943;p168"/>
          <p:cNvGrpSpPr/>
          <p:nvPr/>
        </p:nvGrpSpPr>
        <p:grpSpPr>
          <a:xfrm>
            <a:off x="2385195" y="1911207"/>
            <a:ext cx="5940001" cy="1006800"/>
            <a:chOff x="2354656" y="1417342"/>
            <a:chExt cx="5940001" cy="1006800"/>
          </a:xfrm>
        </p:grpSpPr>
        <p:sp>
          <p:nvSpPr>
            <p:cNvPr id="944" name="Google Shape;944;p168"/>
            <p:cNvSpPr txBox="1"/>
            <p:nvPr/>
          </p:nvSpPr>
          <p:spPr>
            <a:xfrm>
              <a:off x="4907357" y="1417342"/>
              <a:ext cx="3387300" cy="1006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" sz="1500" b="1" i="0" u="none" strike="noStrike" cap="non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Perkembangan Satu Data Indonesia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5" name="Google Shape;945;p168"/>
            <p:cNvCxnSpPr/>
            <p:nvPr/>
          </p:nvCxnSpPr>
          <p:spPr>
            <a:xfrm>
              <a:off x="2354656" y="1920783"/>
              <a:ext cx="17484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946" name="Google Shape;946;p168"/>
            <p:cNvSpPr/>
            <p:nvPr/>
          </p:nvSpPr>
          <p:spPr>
            <a:xfrm>
              <a:off x="4047761" y="1651629"/>
              <a:ext cx="540000" cy="54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800" b="1" i="0" u="none" strike="noStrike" cap="non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7" name="Google Shape;947;p168"/>
          <p:cNvGrpSpPr/>
          <p:nvPr/>
        </p:nvGrpSpPr>
        <p:grpSpPr>
          <a:xfrm>
            <a:off x="2382722" y="3046390"/>
            <a:ext cx="5776994" cy="1006875"/>
            <a:chOff x="3199433" y="1158438"/>
            <a:chExt cx="7702658" cy="1342500"/>
          </a:xfrm>
        </p:grpSpPr>
        <p:sp>
          <p:nvSpPr>
            <p:cNvPr id="948" name="Google Shape;948;p168"/>
            <p:cNvSpPr txBox="1"/>
            <p:nvPr/>
          </p:nvSpPr>
          <p:spPr>
            <a:xfrm>
              <a:off x="6587791" y="1158438"/>
              <a:ext cx="4314300" cy="134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9" name="Google Shape;949;p168"/>
            <p:cNvCxnSpPr/>
            <p:nvPr/>
          </p:nvCxnSpPr>
          <p:spPr>
            <a:xfrm>
              <a:off x="3199433" y="1829707"/>
              <a:ext cx="23313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950" name="Google Shape;950;p168"/>
            <p:cNvSpPr/>
            <p:nvPr/>
          </p:nvSpPr>
          <p:spPr>
            <a:xfrm>
              <a:off x="5456905" y="1470835"/>
              <a:ext cx="720000" cy="72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800" b="1" i="0" u="none" strike="noStrike" cap="non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1" name="Google Shape;951;p168"/>
          <p:cNvSpPr txBox="1"/>
          <p:nvPr/>
        </p:nvSpPr>
        <p:spPr>
          <a:xfrm>
            <a:off x="4937446" y="1146867"/>
            <a:ext cx="32358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Pe</a:t>
            </a:r>
            <a:r>
              <a:rPr lang="en" sz="1500" b="1">
                <a:solidFill>
                  <a:srgbClr val="C00000"/>
                </a:solidFill>
              </a:rPr>
              <a:t>ngantar Kebijakan Satu Data Indonesia</a:t>
            </a:r>
            <a:endParaRPr sz="15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168"/>
          <p:cNvSpPr txBox="1"/>
          <p:nvPr/>
        </p:nvSpPr>
        <p:spPr>
          <a:xfrm>
            <a:off x="4902627" y="3120600"/>
            <a:ext cx="3947700" cy="10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rgbClr val="C00000"/>
                </a:solidFill>
              </a:rPr>
              <a:t>Monitoring </a:t>
            </a:r>
            <a:r>
              <a:rPr lang="en" sz="15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Penyelenggaraan Satu Data di </a:t>
            </a:r>
            <a:r>
              <a:rPr lang="en" sz="1500" b="1">
                <a:solidFill>
                  <a:srgbClr val="C00000"/>
                </a:solidFill>
              </a:rPr>
              <a:t>Daerah Piloting Project Open Government Indonesia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p179"/>
          <p:cNvSpPr/>
          <p:nvPr/>
        </p:nvSpPr>
        <p:spPr>
          <a:xfrm>
            <a:off x="1345700" y="842800"/>
            <a:ext cx="1055100" cy="430800"/>
          </a:xfrm>
          <a:prstGeom prst="roundRect">
            <a:avLst>
              <a:gd name="adj" fmla="val 16667"/>
            </a:avLst>
          </a:prstGeom>
          <a:solidFill>
            <a:srgbClr val="F15F0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8" name="Google Shape;1408;p179"/>
          <p:cNvSpPr/>
          <p:nvPr/>
        </p:nvSpPr>
        <p:spPr>
          <a:xfrm>
            <a:off x="4188800" y="842800"/>
            <a:ext cx="1055100" cy="430800"/>
          </a:xfrm>
          <a:prstGeom prst="roundRect">
            <a:avLst>
              <a:gd name="adj" fmla="val 16667"/>
            </a:avLst>
          </a:prstGeom>
          <a:solidFill>
            <a:srgbClr val="36AE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9" name="Google Shape;1409;p179"/>
          <p:cNvSpPr/>
          <p:nvPr/>
        </p:nvSpPr>
        <p:spPr>
          <a:xfrm>
            <a:off x="6937050" y="830275"/>
            <a:ext cx="1055100" cy="430800"/>
          </a:xfrm>
          <a:prstGeom prst="roundRect">
            <a:avLst>
              <a:gd name="adj" fmla="val 16667"/>
            </a:avLst>
          </a:prstGeom>
          <a:solidFill>
            <a:srgbClr val="172E5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179"/>
          <p:cNvSpPr/>
          <p:nvPr/>
        </p:nvSpPr>
        <p:spPr>
          <a:xfrm>
            <a:off x="1250899" y="828575"/>
            <a:ext cx="1244700" cy="46170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2022</a:t>
            </a:r>
            <a:endParaRPr sz="2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179"/>
          <p:cNvSpPr txBox="1"/>
          <p:nvPr/>
        </p:nvSpPr>
        <p:spPr>
          <a:xfrm>
            <a:off x="1222600" y="129025"/>
            <a:ext cx="63039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Peta Jalan Capaian Strategis - Renaksi SDI 2022-2024</a:t>
            </a:r>
            <a:endParaRPr sz="18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179"/>
          <p:cNvSpPr/>
          <p:nvPr/>
        </p:nvSpPr>
        <p:spPr>
          <a:xfrm>
            <a:off x="552650" y="1338594"/>
            <a:ext cx="2550600" cy="7749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dirty="0">
                <a:solidFill>
                  <a:schemeClr val="dk1"/>
                </a:solidFill>
              </a:rPr>
              <a:t>Penguatan </a:t>
            </a:r>
            <a:r>
              <a:rPr lang="en" sz="1000" i="0" u="none" strike="noStrike" cap="none" dirty="0">
                <a:solidFill>
                  <a:schemeClr val="dk1"/>
                </a:solidFill>
              </a:rPr>
              <a:t>ekosistem regulasi, pedoman, aparatur, dan kelembagaan SDI Kementerian Sektor dan Pemerintah Daerah Provinsi </a:t>
            </a:r>
            <a:r>
              <a:rPr lang="en-ID" sz="1000" i="0" u="none" strike="noStrike" cap="none" dirty="0">
                <a:solidFill>
                  <a:schemeClr val="dk1"/>
                </a:solidFill>
              </a:rPr>
              <a:t>dan </a:t>
            </a:r>
            <a:r>
              <a:rPr lang="en-ID" sz="1000" i="0" u="none" strike="noStrike" cap="none" dirty="0" err="1">
                <a:solidFill>
                  <a:schemeClr val="dk1"/>
                </a:solidFill>
              </a:rPr>
              <a:t>Kab</a:t>
            </a:r>
            <a:r>
              <a:rPr lang="en-ID" sz="1000" i="0" u="none" strike="noStrike" cap="none" dirty="0">
                <a:solidFill>
                  <a:schemeClr val="dk1"/>
                </a:solidFill>
              </a:rPr>
              <a:t>/Kota</a:t>
            </a:r>
            <a:endParaRPr sz="1000" i="0"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1413" name="Google Shape;1413;p179"/>
          <p:cNvSpPr/>
          <p:nvPr/>
        </p:nvSpPr>
        <p:spPr>
          <a:xfrm>
            <a:off x="4141225" y="828575"/>
            <a:ext cx="1150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FFFFFF"/>
                </a:solidFill>
              </a:rPr>
              <a:t>2023</a:t>
            </a:r>
            <a:endParaRPr sz="2400" b="1" i="0" u="none" strike="noStrike" cap="none">
              <a:solidFill>
                <a:srgbClr val="FFFFFF"/>
              </a:solidFill>
            </a:endParaRPr>
          </a:p>
        </p:txBody>
      </p:sp>
      <p:sp>
        <p:nvSpPr>
          <p:cNvPr id="1414" name="Google Shape;1414;p179"/>
          <p:cNvSpPr/>
          <p:nvPr/>
        </p:nvSpPr>
        <p:spPr>
          <a:xfrm>
            <a:off x="3441025" y="1338594"/>
            <a:ext cx="2550600" cy="7749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>
                <a:solidFill>
                  <a:schemeClr val="dk1"/>
                </a:solidFill>
              </a:rPr>
              <a:t>Perluasan </a:t>
            </a:r>
            <a:r>
              <a:rPr lang="en" sz="1000" i="0" u="none" strike="noStrike" cap="none">
                <a:solidFill>
                  <a:schemeClr val="dk1"/>
                </a:solidFill>
              </a:rPr>
              <a:t>ekosistem regulasi, pedoman, aparatur, dan kelembagaan SDI Instansi Pusat Lain dan Pemerintah Daerah Kab/Kota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15" name="Google Shape;1415;p179"/>
          <p:cNvSpPr/>
          <p:nvPr/>
        </p:nvSpPr>
        <p:spPr>
          <a:xfrm>
            <a:off x="6893775" y="828575"/>
            <a:ext cx="1150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chemeClr val="lt1"/>
                </a:solidFill>
              </a:rPr>
              <a:t>2024</a:t>
            </a:r>
            <a:endParaRPr sz="2400" b="1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16" name="Google Shape;1416;p179"/>
          <p:cNvSpPr/>
          <p:nvPr/>
        </p:nvSpPr>
        <p:spPr>
          <a:xfrm>
            <a:off x="6246975" y="1338594"/>
            <a:ext cx="2550600" cy="7212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>
                <a:solidFill>
                  <a:schemeClr val="dk1"/>
                </a:solidFill>
              </a:rPr>
              <a:t>Pendayagunaan</a:t>
            </a:r>
            <a:r>
              <a:rPr lang="en" sz="1000">
                <a:solidFill>
                  <a:schemeClr val="dk1"/>
                </a:solidFill>
              </a:rPr>
              <a:t> </a:t>
            </a:r>
            <a:r>
              <a:rPr lang="en" sz="1000" i="0" u="none" strike="noStrike" cap="none">
                <a:solidFill>
                  <a:schemeClr val="dk1"/>
                </a:solidFill>
              </a:rPr>
              <a:t>ekosistem regulasi, pedoman, dan kelembagaan Kolaborasi SDI Badan Hukum Publik dan Badan Usaha Strategis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17" name="Google Shape;1417;p179"/>
          <p:cNvSpPr/>
          <p:nvPr/>
        </p:nvSpPr>
        <p:spPr>
          <a:xfrm>
            <a:off x="552650" y="2187201"/>
            <a:ext cx="2550600" cy="5787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Implementasi Kode Referensi dan Data Induk proses bisnis umum dalam penyelenggaraan data layanan pemerintah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18" name="Google Shape;1418;p179"/>
          <p:cNvSpPr/>
          <p:nvPr/>
        </p:nvSpPr>
        <p:spPr>
          <a:xfrm>
            <a:off x="552637" y="2839609"/>
            <a:ext cx="2550600" cy="5028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Penyusunan Katalog Data Nasional disediakan oleh Kementerian Sektor Prioritas dan Pemerintah Daerah Provinsi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19" name="Google Shape;1419;p179"/>
          <p:cNvSpPr/>
          <p:nvPr/>
        </p:nvSpPr>
        <p:spPr>
          <a:xfrm>
            <a:off x="552625" y="3416117"/>
            <a:ext cx="2550600" cy="34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Penyusunan tata kelola Insentif dan Disinsentif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20" name="Google Shape;1420;p179"/>
          <p:cNvSpPr/>
          <p:nvPr/>
        </p:nvSpPr>
        <p:spPr>
          <a:xfrm>
            <a:off x="552625" y="3837824"/>
            <a:ext cx="2543100" cy="4617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4000" tIns="45700" rIns="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Penyediaan dashboard Eksekutif </a:t>
            </a:r>
            <a:r>
              <a:rPr lang="en" sz="1000">
                <a:solidFill>
                  <a:schemeClr val="dk1"/>
                </a:solidFill>
              </a:rPr>
              <a:t>D</a:t>
            </a:r>
            <a:r>
              <a:rPr lang="en" sz="1000" i="0" u="none" strike="noStrike" cap="none">
                <a:solidFill>
                  <a:schemeClr val="dk1"/>
                </a:solidFill>
              </a:rPr>
              <a:t>ata Prioritas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21" name="Google Shape;1421;p179"/>
          <p:cNvSpPr/>
          <p:nvPr/>
        </p:nvSpPr>
        <p:spPr>
          <a:xfrm>
            <a:off x="3441025" y="2178497"/>
            <a:ext cx="2550600" cy="4308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Integrasi data sistem pembangunan daerah dan sistem keuangan daerah</a:t>
            </a:r>
            <a:endParaRPr sz="1000" i="0" u="none" strike="noStrike" cap="none" baseline="30000">
              <a:solidFill>
                <a:schemeClr val="dk1"/>
              </a:solidFill>
            </a:endParaRPr>
          </a:p>
        </p:txBody>
      </p:sp>
      <p:sp>
        <p:nvSpPr>
          <p:cNvPr id="1422" name="Google Shape;1422;p179"/>
          <p:cNvSpPr/>
          <p:nvPr/>
        </p:nvSpPr>
        <p:spPr>
          <a:xfrm>
            <a:off x="3441030" y="2674300"/>
            <a:ext cx="2550600" cy="3480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Tata Kelola Big Data Pemerintah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23" name="Google Shape;1423;p179"/>
          <p:cNvSpPr/>
          <p:nvPr/>
        </p:nvSpPr>
        <p:spPr>
          <a:xfrm>
            <a:off x="3441025" y="3087304"/>
            <a:ext cx="2550600" cy="5787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Interoperabilitas Data Sektor Prioritas agenda strategis jangka menengah Nasional</a:t>
            </a:r>
            <a:endParaRPr sz="10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1424" name="Google Shape;1424;p179"/>
          <p:cNvSpPr/>
          <p:nvPr/>
        </p:nvSpPr>
        <p:spPr>
          <a:xfrm>
            <a:off x="6246979" y="2137317"/>
            <a:ext cx="2550600" cy="5028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Seluruh Data Instansi sesuai dengan Daftar Data dan Data Prioritas dapat diakses melalui Portal SDI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25" name="Google Shape;1425;p179"/>
          <p:cNvSpPr/>
          <p:nvPr/>
        </p:nvSpPr>
        <p:spPr>
          <a:xfrm>
            <a:off x="6246979" y="2717641"/>
            <a:ext cx="2550600" cy="5028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i="0" u="none" strike="noStrike" cap="none">
                <a:solidFill>
                  <a:schemeClr val="dk1"/>
                </a:solidFill>
              </a:rPr>
              <a:t>Pemanfaatan SDI untuk perencanaan, monitoring, dan evaluasi Pembangunan Jangka Menengah &amp; Panjang</a:t>
            </a:r>
            <a:endParaRPr sz="10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1426" name="Google Shape;1426;p179"/>
          <p:cNvSpPr/>
          <p:nvPr/>
        </p:nvSpPr>
        <p:spPr>
          <a:xfrm>
            <a:off x="6246975" y="3297974"/>
            <a:ext cx="2550600" cy="5166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64000" tIns="45700" rIns="640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Pemanfaatan data yang terkonsolidasi untuk peningkatan kualitas layanan pemerintah dalam SPBE</a:t>
            </a:r>
            <a:endParaRPr sz="1000" i="1" u="none" strike="noStrike" cap="none">
              <a:solidFill>
                <a:schemeClr val="lt1"/>
              </a:solidFill>
            </a:endParaRPr>
          </a:p>
        </p:txBody>
      </p:sp>
      <p:cxnSp>
        <p:nvCxnSpPr>
          <p:cNvPr id="1427" name="Google Shape;1427;p179"/>
          <p:cNvCxnSpPr/>
          <p:nvPr/>
        </p:nvCxnSpPr>
        <p:spPr>
          <a:xfrm>
            <a:off x="502103" y="4692561"/>
            <a:ext cx="2651700" cy="2100"/>
          </a:xfrm>
          <a:prstGeom prst="straightConnector1">
            <a:avLst/>
          </a:prstGeom>
          <a:noFill/>
          <a:ln w="12700" cap="flat" cmpd="sng">
            <a:solidFill>
              <a:srgbClr val="C00000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428" name="Google Shape;1428;p179"/>
          <p:cNvCxnSpPr/>
          <p:nvPr/>
        </p:nvCxnSpPr>
        <p:spPr>
          <a:xfrm>
            <a:off x="3390496" y="4707366"/>
            <a:ext cx="2651700" cy="2100"/>
          </a:xfrm>
          <a:prstGeom prst="straightConnector1">
            <a:avLst/>
          </a:prstGeom>
          <a:noFill/>
          <a:ln w="12700" cap="flat" cmpd="sng">
            <a:solidFill>
              <a:srgbClr val="38761D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429" name="Google Shape;1429;p179"/>
          <p:cNvCxnSpPr/>
          <p:nvPr/>
        </p:nvCxnSpPr>
        <p:spPr>
          <a:xfrm>
            <a:off x="6196446" y="4707366"/>
            <a:ext cx="2651700" cy="2100"/>
          </a:xfrm>
          <a:prstGeom prst="straightConnector1">
            <a:avLst/>
          </a:prstGeom>
          <a:noFill/>
          <a:ln w="12700" cap="flat" cmpd="sng">
            <a:solidFill>
              <a:srgbClr val="073763"/>
            </a:solidFill>
            <a:prstDash val="solid"/>
            <a:round/>
            <a:headEnd type="oval" w="sm" len="sm"/>
            <a:tailEnd type="oval" w="sm" len="sm"/>
          </a:ln>
        </p:spPr>
      </p:cxnSp>
      <p:sp>
        <p:nvSpPr>
          <p:cNvPr id="1430" name="Google Shape;1430;p179"/>
          <p:cNvSpPr/>
          <p:nvPr/>
        </p:nvSpPr>
        <p:spPr>
          <a:xfrm>
            <a:off x="498316" y="4371666"/>
            <a:ext cx="2651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B45F06"/>
                </a:solidFill>
                <a:latin typeface="Calibri"/>
                <a:ea typeface="Calibri"/>
                <a:cs typeface="Calibri"/>
                <a:sym typeface="Calibri"/>
              </a:rPr>
              <a:t>Penguatan Ekosistem Data Nasional</a:t>
            </a:r>
            <a:endParaRPr sz="1100" b="1" i="0" u="none" strike="noStrike" cap="none">
              <a:solidFill>
                <a:srgbClr val="B45F0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1" name="Google Shape;1431;p179"/>
          <p:cNvSpPr/>
          <p:nvPr/>
        </p:nvSpPr>
        <p:spPr>
          <a:xfrm>
            <a:off x="3282840" y="4202466"/>
            <a:ext cx="28074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Perluasan Interoperabilitas dan Rintisan SDI sebagai tumpuan agenda strategis Nasional</a:t>
            </a:r>
            <a:endParaRPr sz="1100" b="1" i="0" u="none" strike="noStrike" cap="none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2" name="Google Shape;1432;p179"/>
          <p:cNvSpPr/>
          <p:nvPr/>
        </p:nvSpPr>
        <p:spPr>
          <a:xfrm>
            <a:off x="6166450" y="4202466"/>
            <a:ext cx="27117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B5394"/>
                </a:solidFill>
                <a:latin typeface="Calibri"/>
                <a:ea typeface="Calibri"/>
                <a:cs typeface="Calibri"/>
                <a:sym typeface="Calibri"/>
              </a:rPr>
              <a:t>SDI sebagai Tumpuan Perencanaan, Pemantauan, dan Evaluasi Pembangunan</a:t>
            </a:r>
            <a:endParaRPr sz="1100" b="1" i="0" u="none" strike="noStrike" cap="none">
              <a:solidFill>
                <a:srgbClr val="0B53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3" name="Google Shape;1433;p179"/>
          <p:cNvGrpSpPr/>
          <p:nvPr/>
        </p:nvGrpSpPr>
        <p:grpSpPr>
          <a:xfrm>
            <a:off x="7526446" y="156077"/>
            <a:ext cx="1273922" cy="516597"/>
            <a:chOff x="7924469" y="-1"/>
            <a:chExt cx="1219531" cy="494541"/>
          </a:xfrm>
        </p:grpSpPr>
        <p:pic>
          <p:nvPicPr>
            <p:cNvPr id="1434" name="Google Shape;1434;p17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5" name="Google Shape;1435;p17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36" name="Google Shape;1436;p179" descr="Background patter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7" name="Google Shape;1437;p179"/>
          <p:cNvPicPr preferRelativeResize="0"/>
          <p:nvPr/>
        </p:nvPicPr>
        <p:blipFill rotWithShape="1">
          <a:blip r:embed="rId6">
            <a:alphaModFix/>
          </a:blip>
          <a:srcRect l="3332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22900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A0D5E6-A846-45E4-9FF0-88642481C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FEDA7C93-9141-4A12-827E-60EB1BD797E1}" type="slidenum">
              <a:rPr lang="en-US" smtClean="0">
                <a:solidFill>
                  <a:prstClr val="white"/>
                </a:solidFill>
              </a:rPr>
              <a:pPr defTabSz="342900">
                <a:defRPr/>
              </a:pPr>
              <a:t>21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68BAD-CF11-4DD0-9155-5EBB4ED63605}"/>
              </a:ext>
            </a:extLst>
          </p:cNvPr>
          <p:cNvSpPr txBox="1">
            <a:spLocks/>
          </p:cNvSpPr>
          <p:nvPr/>
        </p:nvSpPr>
        <p:spPr>
          <a:xfrm>
            <a:off x="1038017" y="-59766"/>
            <a:ext cx="6803573" cy="75349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algn="ctr">
              <a:lnSpc>
                <a:spcPct val="80000"/>
              </a:lnSpc>
              <a:spcBef>
                <a:spcPct val="0"/>
              </a:spcBef>
              <a:spcAft>
                <a:spcPts val="300"/>
              </a:spcAft>
              <a:buNone/>
              <a:defRPr sz="2800" b="1">
                <a:solidFill>
                  <a:srgbClr val="003D70"/>
                </a:solidFill>
                <a:latin typeface="Segoe UI" panose="020B0502040204020203" pitchFamily="34" charset="0"/>
                <a:ea typeface="Cambria" charset="0"/>
                <a:cs typeface="Segoe UI" panose="020B0502040204020203" pitchFamily="34" charset="0"/>
              </a:defRPr>
            </a:lvl1pPr>
          </a:lstStyle>
          <a:p>
            <a:r>
              <a:rPr lang="nn-NO" sz="1800" dirty="0">
                <a:solidFill>
                  <a:schemeClr val="tx1"/>
                </a:solidFill>
              </a:rPr>
              <a:t>PENYELENGGARA SATU DATA INDONESIA</a:t>
            </a:r>
          </a:p>
        </p:txBody>
      </p:sp>
      <p:grpSp>
        <p:nvGrpSpPr>
          <p:cNvPr id="137" name="Google Shape;790;p28">
            <a:extLst>
              <a:ext uri="{FF2B5EF4-FFF2-40B4-BE49-F238E27FC236}">
                <a16:creationId xmlns:a16="http://schemas.microsoft.com/office/drawing/2014/main" id="{943DE38D-A7DC-BCB4-DF37-6BF12EDAA6A9}"/>
              </a:ext>
            </a:extLst>
          </p:cNvPr>
          <p:cNvGrpSpPr/>
          <p:nvPr/>
        </p:nvGrpSpPr>
        <p:grpSpPr>
          <a:xfrm>
            <a:off x="2618268" y="529657"/>
            <a:ext cx="4848300" cy="1184545"/>
            <a:chOff x="1113470" y="1868490"/>
            <a:chExt cx="6464400" cy="1579394"/>
          </a:xfrm>
        </p:grpSpPr>
        <p:sp>
          <p:nvSpPr>
            <p:cNvPr id="138" name="Google Shape;791;p28">
              <a:extLst>
                <a:ext uri="{FF2B5EF4-FFF2-40B4-BE49-F238E27FC236}">
                  <a16:creationId xmlns:a16="http://schemas.microsoft.com/office/drawing/2014/main" id="{D31C77CC-DAF4-F1F1-18C9-1F72FD2DE3BC}"/>
                </a:ext>
              </a:extLst>
            </p:cNvPr>
            <p:cNvSpPr/>
            <p:nvPr/>
          </p:nvSpPr>
          <p:spPr>
            <a:xfrm>
              <a:off x="6414220" y="2110058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15325C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792;p28">
              <a:extLst>
                <a:ext uri="{FF2B5EF4-FFF2-40B4-BE49-F238E27FC236}">
                  <a16:creationId xmlns:a16="http://schemas.microsoft.com/office/drawing/2014/main" id="{9232B0D6-EF22-8BC3-8740-F9FFC0A42372}"/>
                </a:ext>
              </a:extLst>
            </p:cNvPr>
            <p:cNvSpPr/>
            <p:nvPr/>
          </p:nvSpPr>
          <p:spPr>
            <a:xfrm>
              <a:off x="5574576" y="2117981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E77817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40" name="Google Shape;793;p28">
              <a:extLst>
                <a:ext uri="{FF2B5EF4-FFF2-40B4-BE49-F238E27FC236}">
                  <a16:creationId xmlns:a16="http://schemas.microsoft.com/office/drawing/2014/main" id="{3FACF281-FCE9-A0BD-C2DC-0A71001E0604}"/>
                </a:ext>
              </a:extLst>
            </p:cNvPr>
            <p:cNvSpPr/>
            <p:nvPr/>
          </p:nvSpPr>
          <p:spPr>
            <a:xfrm>
              <a:off x="4744419" y="2114454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BDA503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41" name="Google Shape;794;p28">
              <a:extLst>
                <a:ext uri="{FF2B5EF4-FFF2-40B4-BE49-F238E27FC236}">
                  <a16:creationId xmlns:a16="http://schemas.microsoft.com/office/drawing/2014/main" id="{4B17D726-80BE-E2F9-7173-F132D92DFE4C}"/>
                </a:ext>
              </a:extLst>
            </p:cNvPr>
            <p:cNvSpPr/>
            <p:nvPr/>
          </p:nvSpPr>
          <p:spPr>
            <a:xfrm>
              <a:off x="1113470" y="1868490"/>
              <a:ext cx="6464400" cy="1300800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464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694" rIns="91425" bIns="45694" anchor="ctr" anchorCtr="0">
              <a:noAutofit/>
            </a:bodyPr>
            <a:lstStyle/>
            <a:p>
              <a:pPr algn="ctr">
                <a:buSzPts val="1467"/>
              </a:pPr>
              <a:endParaRPr sz="1100">
                <a:solidFill>
                  <a:schemeClr val="lt1"/>
                </a:solidFill>
              </a:endParaRPr>
            </a:p>
          </p:txBody>
        </p:sp>
        <p:sp>
          <p:nvSpPr>
            <p:cNvPr id="142" name="Google Shape;795;p28">
              <a:extLst>
                <a:ext uri="{FF2B5EF4-FFF2-40B4-BE49-F238E27FC236}">
                  <a16:creationId xmlns:a16="http://schemas.microsoft.com/office/drawing/2014/main" id="{635360AB-D456-CC91-9CD2-109179C4141E}"/>
                </a:ext>
              </a:extLst>
            </p:cNvPr>
            <p:cNvSpPr/>
            <p:nvPr/>
          </p:nvSpPr>
          <p:spPr>
            <a:xfrm>
              <a:off x="3913258" y="2111117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599A39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43" name="Google Shape;796;p28">
              <a:extLst>
                <a:ext uri="{FF2B5EF4-FFF2-40B4-BE49-F238E27FC236}">
                  <a16:creationId xmlns:a16="http://schemas.microsoft.com/office/drawing/2014/main" id="{10260DCA-5544-EF69-669F-7622769A41DF}"/>
                </a:ext>
              </a:extLst>
            </p:cNvPr>
            <p:cNvSpPr/>
            <p:nvPr/>
          </p:nvSpPr>
          <p:spPr>
            <a:xfrm>
              <a:off x="3057274" y="2110058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18D1FF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44" name="Google Shape;797;p28">
              <a:extLst>
                <a:ext uri="{FF2B5EF4-FFF2-40B4-BE49-F238E27FC236}">
                  <a16:creationId xmlns:a16="http://schemas.microsoft.com/office/drawing/2014/main" id="{730A0081-09A5-BBC6-F0E4-9CFA48226F52}"/>
                </a:ext>
              </a:extLst>
            </p:cNvPr>
            <p:cNvSpPr/>
            <p:nvPr/>
          </p:nvSpPr>
          <p:spPr>
            <a:xfrm>
              <a:off x="2221919" y="2117981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063A69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sp>
          <p:nvSpPr>
            <p:cNvPr id="145" name="Google Shape;798;p28">
              <a:extLst>
                <a:ext uri="{FF2B5EF4-FFF2-40B4-BE49-F238E27FC236}">
                  <a16:creationId xmlns:a16="http://schemas.microsoft.com/office/drawing/2014/main" id="{7F0188B8-0977-62E2-CC00-75E27184C7DE}"/>
                </a:ext>
              </a:extLst>
            </p:cNvPr>
            <p:cNvSpPr/>
            <p:nvPr/>
          </p:nvSpPr>
          <p:spPr>
            <a:xfrm>
              <a:off x="1383171" y="2114454"/>
              <a:ext cx="756000" cy="7545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63500" sx="102000" sy="102000" algn="ctr" rotWithShape="0">
                <a:srgbClr val="E7A901"/>
              </a:outerShdw>
            </a:effectLst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2400"/>
              </a:pPr>
              <a:endParaRPr sz="1800">
                <a:solidFill>
                  <a:srgbClr val="FFFFFF"/>
                </a:solidFill>
              </a:endParaRPr>
            </a:p>
          </p:txBody>
        </p:sp>
        <p:pic>
          <p:nvPicPr>
            <p:cNvPr id="146" name="Google Shape;799;p28">
              <a:extLst>
                <a:ext uri="{FF2B5EF4-FFF2-40B4-BE49-F238E27FC236}">
                  <a16:creationId xmlns:a16="http://schemas.microsoft.com/office/drawing/2014/main" id="{30B06671-1B5D-E5CD-C11B-94BE2BA347D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31869" t="26348" r="55294" b="26372"/>
            <a:stretch/>
          </p:blipFill>
          <p:spPr>
            <a:xfrm>
              <a:off x="5710811" y="2252020"/>
              <a:ext cx="536050" cy="5209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800;p28">
              <a:extLst>
                <a:ext uri="{FF2B5EF4-FFF2-40B4-BE49-F238E27FC236}">
                  <a16:creationId xmlns:a16="http://schemas.microsoft.com/office/drawing/2014/main" id="{0F0381B4-4FEF-0929-D3D2-09C4FA39F690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201660" y="2237547"/>
              <a:ext cx="500385" cy="5047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801;p28">
              <a:extLst>
                <a:ext uri="{FF2B5EF4-FFF2-40B4-BE49-F238E27FC236}">
                  <a16:creationId xmlns:a16="http://schemas.microsoft.com/office/drawing/2014/main" id="{9A6EA2AB-26FA-D98A-5927-455DE0F8657F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85823" y="2176146"/>
              <a:ext cx="587740" cy="6542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802;p28">
              <a:extLst>
                <a:ext uri="{FF2B5EF4-FFF2-40B4-BE49-F238E27FC236}">
                  <a16:creationId xmlns:a16="http://schemas.microsoft.com/office/drawing/2014/main" id="{FA58C4D6-9200-BF66-4D53-223963B03EC4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916057" y="2195677"/>
              <a:ext cx="425486" cy="6239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803;p28">
              <a:extLst>
                <a:ext uri="{FF2B5EF4-FFF2-40B4-BE49-F238E27FC236}">
                  <a16:creationId xmlns:a16="http://schemas.microsoft.com/office/drawing/2014/main" id="{B6645F77-E380-DFF0-FC93-91188D267558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l="55819" t="59848" r="28574" b="25353"/>
            <a:stretch/>
          </p:blipFill>
          <p:spPr>
            <a:xfrm>
              <a:off x="1434066" y="2640909"/>
              <a:ext cx="664002" cy="166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804;p28">
              <a:extLst>
                <a:ext uri="{FF2B5EF4-FFF2-40B4-BE49-F238E27FC236}">
                  <a16:creationId xmlns:a16="http://schemas.microsoft.com/office/drawing/2014/main" id="{239D8EF4-95D7-8107-AFE0-87294BAFC9D9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534911" y="2139097"/>
              <a:ext cx="454153" cy="4810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805;p28">
              <a:extLst>
                <a:ext uri="{FF2B5EF4-FFF2-40B4-BE49-F238E27FC236}">
                  <a16:creationId xmlns:a16="http://schemas.microsoft.com/office/drawing/2014/main" id="{A79053DD-AE17-0F67-9F5B-962CB2CECDD9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71154" t="25890" r="20180" b="30278"/>
            <a:stretch/>
          </p:blipFill>
          <p:spPr>
            <a:xfrm>
              <a:off x="2350487" y="2167553"/>
              <a:ext cx="467492" cy="6242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806;p28">
              <a:extLst>
                <a:ext uri="{FF2B5EF4-FFF2-40B4-BE49-F238E27FC236}">
                  <a16:creationId xmlns:a16="http://schemas.microsoft.com/office/drawing/2014/main" id="{B42E58EB-F840-6950-AA82-B7B85FEFFFC8}"/>
                </a:ext>
              </a:extLst>
            </p:cNvPr>
            <p:cNvSpPr/>
            <p:nvPr/>
          </p:nvSpPr>
          <p:spPr>
            <a:xfrm>
              <a:off x="3467763" y="3192584"/>
              <a:ext cx="139800" cy="25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50" tIns="34275" rIns="68550" bIns="34275" anchor="t" anchorCtr="0">
              <a:noAutofit/>
            </a:bodyPr>
            <a:lstStyle/>
            <a:p>
              <a:pPr>
                <a:buSzPts val="1467"/>
              </a:pPr>
              <a:endParaRPr sz="1100" b="1">
                <a:solidFill>
                  <a:srgbClr val="FFFFFF"/>
                </a:solidFill>
              </a:endParaRPr>
            </a:p>
          </p:txBody>
        </p:sp>
        <p:sp>
          <p:nvSpPr>
            <p:cNvPr id="154" name="Google Shape;807;p28">
              <a:extLst>
                <a:ext uri="{FF2B5EF4-FFF2-40B4-BE49-F238E27FC236}">
                  <a16:creationId xmlns:a16="http://schemas.microsoft.com/office/drawing/2014/main" id="{944890BD-B9C6-17C1-554A-9FD18DCE6C24}"/>
                </a:ext>
              </a:extLst>
            </p:cNvPr>
            <p:cNvSpPr/>
            <p:nvPr/>
          </p:nvSpPr>
          <p:spPr>
            <a:xfrm>
              <a:off x="3113880" y="3009680"/>
              <a:ext cx="2278872" cy="341431"/>
            </a:xfrm>
            <a:custGeom>
              <a:avLst/>
              <a:gdLst/>
              <a:ahLst/>
              <a:cxnLst/>
              <a:rect l="l" t="t" r="r" b="b"/>
              <a:pathLst>
                <a:path w="1985945" h="267789" extrusionOk="0">
                  <a:moveTo>
                    <a:pt x="1852051" y="267789"/>
                  </a:moveTo>
                  <a:lnTo>
                    <a:pt x="1489166" y="267789"/>
                  </a:lnTo>
                  <a:lnTo>
                    <a:pt x="496779" y="267789"/>
                  </a:lnTo>
                  <a:lnTo>
                    <a:pt x="133894" y="267789"/>
                  </a:lnTo>
                  <a:lnTo>
                    <a:pt x="0" y="133894"/>
                  </a:lnTo>
                  <a:lnTo>
                    <a:pt x="133894" y="0"/>
                  </a:lnTo>
                  <a:lnTo>
                    <a:pt x="496779" y="0"/>
                  </a:lnTo>
                  <a:lnTo>
                    <a:pt x="1489166" y="0"/>
                  </a:lnTo>
                  <a:lnTo>
                    <a:pt x="1852051" y="0"/>
                  </a:lnTo>
                  <a:lnTo>
                    <a:pt x="1985945" y="133895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464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50" tIns="34275" rIns="68550" bIns="34275" anchor="ctr" anchorCtr="0">
              <a:noAutofit/>
            </a:bodyPr>
            <a:lstStyle/>
            <a:p>
              <a:pPr algn="ctr">
                <a:buSzPts val="1467"/>
              </a:pPr>
              <a:r>
                <a:rPr lang="en-US" sz="1100" b="1" dirty="0"/>
                <a:t>DEWAN PENGARAH</a:t>
              </a:r>
              <a:endParaRPr sz="1100" dirty="0"/>
            </a:p>
          </p:txBody>
        </p:sp>
        <p:pic>
          <p:nvPicPr>
            <p:cNvPr id="155" name="Google Shape;808;p28">
              <a:extLst>
                <a:ext uri="{FF2B5EF4-FFF2-40B4-BE49-F238E27FC236}">
                  <a16:creationId xmlns:a16="http://schemas.microsoft.com/office/drawing/2014/main" id="{FBD3A819-F940-188E-6EC2-B46DFFEF2468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 l="44689" t="26648" r="44541" b="30610"/>
            <a:stretch/>
          </p:blipFill>
          <p:spPr>
            <a:xfrm>
              <a:off x="6516386" y="2207454"/>
              <a:ext cx="549760" cy="5756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6" name="Google Shape;809;p28">
            <a:extLst>
              <a:ext uri="{FF2B5EF4-FFF2-40B4-BE49-F238E27FC236}">
                <a16:creationId xmlns:a16="http://schemas.microsoft.com/office/drawing/2014/main" id="{3FEF274E-4469-6F66-542B-CF73468D950A}"/>
              </a:ext>
            </a:extLst>
          </p:cNvPr>
          <p:cNvSpPr/>
          <p:nvPr/>
        </p:nvSpPr>
        <p:spPr>
          <a:xfrm>
            <a:off x="2127197" y="1823229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noFill/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 dirty="0"/>
              <a:t>FORUM SDI PUSAT</a:t>
            </a:r>
            <a:endParaRPr sz="1000" dirty="0"/>
          </a:p>
        </p:txBody>
      </p:sp>
      <p:sp>
        <p:nvSpPr>
          <p:cNvPr id="157" name="Google Shape;810;p28">
            <a:extLst>
              <a:ext uri="{FF2B5EF4-FFF2-40B4-BE49-F238E27FC236}">
                <a16:creationId xmlns:a16="http://schemas.microsoft.com/office/drawing/2014/main" id="{765EE64A-C2C3-D493-2B1A-24F3F9275F85}"/>
              </a:ext>
            </a:extLst>
          </p:cNvPr>
          <p:cNvSpPr/>
          <p:nvPr/>
        </p:nvSpPr>
        <p:spPr>
          <a:xfrm>
            <a:off x="3093246" y="2232734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 dirty="0"/>
              <a:t>SEKRETARIAT SDI</a:t>
            </a:r>
            <a:endParaRPr sz="1000" dirty="0"/>
          </a:p>
        </p:txBody>
      </p:sp>
      <p:sp>
        <p:nvSpPr>
          <p:cNvPr id="158" name="Google Shape;811;p28">
            <a:extLst>
              <a:ext uri="{FF2B5EF4-FFF2-40B4-BE49-F238E27FC236}">
                <a16:creationId xmlns:a16="http://schemas.microsoft.com/office/drawing/2014/main" id="{22AF05C2-C38A-5719-A82B-29C8C748AABC}"/>
              </a:ext>
            </a:extLst>
          </p:cNvPr>
          <p:cNvSpPr/>
          <p:nvPr/>
        </p:nvSpPr>
        <p:spPr>
          <a:xfrm>
            <a:off x="1158052" y="2559669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 dirty="0"/>
              <a:t>PEMBINA DATA</a:t>
            </a:r>
            <a:endParaRPr sz="1000" dirty="0"/>
          </a:p>
        </p:txBody>
      </p:sp>
      <p:sp>
        <p:nvSpPr>
          <p:cNvPr id="159" name="Google Shape;812;p28">
            <a:extLst>
              <a:ext uri="{FF2B5EF4-FFF2-40B4-BE49-F238E27FC236}">
                <a16:creationId xmlns:a16="http://schemas.microsoft.com/office/drawing/2014/main" id="{D7BE4BC0-6109-B12A-751C-FC3689A1D93A}"/>
              </a:ext>
            </a:extLst>
          </p:cNvPr>
          <p:cNvSpPr/>
          <p:nvPr/>
        </p:nvSpPr>
        <p:spPr>
          <a:xfrm>
            <a:off x="1040501" y="3091926"/>
            <a:ext cx="1241216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</a:t>
            </a:r>
            <a:endParaRPr sz="1000"/>
          </a:p>
        </p:txBody>
      </p:sp>
      <p:sp>
        <p:nvSpPr>
          <p:cNvPr id="160" name="Google Shape;813;p28">
            <a:extLst>
              <a:ext uri="{FF2B5EF4-FFF2-40B4-BE49-F238E27FC236}">
                <a16:creationId xmlns:a16="http://schemas.microsoft.com/office/drawing/2014/main" id="{ECD0556E-BD47-5699-7643-AA57DDCF3022}"/>
              </a:ext>
            </a:extLst>
          </p:cNvPr>
          <p:cNvSpPr/>
          <p:nvPr/>
        </p:nvSpPr>
        <p:spPr>
          <a:xfrm>
            <a:off x="2326195" y="3091926"/>
            <a:ext cx="1241216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</a:t>
            </a:r>
            <a:endParaRPr sz="1000"/>
          </a:p>
        </p:txBody>
      </p:sp>
      <p:sp>
        <p:nvSpPr>
          <p:cNvPr id="161" name="Google Shape;814;p28">
            <a:extLst>
              <a:ext uri="{FF2B5EF4-FFF2-40B4-BE49-F238E27FC236}">
                <a16:creationId xmlns:a16="http://schemas.microsoft.com/office/drawing/2014/main" id="{441E77F2-0121-2A57-B682-D7371742C404}"/>
              </a:ext>
            </a:extLst>
          </p:cNvPr>
          <p:cNvSpPr/>
          <p:nvPr/>
        </p:nvSpPr>
        <p:spPr>
          <a:xfrm>
            <a:off x="3610123" y="3085074"/>
            <a:ext cx="1241216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</a:t>
            </a:r>
            <a:endParaRPr sz="1000"/>
          </a:p>
        </p:txBody>
      </p:sp>
      <p:sp>
        <p:nvSpPr>
          <p:cNvPr id="162" name="Google Shape;815;p28">
            <a:extLst>
              <a:ext uri="{FF2B5EF4-FFF2-40B4-BE49-F238E27FC236}">
                <a16:creationId xmlns:a16="http://schemas.microsoft.com/office/drawing/2014/main" id="{DD7F6EE7-601B-2C80-5AC8-B2BDF045EA70}"/>
              </a:ext>
            </a:extLst>
          </p:cNvPr>
          <p:cNvSpPr/>
          <p:nvPr/>
        </p:nvSpPr>
        <p:spPr>
          <a:xfrm>
            <a:off x="1026817" y="3471627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PRODUSEN DATA</a:t>
            </a:r>
            <a:endParaRPr sz="1000"/>
          </a:p>
        </p:txBody>
      </p:sp>
      <p:sp>
        <p:nvSpPr>
          <p:cNvPr id="163" name="Google Shape;816;p28">
            <a:extLst>
              <a:ext uri="{FF2B5EF4-FFF2-40B4-BE49-F238E27FC236}">
                <a16:creationId xmlns:a16="http://schemas.microsoft.com/office/drawing/2014/main" id="{57E3DC0F-192A-FFC4-D532-DBEC8D0CBB2F}"/>
              </a:ext>
            </a:extLst>
          </p:cNvPr>
          <p:cNvSpPr/>
          <p:nvPr/>
        </p:nvSpPr>
        <p:spPr>
          <a:xfrm>
            <a:off x="2318128" y="3475861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 dirty="0"/>
              <a:t>PRODUSEN DATA</a:t>
            </a:r>
            <a:endParaRPr sz="1000" dirty="0"/>
          </a:p>
        </p:txBody>
      </p:sp>
      <p:sp>
        <p:nvSpPr>
          <p:cNvPr id="164" name="Google Shape;817;p28">
            <a:extLst>
              <a:ext uri="{FF2B5EF4-FFF2-40B4-BE49-F238E27FC236}">
                <a16:creationId xmlns:a16="http://schemas.microsoft.com/office/drawing/2014/main" id="{47A97B15-DD52-7106-A524-D5C208E73A91}"/>
              </a:ext>
            </a:extLst>
          </p:cNvPr>
          <p:cNvSpPr/>
          <p:nvPr/>
        </p:nvSpPr>
        <p:spPr>
          <a:xfrm>
            <a:off x="3618632" y="3469792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PRODUSEN DATA</a:t>
            </a:r>
            <a:endParaRPr sz="1000"/>
          </a:p>
        </p:txBody>
      </p:sp>
      <p:cxnSp>
        <p:nvCxnSpPr>
          <p:cNvPr id="165" name="Google Shape;818;p28">
            <a:extLst>
              <a:ext uri="{FF2B5EF4-FFF2-40B4-BE49-F238E27FC236}">
                <a16:creationId xmlns:a16="http://schemas.microsoft.com/office/drawing/2014/main" id="{075DB4DB-C032-0C93-2B23-D10750C08A9E}"/>
              </a:ext>
            </a:extLst>
          </p:cNvPr>
          <p:cNvCxnSpPr/>
          <p:nvPr/>
        </p:nvCxnSpPr>
        <p:spPr>
          <a:xfrm>
            <a:off x="2910096" y="2050029"/>
            <a:ext cx="0" cy="916818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66" name="Google Shape;819;p28">
            <a:extLst>
              <a:ext uri="{FF2B5EF4-FFF2-40B4-BE49-F238E27FC236}">
                <a16:creationId xmlns:a16="http://schemas.microsoft.com/office/drawing/2014/main" id="{EE94B3E2-A6D5-A376-4A2B-284249661763}"/>
              </a:ext>
            </a:extLst>
          </p:cNvPr>
          <p:cNvCxnSpPr/>
          <p:nvPr/>
        </p:nvCxnSpPr>
        <p:spPr>
          <a:xfrm>
            <a:off x="2912380" y="2346133"/>
            <a:ext cx="1803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67" name="Google Shape;820;p28">
            <a:extLst>
              <a:ext uri="{FF2B5EF4-FFF2-40B4-BE49-F238E27FC236}">
                <a16:creationId xmlns:a16="http://schemas.microsoft.com/office/drawing/2014/main" id="{CC0D0776-CA3F-8E4C-61D5-EA6640E8F1D3}"/>
              </a:ext>
            </a:extLst>
          </p:cNvPr>
          <p:cNvCxnSpPr/>
          <p:nvPr/>
        </p:nvCxnSpPr>
        <p:spPr>
          <a:xfrm>
            <a:off x="2910096" y="2852342"/>
            <a:ext cx="0" cy="2397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68" name="Google Shape;821;p28">
            <a:extLst>
              <a:ext uri="{FF2B5EF4-FFF2-40B4-BE49-F238E27FC236}">
                <a16:creationId xmlns:a16="http://schemas.microsoft.com/office/drawing/2014/main" id="{35D50A77-C188-E15F-B701-7FB7F6828E60}"/>
              </a:ext>
            </a:extLst>
          </p:cNvPr>
          <p:cNvCxnSpPr/>
          <p:nvPr/>
        </p:nvCxnSpPr>
        <p:spPr>
          <a:xfrm>
            <a:off x="1609356" y="2972133"/>
            <a:ext cx="26214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69" name="Google Shape;822;p28">
            <a:extLst>
              <a:ext uri="{FF2B5EF4-FFF2-40B4-BE49-F238E27FC236}">
                <a16:creationId xmlns:a16="http://schemas.microsoft.com/office/drawing/2014/main" id="{AA90E371-0CA0-61B6-D015-552DBE5C1F4E}"/>
              </a:ext>
            </a:extLst>
          </p:cNvPr>
          <p:cNvCxnSpPr/>
          <p:nvPr/>
        </p:nvCxnSpPr>
        <p:spPr>
          <a:xfrm>
            <a:off x="1615425" y="2972133"/>
            <a:ext cx="0" cy="1131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70" name="Google Shape;823;p28">
            <a:extLst>
              <a:ext uri="{FF2B5EF4-FFF2-40B4-BE49-F238E27FC236}">
                <a16:creationId xmlns:a16="http://schemas.microsoft.com/office/drawing/2014/main" id="{DC9B110D-8B8D-6F7F-24C5-D219999CF2EC}"/>
              </a:ext>
            </a:extLst>
          </p:cNvPr>
          <p:cNvCxnSpPr/>
          <p:nvPr/>
        </p:nvCxnSpPr>
        <p:spPr>
          <a:xfrm>
            <a:off x="4224467" y="2966847"/>
            <a:ext cx="0" cy="1131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71" name="Google Shape;824;p28">
            <a:extLst>
              <a:ext uri="{FF2B5EF4-FFF2-40B4-BE49-F238E27FC236}">
                <a16:creationId xmlns:a16="http://schemas.microsoft.com/office/drawing/2014/main" id="{FA999F53-9895-4584-C4F1-F4A6007F5E83}"/>
              </a:ext>
            </a:extLst>
          </p:cNvPr>
          <p:cNvCxnSpPr/>
          <p:nvPr/>
        </p:nvCxnSpPr>
        <p:spPr>
          <a:xfrm>
            <a:off x="1615425" y="3318725"/>
            <a:ext cx="0" cy="153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72" name="Google Shape;825;p28">
            <a:extLst>
              <a:ext uri="{FF2B5EF4-FFF2-40B4-BE49-F238E27FC236}">
                <a16:creationId xmlns:a16="http://schemas.microsoft.com/office/drawing/2014/main" id="{2B291E60-886F-0468-9F92-F2994FE5BE4D}"/>
              </a:ext>
            </a:extLst>
          </p:cNvPr>
          <p:cNvCxnSpPr/>
          <p:nvPr/>
        </p:nvCxnSpPr>
        <p:spPr>
          <a:xfrm>
            <a:off x="2921882" y="3316891"/>
            <a:ext cx="0" cy="153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73" name="Google Shape;826;p28">
            <a:extLst>
              <a:ext uri="{FF2B5EF4-FFF2-40B4-BE49-F238E27FC236}">
                <a16:creationId xmlns:a16="http://schemas.microsoft.com/office/drawing/2014/main" id="{75141599-7F30-F904-C67C-2F3A9CDF6E71}"/>
              </a:ext>
            </a:extLst>
          </p:cNvPr>
          <p:cNvCxnSpPr/>
          <p:nvPr/>
        </p:nvCxnSpPr>
        <p:spPr>
          <a:xfrm>
            <a:off x="4237869" y="3311873"/>
            <a:ext cx="0" cy="153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sp>
        <p:nvSpPr>
          <p:cNvPr id="174" name="Google Shape;827;p28">
            <a:extLst>
              <a:ext uri="{FF2B5EF4-FFF2-40B4-BE49-F238E27FC236}">
                <a16:creationId xmlns:a16="http://schemas.microsoft.com/office/drawing/2014/main" id="{42B60006-8CDF-6097-D898-794F675C7B06}"/>
              </a:ext>
            </a:extLst>
          </p:cNvPr>
          <p:cNvSpPr/>
          <p:nvPr/>
        </p:nvSpPr>
        <p:spPr>
          <a:xfrm>
            <a:off x="6301865" y="1806903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FORUM SDI DAERAH</a:t>
            </a:r>
            <a:endParaRPr sz="1000"/>
          </a:p>
        </p:txBody>
      </p:sp>
      <p:sp>
        <p:nvSpPr>
          <p:cNvPr id="175" name="Google Shape;828;p28">
            <a:extLst>
              <a:ext uri="{FF2B5EF4-FFF2-40B4-BE49-F238E27FC236}">
                <a16:creationId xmlns:a16="http://schemas.microsoft.com/office/drawing/2014/main" id="{4835CB37-FB71-DB74-6893-C10BBA740ED1}"/>
              </a:ext>
            </a:extLst>
          </p:cNvPr>
          <p:cNvSpPr/>
          <p:nvPr/>
        </p:nvSpPr>
        <p:spPr>
          <a:xfrm>
            <a:off x="7267914" y="2216408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SEKRETARIAT SDI</a:t>
            </a:r>
            <a:endParaRPr sz="1000"/>
          </a:p>
        </p:txBody>
      </p:sp>
      <p:sp>
        <p:nvSpPr>
          <p:cNvPr id="176" name="Google Shape;829;p28">
            <a:extLst>
              <a:ext uri="{FF2B5EF4-FFF2-40B4-BE49-F238E27FC236}">
                <a16:creationId xmlns:a16="http://schemas.microsoft.com/office/drawing/2014/main" id="{86AFBE60-7ADD-0F7B-CCDD-D318F3820557}"/>
              </a:ext>
            </a:extLst>
          </p:cNvPr>
          <p:cNvSpPr/>
          <p:nvPr/>
        </p:nvSpPr>
        <p:spPr>
          <a:xfrm>
            <a:off x="5326112" y="2631762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PEMBINA DATA</a:t>
            </a:r>
            <a:endParaRPr sz="1000"/>
          </a:p>
        </p:txBody>
      </p:sp>
      <p:sp>
        <p:nvSpPr>
          <p:cNvPr id="177" name="Google Shape;830;p28">
            <a:extLst>
              <a:ext uri="{FF2B5EF4-FFF2-40B4-BE49-F238E27FC236}">
                <a16:creationId xmlns:a16="http://schemas.microsoft.com/office/drawing/2014/main" id="{B77DE880-FE07-B95F-3FBB-AD7FB4CEE3CD}"/>
              </a:ext>
            </a:extLst>
          </p:cNvPr>
          <p:cNvSpPr/>
          <p:nvPr/>
        </p:nvSpPr>
        <p:spPr>
          <a:xfrm>
            <a:off x="5215169" y="3538239"/>
            <a:ext cx="1241216" cy="368879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 PENDUKUNG</a:t>
            </a:r>
            <a:endParaRPr sz="1000"/>
          </a:p>
        </p:txBody>
      </p:sp>
      <p:sp>
        <p:nvSpPr>
          <p:cNvPr id="178" name="Google Shape;831;p28">
            <a:extLst>
              <a:ext uri="{FF2B5EF4-FFF2-40B4-BE49-F238E27FC236}">
                <a16:creationId xmlns:a16="http://schemas.microsoft.com/office/drawing/2014/main" id="{2F4BFBE3-C637-E718-0866-AA3A2ABE0F9C}"/>
              </a:ext>
            </a:extLst>
          </p:cNvPr>
          <p:cNvSpPr/>
          <p:nvPr/>
        </p:nvSpPr>
        <p:spPr>
          <a:xfrm>
            <a:off x="5201483" y="4067028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PRODUSEN DATA</a:t>
            </a:r>
            <a:endParaRPr sz="1000"/>
          </a:p>
        </p:txBody>
      </p:sp>
      <p:sp>
        <p:nvSpPr>
          <p:cNvPr id="179" name="Google Shape;832;p28">
            <a:extLst>
              <a:ext uri="{FF2B5EF4-FFF2-40B4-BE49-F238E27FC236}">
                <a16:creationId xmlns:a16="http://schemas.microsoft.com/office/drawing/2014/main" id="{61C0018C-7330-7FBC-3E46-01AB616DD31D}"/>
              </a:ext>
            </a:extLst>
          </p:cNvPr>
          <p:cNvSpPr/>
          <p:nvPr/>
        </p:nvSpPr>
        <p:spPr>
          <a:xfrm>
            <a:off x="6492796" y="4073124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PRODUSEN DATA</a:t>
            </a:r>
            <a:endParaRPr sz="1000"/>
          </a:p>
        </p:txBody>
      </p:sp>
      <p:sp>
        <p:nvSpPr>
          <p:cNvPr id="180" name="Google Shape;833;p28">
            <a:extLst>
              <a:ext uri="{FF2B5EF4-FFF2-40B4-BE49-F238E27FC236}">
                <a16:creationId xmlns:a16="http://schemas.microsoft.com/office/drawing/2014/main" id="{7B6EE316-E614-D161-BC40-AD54BD9F1A74}"/>
              </a:ext>
            </a:extLst>
          </p:cNvPr>
          <p:cNvSpPr/>
          <p:nvPr/>
        </p:nvSpPr>
        <p:spPr>
          <a:xfrm>
            <a:off x="7793302" y="4067055"/>
            <a:ext cx="1241216" cy="351422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PRODUSEN DATA</a:t>
            </a:r>
            <a:endParaRPr sz="1000"/>
          </a:p>
        </p:txBody>
      </p:sp>
      <p:cxnSp>
        <p:nvCxnSpPr>
          <p:cNvPr id="181" name="Google Shape;834;p28">
            <a:extLst>
              <a:ext uri="{FF2B5EF4-FFF2-40B4-BE49-F238E27FC236}">
                <a16:creationId xmlns:a16="http://schemas.microsoft.com/office/drawing/2014/main" id="{F83E886C-DF29-7A74-D6E0-59752C895CCC}"/>
              </a:ext>
            </a:extLst>
          </p:cNvPr>
          <p:cNvCxnSpPr/>
          <p:nvPr/>
        </p:nvCxnSpPr>
        <p:spPr>
          <a:xfrm>
            <a:off x="7084765" y="2033703"/>
            <a:ext cx="0" cy="5757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2" name="Google Shape;835;p28">
            <a:extLst>
              <a:ext uri="{FF2B5EF4-FFF2-40B4-BE49-F238E27FC236}">
                <a16:creationId xmlns:a16="http://schemas.microsoft.com/office/drawing/2014/main" id="{8C9E773F-D06F-01A5-9110-061AA6847559}"/>
              </a:ext>
            </a:extLst>
          </p:cNvPr>
          <p:cNvCxnSpPr/>
          <p:nvPr/>
        </p:nvCxnSpPr>
        <p:spPr>
          <a:xfrm>
            <a:off x="7087048" y="2329807"/>
            <a:ext cx="1803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3" name="Google Shape;836;p28">
            <a:extLst>
              <a:ext uri="{FF2B5EF4-FFF2-40B4-BE49-F238E27FC236}">
                <a16:creationId xmlns:a16="http://schemas.microsoft.com/office/drawing/2014/main" id="{C7BFA766-813F-D744-A1F3-E69CC448A172}"/>
              </a:ext>
            </a:extLst>
          </p:cNvPr>
          <p:cNvCxnSpPr/>
          <p:nvPr/>
        </p:nvCxnSpPr>
        <p:spPr>
          <a:xfrm>
            <a:off x="7084765" y="2836016"/>
            <a:ext cx="0" cy="2397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4" name="Google Shape;837;p28">
            <a:extLst>
              <a:ext uri="{FF2B5EF4-FFF2-40B4-BE49-F238E27FC236}">
                <a16:creationId xmlns:a16="http://schemas.microsoft.com/office/drawing/2014/main" id="{C1703FCB-3103-0B02-4CBF-C6A9528B3F9E}"/>
              </a:ext>
            </a:extLst>
          </p:cNvPr>
          <p:cNvCxnSpPr/>
          <p:nvPr/>
        </p:nvCxnSpPr>
        <p:spPr>
          <a:xfrm>
            <a:off x="5784024" y="3414424"/>
            <a:ext cx="26214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5" name="Google Shape;838;p28">
            <a:extLst>
              <a:ext uri="{FF2B5EF4-FFF2-40B4-BE49-F238E27FC236}">
                <a16:creationId xmlns:a16="http://schemas.microsoft.com/office/drawing/2014/main" id="{C8586EA9-2FF0-BD08-4AFE-54790091F6E9}"/>
              </a:ext>
            </a:extLst>
          </p:cNvPr>
          <p:cNvCxnSpPr/>
          <p:nvPr/>
        </p:nvCxnSpPr>
        <p:spPr>
          <a:xfrm>
            <a:off x="5790093" y="3418447"/>
            <a:ext cx="0" cy="1131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6" name="Google Shape;839;p28">
            <a:extLst>
              <a:ext uri="{FF2B5EF4-FFF2-40B4-BE49-F238E27FC236}">
                <a16:creationId xmlns:a16="http://schemas.microsoft.com/office/drawing/2014/main" id="{CF237E1E-18BC-27F3-106A-11A724799581}"/>
              </a:ext>
            </a:extLst>
          </p:cNvPr>
          <p:cNvCxnSpPr>
            <a:cxnSpLocks/>
          </p:cNvCxnSpPr>
          <p:nvPr/>
        </p:nvCxnSpPr>
        <p:spPr>
          <a:xfrm>
            <a:off x="8399135" y="3424046"/>
            <a:ext cx="6290" cy="649077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7" name="Google Shape;840;p28">
            <a:extLst>
              <a:ext uri="{FF2B5EF4-FFF2-40B4-BE49-F238E27FC236}">
                <a16:creationId xmlns:a16="http://schemas.microsoft.com/office/drawing/2014/main" id="{3FB33222-9C7A-BC6F-ED12-67221A0ABBE2}"/>
              </a:ext>
            </a:extLst>
          </p:cNvPr>
          <p:cNvCxnSpPr/>
          <p:nvPr/>
        </p:nvCxnSpPr>
        <p:spPr>
          <a:xfrm>
            <a:off x="5790093" y="3914126"/>
            <a:ext cx="0" cy="153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88" name="Google Shape;841;p28">
            <a:extLst>
              <a:ext uri="{FF2B5EF4-FFF2-40B4-BE49-F238E27FC236}">
                <a16:creationId xmlns:a16="http://schemas.microsoft.com/office/drawing/2014/main" id="{54437817-8498-C8CC-0537-D3CDFFC25428}"/>
              </a:ext>
            </a:extLst>
          </p:cNvPr>
          <p:cNvCxnSpPr/>
          <p:nvPr/>
        </p:nvCxnSpPr>
        <p:spPr>
          <a:xfrm>
            <a:off x="7087526" y="3923177"/>
            <a:ext cx="0" cy="1530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sp>
        <p:nvSpPr>
          <p:cNvPr id="190" name="Google Shape;843;p28">
            <a:extLst>
              <a:ext uri="{FF2B5EF4-FFF2-40B4-BE49-F238E27FC236}">
                <a16:creationId xmlns:a16="http://schemas.microsoft.com/office/drawing/2014/main" id="{E3AFE4B2-D272-281C-B634-EFBA8EBFF216}"/>
              </a:ext>
            </a:extLst>
          </p:cNvPr>
          <p:cNvSpPr/>
          <p:nvPr/>
        </p:nvSpPr>
        <p:spPr>
          <a:xfrm>
            <a:off x="6309141" y="3049695"/>
            <a:ext cx="1568897" cy="226951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</a:t>
            </a:r>
            <a:endParaRPr sz="1000"/>
          </a:p>
        </p:txBody>
      </p:sp>
      <p:sp>
        <p:nvSpPr>
          <p:cNvPr id="191" name="Google Shape;844;p28">
            <a:extLst>
              <a:ext uri="{FF2B5EF4-FFF2-40B4-BE49-F238E27FC236}">
                <a16:creationId xmlns:a16="http://schemas.microsoft.com/office/drawing/2014/main" id="{8B2B4271-5237-8238-9AAC-04FF1B5EAA1B}"/>
              </a:ext>
            </a:extLst>
          </p:cNvPr>
          <p:cNvSpPr/>
          <p:nvPr/>
        </p:nvSpPr>
        <p:spPr>
          <a:xfrm>
            <a:off x="6515095" y="3544323"/>
            <a:ext cx="1241216" cy="368879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1000" b="1"/>
              <a:t>WALIDATA PENDUKUNG</a:t>
            </a:r>
            <a:endParaRPr sz="1000"/>
          </a:p>
        </p:txBody>
      </p:sp>
      <p:cxnSp>
        <p:nvCxnSpPr>
          <p:cNvPr id="193" name="Google Shape;846;p28">
            <a:extLst>
              <a:ext uri="{FF2B5EF4-FFF2-40B4-BE49-F238E27FC236}">
                <a16:creationId xmlns:a16="http://schemas.microsoft.com/office/drawing/2014/main" id="{BB56DB45-6828-A101-C1E8-AD167D2F2937}"/>
              </a:ext>
            </a:extLst>
          </p:cNvPr>
          <p:cNvCxnSpPr/>
          <p:nvPr/>
        </p:nvCxnSpPr>
        <p:spPr>
          <a:xfrm>
            <a:off x="7084765" y="3276495"/>
            <a:ext cx="0" cy="2775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4" name="Google Shape;847;p28">
            <a:extLst>
              <a:ext uri="{FF2B5EF4-FFF2-40B4-BE49-F238E27FC236}">
                <a16:creationId xmlns:a16="http://schemas.microsoft.com/office/drawing/2014/main" id="{639F98D1-CE4A-A5B7-3509-1E55A4CF3F6E}"/>
              </a:ext>
            </a:extLst>
          </p:cNvPr>
          <p:cNvCxnSpPr/>
          <p:nvPr/>
        </p:nvCxnSpPr>
        <p:spPr>
          <a:xfrm>
            <a:off x="4972705" y="1652679"/>
            <a:ext cx="0" cy="2784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5" name="Google Shape;848;p28">
            <a:extLst>
              <a:ext uri="{FF2B5EF4-FFF2-40B4-BE49-F238E27FC236}">
                <a16:creationId xmlns:a16="http://schemas.microsoft.com/office/drawing/2014/main" id="{393B3B1B-DA0D-9CE7-DD9B-265D9A0425DD}"/>
              </a:ext>
            </a:extLst>
          </p:cNvPr>
          <p:cNvCxnSpPr/>
          <p:nvPr/>
        </p:nvCxnSpPr>
        <p:spPr>
          <a:xfrm flipH="1">
            <a:off x="3692905" y="1920302"/>
            <a:ext cx="1279800" cy="1650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6" name="Google Shape;849;p28">
            <a:extLst>
              <a:ext uri="{FF2B5EF4-FFF2-40B4-BE49-F238E27FC236}">
                <a16:creationId xmlns:a16="http://schemas.microsoft.com/office/drawing/2014/main" id="{C69CE40D-FDAB-0C9C-19B2-9E03CA7AEE43}"/>
              </a:ext>
            </a:extLst>
          </p:cNvPr>
          <p:cNvCxnSpPr/>
          <p:nvPr/>
        </p:nvCxnSpPr>
        <p:spPr>
          <a:xfrm>
            <a:off x="4972705" y="1920302"/>
            <a:ext cx="13290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7" name="Google Shape;852;p28">
            <a:extLst>
              <a:ext uri="{FF2B5EF4-FFF2-40B4-BE49-F238E27FC236}">
                <a16:creationId xmlns:a16="http://schemas.microsoft.com/office/drawing/2014/main" id="{B522F971-014B-8C2C-A939-1B91BA5C3C03}"/>
              </a:ext>
            </a:extLst>
          </p:cNvPr>
          <p:cNvCxnSpPr/>
          <p:nvPr/>
        </p:nvCxnSpPr>
        <p:spPr>
          <a:xfrm>
            <a:off x="2723324" y="2670399"/>
            <a:ext cx="1803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8" name="Google Shape;853;p28">
            <a:extLst>
              <a:ext uri="{FF2B5EF4-FFF2-40B4-BE49-F238E27FC236}">
                <a16:creationId xmlns:a16="http://schemas.microsoft.com/office/drawing/2014/main" id="{3A69D496-C0AA-0905-661B-E55EE9AECA17}"/>
              </a:ext>
            </a:extLst>
          </p:cNvPr>
          <p:cNvCxnSpPr/>
          <p:nvPr/>
        </p:nvCxnSpPr>
        <p:spPr>
          <a:xfrm>
            <a:off x="7082775" y="2132876"/>
            <a:ext cx="0" cy="916818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199" name="Google Shape;854;p28">
            <a:extLst>
              <a:ext uri="{FF2B5EF4-FFF2-40B4-BE49-F238E27FC236}">
                <a16:creationId xmlns:a16="http://schemas.microsoft.com/office/drawing/2014/main" id="{B6DF306E-F6B1-28C2-6FFB-4856256EC21F}"/>
              </a:ext>
            </a:extLst>
          </p:cNvPr>
          <p:cNvCxnSpPr/>
          <p:nvPr/>
        </p:nvCxnSpPr>
        <p:spPr>
          <a:xfrm>
            <a:off x="6896003" y="2753246"/>
            <a:ext cx="180300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201" name="Connector: Elbow 200">
            <a:extLst>
              <a:ext uri="{FF2B5EF4-FFF2-40B4-BE49-F238E27FC236}">
                <a16:creationId xmlns:a16="http://schemas.microsoft.com/office/drawing/2014/main" id="{05612879-633B-F10E-A8B0-013176D4B30D}"/>
              </a:ext>
            </a:extLst>
          </p:cNvPr>
          <p:cNvCxnSpPr>
            <a:cxnSpLocks/>
          </p:cNvCxnSpPr>
          <p:nvPr/>
        </p:nvCxnSpPr>
        <p:spPr>
          <a:xfrm rot="5400000">
            <a:off x="1912593" y="1946958"/>
            <a:ext cx="241418" cy="181603"/>
          </a:xfrm>
          <a:prstGeom prst="bentConnector3">
            <a:avLst>
              <a:gd name="adj1" fmla="val 4260"/>
            </a:avLst>
          </a:prstGeom>
          <a:ln w="28575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Rectangle 201">
            <a:extLst>
              <a:ext uri="{FF2B5EF4-FFF2-40B4-BE49-F238E27FC236}">
                <a16:creationId xmlns:a16="http://schemas.microsoft.com/office/drawing/2014/main" id="{77C34D49-C460-550F-36B9-01481BCEF505}"/>
              </a:ext>
            </a:extLst>
          </p:cNvPr>
          <p:cNvSpPr/>
          <p:nvPr/>
        </p:nvSpPr>
        <p:spPr>
          <a:xfrm>
            <a:off x="264722" y="4643680"/>
            <a:ext cx="7999623" cy="3886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214313" indent="-214313" algn="ctr">
              <a:buFont typeface="Arial" panose="020B0604020202020204" pitchFamily="34" charset="0"/>
              <a:buChar char="•"/>
            </a:pP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Pembentukan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Gugus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Regsosek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diamanatkan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Forum Data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Tematik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SDI</a:t>
            </a:r>
          </a:p>
          <a:p>
            <a:pPr marL="214313" indent="-214313" algn="ctr">
              <a:buFont typeface="Arial" panose="020B0604020202020204" pitchFamily="34" charset="0"/>
              <a:buChar char="•"/>
            </a:pP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Penyusunan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KepmenPPN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Bappenas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tentang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Gugus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Tugas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D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Registrasi</a:t>
            </a:r>
            <a:r>
              <a:rPr lang="en-ID" sz="1200" b="1" dirty="0">
                <a:latin typeface="Arial" panose="020B0604020202020204" pitchFamily="34" charset="0"/>
                <a:cs typeface="Arial" panose="020B0604020202020204" pitchFamily="34" charset="0"/>
              </a:rPr>
              <a:t> Sosial Ekonomi</a:t>
            </a:r>
          </a:p>
        </p:txBody>
      </p:sp>
      <p:grpSp>
        <p:nvGrpSpPr>
          <p:cNvPr id="70" name="Google Shape;788;p18">
            <a:extLst>
              <a:ext uri="{FF2B5EF4-FFF2-40B4-BE49-F238E27FC236}">
                <a16:creationId xmlns:a16="http://schemas.microsoft.com/office/drawing/2014/main" id="{F6DB02EA-C8C4-4630-A822-9DD96FEA3CF6}"/>
              </a:ext>
            </a:extLst>
          </p:cNvPr>
          <p:cNvGrpSpPr/>
          <p:nvPr/>
        </p:nvGrpSpPr>
        <p:grpSpPr>
          <a:xfrm>
            <a:off x="7851433" y="52741"/>
            <a:ext cx="1273922" cy="516597"/>
            <a:chOff x="7924469" y="-1"/>
            <a:chExt cx="1219531" cy="494541"/>
          </a:xfrm>
        </p:grpSpPr>
        <p:pic>
          <p:nvPicPr>
            <p:cNvPr id="71" name="Google Shape;789;p18">
              <a:extLst>
                <a:ext uri="{FF2B5EF4-FFF2-40B4-BE49-F238E27FC236}">
                  <a16:creationId xmlns:a16="http://schemas.microsoft.com/office/drawing/2014/main" id="{7866382D-3140-4BC9-8D43-1968AFCB8020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90;p18">
              <a:extLst>
                <a:ext uri="{FF2B5EF4-FFF2-40B4-BE49-F238E27FC236}">
                  <a16:creationId xmlns:a16="http://schemas.microsoft.com/office/drawing/2014/main" id="{DA4B8ABC-F15F-4A93-8044-26017010D989}"/>
                </a:ext>
              </a:extLst>
            </p:cNvPr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3" name="Google Shape;792;p18">
            <a:extLst>
              <a:ext uri="{FF2B5EF4-FFF2-40B4-BE49-F238E27FC236}">
                <a16:creationId xmlns:a16="http://schemas.microsoft.com/office/drawing/2014/main" id="{39F840BA-81A2-4968-872B-01152B5FADC5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3331" r="89420" b="77354"/>
          <a:stretch/>
        </p:blipFill>
        <p:spPr>
          <a:xfrm>
            <a:off x="154996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4" name="Google Shape;810;p28">
            <a:extLst>
              <a:ext uri="{FF2B5EF4-FFF2-40B4-BE49-F238E27FC236}">
                <a16:creationId xmlns:a16="http://schemas.microsoft.com/office/drawing/2014/main" id="{D2B436EB-FB6F-4108-AA6C-0340A6034A92}"/>
              </a:ext>
            </a:extLst>
          </p:cNvPr>
          <p:cNvSpPr/>
          <p:nvPr/>
        </p:nvSpPr>
        <p:spPr>
          <a:xfrm>
            <a:off x="66656" y="2152158"/>
            <a:ext cx="1332000" cy="324000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975" b="1" dirty="0"/>
              <a:t>GUGUS TUGAS BANSOS</a:t>
            </a:r>
            <a:endParaRPr sz="975" dirty="0"/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62032CB3-9B8D-4317-8377-F267C0EB30E0}"/>
              </a:ext>
            </a:extLst>
          </p:cNvPr>
          <p:cNvCxnSpPr>
            <a:cxnSpLocks/>
          </p:cNvCxnSpPr>
          <p:nvPr/>
        </p:nvCxnSpPr>
        <p:spPr>
          <a:xfrm rot="10800000" flipV="1">
            <a:off x="706012" y="1928552"/>
            <a:ext cx="1233396" cy="204323"/>
          </a:xfrm>
          <a:prstGeom prst="bentConnector3">
            <a:avLst>
              <a:gd name="adj1" fmla="val 100601"/>
            </a:avLst>
          </a:prstGeom>
          <a:ln w="28575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Google Shape;810;p28">
            <a:extLst>
              <a:ext uri="{FF2B5EF4-FFF2-40B4-BE49-F238E27FC236}">
                <a16:creationId xmlns:a16="http://schemas.microsoft.com/office/drawing/2014/main" id="{C774F1FD-AB91-F7D4-5583-2C9666B2F200}"/>
              </a:ext>
            </a:extLst>
          </p:cNvPr>
          <p:cNvSpPr/>
          <p:nvPr/>
        </p:nvSpPr>
        <p:spPr>
          <a:xfrm>
            <a:off x="1425333" y="2152920"/>
            <a:ext cx="1332000" cy="324000"/>
          </a:xfrm>
          <a:custGeom>
            <a:avLst/>
            <a:gdLst/>
            <a:ahLst/>
            <a:cxnLst/>
            <a:rect l="l" t="t" r="r" b="b"/>
            <a:pathLst>
              <a:path w="1985945" h="267789" extrusionOk="0">
                <a:moveTo>
                  <a:pt x="1852051" y="267789"/>
                </a:moveTo>
                <a:lnTo>
                  <a:pt x="1489166" y="267789"/>
                </a:lnTo>
                <a:lnTo>
                  <a:pt x="496779" y="267789"/>
                </a:lnTo>
                <a:lnTo>
                  <a:pt x="133894" y="267789"/>
                </a:lnTo>
                <a:lnTo>
                  <a:pt x="0" y="133894"/>
                </a:lnTo>
                <a:lnTo>
                  <a:pt x="133894" y="0"/>
                </a:lnTo>
                <a:lnTo>
                  <a:pt x="496779" y="0"/>
                </a:lnTo>
                <a:lnTo>
                  <a:pt x="1489166" y="0"/>
                </a:lnTo>
                <a:lnTo>
                  <a:pt x="1852051" y="0"/>
                </a:lnTo>
                <a:lnTo>
                  <a:pt x="1985945" y="13389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rgbClr val="4646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algn="ctr">
              <a:buSzPts val="1333"/>
            </a:pPr>
            <a:r>
              <a:rPr lang="en-US" sz="975" b="1" dirty="0"/>
              <a:t>GUGUS TUGAS REGSOSEK</a:t>
            </a:r>
            <a:endParaRPr sz="975" dirty="0"/>
          </a:p>
        </p:txBody>
      </p:sp>
    </p:spTree>
    <p:extLst>
      <p:ext uri="{BB962C8B-B14F-4D97-AF65-F5344CB8AC3E}">
        <p14:creationId xmlns:p14="http://schemas.microsoft.com/office/powerpoint/2010/main" val="2378058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175"/>
          <p:cNvSpPr txBox="1">
            <a:spLocks noGrp="1"/>
          </p:cNvSpPr>
          <p:nvPr>
            <p:ph type="title"/>
          </p:nvPr>
        </p:nvSpPr>
        <p:spPr>
          <a:xfrm>
            <a:off x="1072055" y="149439"/>
            <a:ext cx="6925800" cy="7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2000">
                <a:solidFill>
                  <a:schemeClr val="dk1"/>
                </a:solidFill>
              </a:rPr>
              <a:t>Kerangka Percepatan Implementasi SDI</a:t>
            </a:r>
            <a:br>
              <a:rPr lang="en" sz="2000">
                <a:solidFill>
                  <a:schemeClr val="dk1"/>
                </a:solidFill>
              </a:rPr>
            </a:br>
            <a:r>
              <a:rPr lang="en" sz="2000" b="0">
                <a:solidFill>
                  <a:schemeClr val="dk1"/>
                </a:solidFill>
              </a:rPr>
              <a:t>Provinsi, Kabupaten/Kota, Desa</a:t>
            </a:r>
            <a:endParaRPr sz="2000" b="0">
              <a:solidFill>
                <a:schemeClr val="dk1"/>
              </a:solidFill>
            </a:endParaRPr>
          </a:p>
        </p:txBody>
      </p:sp>
      <p:sp>
        <p:nvSpPr>
          <p:cNvPr id="1272" name="Google Shape;1272;p175"/>
          <p:cNvSpPr/>
          <p:nvPr/>
        </p:nvSpPr>
        <p:spPr>
          <a:xfrm>
            <a:off x="945931" y="1683198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" name="Google Shape;1273;p175"/>
          <p:cNvSpPr txBox="1"/>
          <p:nvPr/>
        </p:nvSpPr>
        <p:spPr>
          <a:xfrm>
            <a:off x="1042404" y="1784675"/>
            <a:ext cx="2301900" cy="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Penyusunan Pedoman Pembangunan dan Tata Laksana SDI di Pusat dan Daerah</a:t>
            </a:r>
            <a:endParaRPr sz="1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" name="Google Shape;1274;p175"/>
          <p:cNvSpPr/>
          <p:nvPr/>
        </p:nvSpPr>
        <p:spPr>
          <a:xfrm>
            <a:off x="945931" y="2557440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175"/>
          <p:cNvSpPr txBox="1"/>
          <p:nvPr/>
        </p:nvSpPr>
        <p:spPr>
          <a:xfrm>
            <a:off x="1042404" y="2774531"/>
            <a:ext cx="2301900" cy="34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Percepatan Penyusunan Regulasi Penyelenggaraan SDI di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6" name="Google Shape;1276;p175"/>
          <p:cNvSpPr/>
          <p:nvPr/>
        </p:nvSpPr>
        <p:spPr>
          <a:xfrm>
            <a:off x="945931" y="3437611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" name="Google Shape;1277;p175"/>
          <p:cNvSpPr txBox="1"/>
          <p:nvPr/>
        </p:nvSpPr>
        <p:spPr>
          <a:xfrm>
            <a:off x="1033399" y="3591303"/>
            <a:ext cx="2301900" cy="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Pelaksanaan Konsolidasi Data di Pusat dan Daerah, termasuk di tingkat Desa</a:t>
            </a: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8" name="Google Shape;1278;p175"/>
          <p:cNvSpPr/>
          <p:nvPr/>
        </p:nvSpPr>
        <p:spPr>
          <a:xfrm>
            <a:off x="5783686" y="1683198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9" name="Google Shape;1279;p175"/>
          <p:cNvSpPr txBox="1"/>
          <p:nvPr/>
        </p:nvSpPr>
        <p:spPr>
          <a:xfrm>
            <a:off x="5901179" y="1742635"/>
            <a:ext cx="2212800" cy="6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Koordinasi dengan Pembina Data di Pusat dan Daerah untuk Penerapan Standar Data dan Metadata Baku</a:t>
            </a:r>
            <a:endParaRPr sz="1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0" name="Google Shape;1280;p175"/>
          <p:cNvSpPr/>
          <p:nvPr/>
        </p:nvSpPr>
        <p:spPr>
          <a:xfrm>
            <a:off x="5783686" y="2557440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1" name="Google Shape;1281;p175"/>
          <p:cNvSpPr txBox="1"/>
          <p:nvPr/>
        </p:nvSpPr>
        <p:spPr>
          <a:xfrm>
            <a:off x="5966680" y="2598542"/>
            <a:ext cx="2128800" cy="68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Percepatan pembentukan kelembagaan SDI dengan penetapan Walidata dan Produsen Data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2" name="Google Shape;1282;p175"/>
          <p:cNvSpPr/>
          <p:nvPr/>
        </p:nvSpPr>
        <p:spPr>
          <a:xfrm>
            <a:off x="5783686" y="3437611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175"/>
          <p:cNvSpPr txBox="1"/>
          <p:nvPr/>
        </p:nvSpPr>
        <p:spPr>
          <a:xfrm>
            <a:off x="5856698" y="3541925"/>
            <a:ext cx="2301900" cy="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Penguatan kapasitas dan pemenuhan SDM pengelola SDI dan analis data di Pusat dan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4" name="Google Shape;1284;p175"/>
          <p:cNvSpPr/>
          <p:nvPr/>
        </p:nvSpPr>
        <p:spPr>
          <a:xfrm>
            <a:off x="3360495" y="4093675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5" name="Google Shape;1285;p175"/>
          <p:cNvSpPr txBox="1"/>
          <p:nvPr/>
        </p:nvSpPr>
        <p:spPr>
          <a:xfrm>
            <a:off x="3433507" y="4197989"/>
            <a:ext cx="2301900" cy="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Pengembangan portal dan sistem informasi sesuai dengan </a:t>
            </a:r>
            <a:b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Perpres SDI dan Perpres SPBE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6" name="Google Shape;1286;p175"/>
          <p:cNvSpPr/>
          <p:nvPr/>
        </p:nvSpPr>
        <p:spPr>
          <a:xfrm>
            <a:off x="3358983" y="1081539"/>
            <a:ext cx="2494800" cy="798900"/>
          </a:xfrm>
          <a:prstGeom prst="roundRect">
            <a:avLst>
              <a:gd name="adj" fmla="val 50000"/>
            </a:avLst>
          </a:prstGeom>
          <a:solidFill>
            <a:srgbClr val="C00000">
              <a:alpha val="48630"/>
            </a:srgbClr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7" name="Google Shape;1287;p175"/>
          <p:cNvSpPr txBox="1"/>
          <p:nvPr/>
        </p:nvSpPr>
        <p:spPr>
          <a:xfrm>
            <a:off x="3440644" y="1288519"/>
            <a:ext cx="2301900" cy="34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Partisipasi aktif dalam Forum SDI di tingkat Pusat dan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8" name="Google Shape;1288;p175"/>
          <p:cNvCxnSpPr>
            <a:stCxn id="1284" idx="0"/>
            <a:endCxn id="1286" idx="2"/>
          </p:cNvCxnSpPr>
          <p:nvPr/>
        </p:nvCxnSpPr>
        <p:spPr>
          <a:xfrm rot="10800000">
            <a:off x="4606395" y="1880575"/>
            <a:ext cx="1500" cy="221310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289" name="Google Shape;1289;p175"/>
          <p:cNvCxnSpPr>
            <a:stCxn id="1276" idx="3"/>
            <a:endCxn id="1278" idx="1"/>
          </p:cNvCxnSpPr>
          <p:nvPr/>
        </p:nvCxnSpPr>
        <p:spPr>
          <a:xfrm rot="10800000" flipH="1">
            <a:off x="3440731" y="2082661"/>
            <a:ext cx="2343000" cy="175440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290" name="Google Shape;1290;p175"/>
          <p:cNvCxnSpPr>
            <a:stCxn id="1272" idx="3"/>
          </p:cNvCxnSpPr>
          <p:nvPr/>
        </p:nvCxnSpPr>
        <p:spPr>
          <a:xfrm>
            <a:off x="3440731" y="2082648"/>
            <a:ext cx="2340600" cy="175440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291" name="Google Shape;1291;p175"/>
          <p:cNvCxnSpPr>
            <a:stCxn id="1274" idx="3"/>
          </p:cNvCxnSpPr>
          <p:nvPr/>
        </p:nvCxnSpPr>
        <p:spPr>
          <a:xfrm>
            <a:off x="3440731" y="2956890"/>
            <a:ext cx="230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1292" name="Google Shape;1292;p175"/>
          <p:cNvSpPr/>
          <p:nvPr/>
        </p:nvSpPr>
        <p:spPr>
          <a:xfrm>
            <a:off x="4103571" y="2454065"/>
            <a:ext cx="1005600" cy="10056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3" name="Google Shape;1293;p1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39592">
            <a:off x="3791490" y="2149099"/>
            <a:ext cx="2327681" cy="2479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4" name="Google Shape;1294;p175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97415"/>
          <a:stretch/>
        </p:blipFill>
        <p:spPr>
          <a:xfrm>
            <a:off x="-8792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9623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174"/>
          <p:cNvSpPr/>
          <p:nvPr/>
        </p:nvSpPr>
        <p:spPr>
          <a:xfrm>
            <a:off x="4944503" y="3770118"/>
            <a:ext cx="3631800" cy="115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" name="Google Shape;1248;p174"/>
          <p:cNvSpPr/>
          <p:nvPr/>
        </p:nvSpPr>
        <p:spPr>
          <a:xfrm>
            <a:off x="1093132" y="3770118"/>
            <a:ext cx="3631800" cy="115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9" name="Google Shape;1249;p174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18" y="0"/>
            <a:ext cx="662688" cy="11647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50" name="Google Shape;1250;p174"/>
          <p:cNvSpPr/>
          <p:nvPr/>
        </p:nvSpPr>
        <p:spPr>
          <a:xfrm>
            <a:off x="1099237" y="2279041"/>
            <a:ext cx="3631800" cy="1203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1" name="Google Shape;1251;p174"/>
          <p:cNvSpPr txBox="1"/>
          <p:nvPr/>
        </p:nvSpPr>
        <p:spPr>
          <a:xfrm>
            <a:off x="1245458" y="3882019"/>
            <a:ext cx="3354300" cy="9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Walidata Pendukung </a:t>
            </a:r>
            <a:endParaRPr sz="1100" b="1" i="0" u="none" strike="noStrike" cap="none">
              <a:solidFill>
                <a:srgbClr val="DB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Membantu Walidata tingkat daerah. 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Dipilih sesuai penugasan kepala daerah dan kebutuhan. Walidata pendukung berkedudukan di dalam Instansi Daerah.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2" name="Google Shape;1252;p174"/>
          <p:cNvSpPr/>
          <p:nvPr/>
        </p:nvSpPr>
        <p:spPr>
          <a:xfrm>
            <a:off x="4944503" y="2279041"/>
            <a:ext cx="3631800" cy="12033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53" name="Google Shape;1253;p174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sp>
        <p:nvSpPr>
          <p:cNvPr id="1254" name="Google Shape;1254;p174"/>
          <p:cNvSpPr/>
          <p:nvPr/>
        </p:nvSpPr>
        <p:spPr>
          <a:xfrm>
            <a:off x="4944503" y="894279"/>
            <a:ext cx="3631800" cy="115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174"/>
          <p:cNvSpPr/>
          <p:nvPr/>
        </p:nvSpPr>
        <p:spPr>
          <a:xfrm>
            <a:off x="1093133" y="894279"/>
            <a:ext cx="3631800" cy="1152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rgbClr val="D8D8D8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174"/>
          <p:cNvSpPr txBox="1"/>
          <p:nvPr/>
        </p:nvSpPr>
        <p:spPr>
          <a:xfrm>
            <a:off x="1221182" y="1003088"/>
            <a:ext cx="3381300" cy="7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Forum Satu Data Indonesia Tingkat Daerah</a:t>
            </a:r>
            <a:endParaRPr sz="1100" b="1" i="0" u="none" strike="noStrike" cap="none">
              <a:solidFill>
                <a:srgbClr val="A5300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Fungsi koordinasi, komunikasi, dan pengambilan kesepakatan. </a:t>
            </a:r>
            <a:r>
              <a:rPr lang="en"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Forum SDI berperan sebagai media antar temu penyelenggara SDI di tingkat daerah untuk memusyawarahkan hal-hal terkait penyelenggaraan SDI. Hasil kesepakatan forum SDI bersifat mengikat bagi penyelenggara terkait.</a:t>
            </a: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57" name="Google Shape;1257;p174"/>
          <p:cNvCxnSpPr>
            <a:stCxn id="1250" idx="2"/>
            <a:endCxn id="1247" idx="0"/>
          </p:cNvCxnSpPr>
          <p:nvPr/>
        </p:nvCxnSpPr>
        <p:spPr>
          <a:xfrm rot="-5400000" flipH="1">
            <a:off x="4693987" y="1703491"/>
            <a:ext cx="287700" cy="3845400"/>
          </a:xfrm>
          <a:prstGeom prst="bentConnector3">
            <a:avLst>
              <a:gd name="adj1" fmla="val 50001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stealth" w="med" len="med"/>
            <a:tailEnd type="none" w="sm" len="sm"/>
          </a:ln>
        </p:spPr>
      </p:cxnSp>
      <p:sp>
        <p:nvSpPr>
          <p:cNvPr id="1258" name="Google Shape;1258;p174"/>
          <p:cNvSpPr txBox="1"/>
          <p:nvPr/>
        </p:nvSpPr>
        <p:spPr>
          <a:xfrm>
            <a:off x="1527118" y="283264"/>
            <a:ext cx="60810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Penyelenggaraan Satu Data Indonesia Tingkat Daerah</a:t>
            </a:r>
            <a:endParaRPr sz="1800" b="1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59" name="Google Shape;1259;p174"/>
          <p:cNvCxnSpPr>
            <a:stCxn id="1254" idx="1"/>
            <a:endCxn id="1255" idx="3"/>
          </p:cNvCxnSpPr>
          <p:nvPr/>
        </p:nvCxnSpPr>
        <p:spPr>
          <a:xfrm rot="10800000">
            <a:off x="4724903" y="1470279"/>
            <a:ext cx="219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60" name="Google Shape;1260;p174"/>
          <p:cNvSpPr txBox="1"/>
          <p:nvPr/>
        </p:nvSpPr>
        <p:spPr>
          <a:xfrm>
            <a:off x="5140188" y="994034"/>
            <a:ext cx="3381300" cy="11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Sekretariat Satu Data Tingkat Daerah</a:t>
            </a:r>
            <a:endParaRPr sz="1100" b="0" i="0" u="none" strike="noStrike" cap="none">
              <a:solidFill>
                <a:srgbClr val="DB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1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Memberikan dukungan dan pelayanan teknis operasional dan administratif 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kepada Forum Satu Data Indonesia tingkat daerah dan melaksanakan tugas lain yang diberikan oleh Forum Satu Data Indonesia tingkat daerah.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61" name="Google Shape;1261;p174"/>
          <p:cNvCxnSpPr>
            <a:stCxn id="1252" idx="1"/>
            <a:endCxn id="1250" idx="3"/>
          </p:cNvCxnSpPr>
          <p:nvPr/>
        </p:nvCxnSpPr>
        <p:spPr>
          <a:xfrm rot="10800000">
            <a:off x="4730903" y="2880691"/>
            <a:ext cx="213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62" name="Google Shape;1262;p174"/>
          <p:cNvCxnSpPr>
            <a:stCxn id="1252" idx="0"/>
            <a:endCxn id="1254" idx="2"/>
          </p:cNvCxnSpPr>
          <p:nvPr/>
        </p:nvCxnSpPr>
        <p:spPr>
          <a:xfrm rot="10800000">
            <a:off x="6760403" y="2046241"/>
            <a:ext cx="0" cy="23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63" name="Google Shape;1263;p174"/>
          <p:cNvSpPr txBox="1"/>
          <p:nvPr/>
        </p:nvSpPr>
        <p:spPr>
          <a:xfrm>
            <a:off x="5069659" y="2370163"/>
            <a:ext cx="3381300" cy="8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Pembina Data Tingkat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Memberikan rekomendasi dalam proses perencanaan pengumpulan Data </a:t>
            </a:r>
            <a:r>
              <a:rPr lang="en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 melakukan </a:t>
            </a:r>
            <a:r>
              <a:rPr lang="en" sz="1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pembinaan penyelenggaraan SDI tingkat daerah</a:t>
            </a:r>
            <a:r>
              <a:rPr lang="en"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(BPS Daerah, Instansi Daerah yang mengelola Simpul Jaringan Pemda dalam JIGN)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4" name="Google Shape;1264;p174"/>
          <p:cNvSpPr txBox="1"/>
          <p:nvPr/>
        </p:nvSpPr>
        <p:spPr>
          <a:xfrm>
            <a:off x="1218289" y="2384428"/>
            <a:ext cx="3381300" cy="10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Walidata Tingkat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Memeriksa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kesesuaian Data dari produsen data dengan standar,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menyebarluaskan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data dan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metadata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di portal SDI, dan membantu Pembina Data tingkat daerah dalam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membina Produsen Data 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tingkat daerah. (Instansi Daerah yang bertugas mengelola dan menyebarluaskan Data)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65" name="Google Shape;1265;p174"/>
          <p:cNvCxnSpPr>
            <a:stCxn id="1247" idx="1"/>
            <a:endCxn id="1248" idx="3"/>
          </p:cNvCxnSpPr>
          <p:nvPr/>
        </p:nvCxnSpPr>
        <p:spPr>
          <a:xfrm rot="10800000">
            <a:off x="4724903" y="4346118"/>
            <a:ext cx="2196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66" name="Google Shape;1266;p174"/>
          <p:cNvSpPr txBox="1"/>
          <p:nvPr/>
        </p:nvSpPr>
        <p:spPr>
          <a:xfrm>
            <a:off x="5083243" y="3877058"/>
            <a:ext cx="3354300" cy="139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950" rIns="0" bIns="0" anchor="t" anchorCtr="0">
            <a:spAutoFit/>
          </a:bodyPr>
          <a:lstStyle/>
          <a:p>
            <a:pPr marL="12700" marR="0" lvl="0" indent="0" algn="ctr" rtl="0">
              <a:lnSpc>
                <a:spcPct val="1006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DB0000"/>
                </a:solidFill>
                <a:latin typeface="Arial"/>
                <a:ea typeface="Arial"/>
                <a:cs typeface="Arial"/>
                <a:sym typeface="Arial"/>
              </a:rPr>
              <a:t>Produsen Data Tingkat Daerah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Menghasilkan data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sesuai Prinsip SDI dan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memberikan masukan 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kepada Pembina Data tingkat Daerah. Produsen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menyampaikan Data dan Metadata 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kepada Walidata tingkat Daerah (Unit pada Instansi Daerah yang menghasilkan Data)</a:t>
            </a:r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" marR="0" lvl="0" indent="0" algn="ctr" rtl="0">
              <a:lnSpc>
                <a:spcPct val="1006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5128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3" name="Google Shape;1573;p185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18" y="0"/>
            <a:ext cx="662688" cy="11647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74" name="Google Shape;1574;p185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97415"/>
          <a:stretch/>
        </p:blipFill>
        <p:spPr>
          <a:xfrm>
            <a:off x="-20534" y="5050973"/>
            <a:ext cx="9164534" cy="92529"/>
          </a:xfrm>
          <a:prstGeom prst="rect">
            <a:avLst/>
          </a:prstGeom>
          <a:noFill/>
          <a:ln>
            <a:noFill/>
          </a:ln>
        </p:spPr>
      </p:pic>
      <p:sp>
        <p:nvSpPr>
          <p:cNvPr id="1575" name="Google Shape;1575;p185"/>
          <p:cNvSpPr txBox="1"/>
          <p:nvPr/>
        </p:nvSpPr>
        <p:spPr>
          <a:xfrm>
            <a:off x="1050721" y="283264"/>
            <a:ext cx="61356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Monitoring dan Evaluasi Satu Data Indonesia 2021</a:t>
            </a:r>
            <a:endParaRPr sz="1800" b="1" i="1" u="none" strike="noStrike" cap="none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76" name="Google Shape;1576;p185"/>
          <p:cNvGrpSpPr/>
          <p:nvPr/>
        </p:nvGrpSpPr>
        <p:grpSpPr>
          <a:xfrm>
            <a:off x="8155684" y="156074"/>
            <a:ext cx="644400" cy="261315"/>
            <a:chOff x="7924469" y="-1"/>
            <a:chExt cx="1219531" cy="494541"/>
          </a:xfrm>
        </p:grpSpPr>
        <p:pic>
          <p:nvPicPr>
            <p:cNvPr id="1577" name="Google Shape;1577;p18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78" name="Google Shape;1578;p18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79" name="Google Shape;1579;p185"/>
          <p:cNvSpPr/>
          <p:nvPr/>
        </p:nvSpPr>
        <p:spPr>
          <a:xfrm>
            <a:off x="921407" y="1366120"/>
            <a:ext cx="1685400" cy="685800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rgbClr val="5C45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Tugas dan Fungsi Satu Data Indonesia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0" name="Google Shape;1580;p185"/>
          <p:cNvSpPr/>
          <p:nvPr/>
        </p:nvSpPr>
        <p:spPr>
          <a:xfrm>
            <a:off x="921407" y="2452207"/>
            <a:ext cx="1685400" cy="685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Monitoring dan Evaluasi Penerapan SDI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Google Shape;1581;p185"/>
          <p:cNvSpPr/>
          <p:nvPr/>
        </p:nvSpPr>
        <p:spPr>
          <a:xfrm>
            <a:off x="6377020" y="2452207"/>
            <a:ext cx="1685400" cy="685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Laporan Perkembangan Penerapan SDI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2" name="Google Shape;1582;p185"/>
          <p:cNvSpPr/>
          <p:nvPr/>
        </p:nvSpPr>
        <p:spPr>
          <a:xfrm>
            <a:off x="3583864" y="2452207"/>
            <a:ext cx="1685400" cy="685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Assessment Penerapan Satu Data Indonesia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3" name="Google Shape;1583;p185"/>
          <p:cNvSpPr/>
          <p:nvPr/>
        </p:nvSpPr>
        <p:spPr>
          <a:xfrm>
            <a:off x="3583864" y="1366120"/>
            <a:ext cx="1685400" cy="685800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rgbClr val="5C45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Sekretariat Satu Data Indonesia Memfasilitasi Pelaksanaan Monitoring dan Evaluasi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4" name="Google Shape;1584;p185"/>
          <p:cNvSpPr/>
          <p:nvPr/>
        </p:nvSpPr>
        <p:spPr>
          <a:xfrm>
            <a:off x="6377020" y="1366120"/>
            <a:ext cx="1685400" cy="685800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rgbClr val="5C45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Tujuan Pelaksanaan Monitoring dan Evaluasi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5" name="Google Shape;1585;p185"/>
          <p:cNvSpPr/>
          <p:nvPr/>
        </p:nvSpPr>
        <p:spPr>
          <a:xfrm>
            <a:off x="1931670" y="3422000"/>
            <a:ext cx="5066700" cy="14445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A189"/>
              </a:gs>
              <a:gs pos="35000">
                <a:srgbClr val="FFBCAD"/>
              </a:gs>
              <a:gs pos="100000">
                <a:srgbClr val="FFE5DE"/>
              </a:gs>
            </a:gsLst>
            <a:lin ang="16200038" scaled="0"/>
          </a:gradFill>
          <a:ln w="9525" cap="flat" cmpd="sng">
            <a:solidFill>
              <a:srgbClr val="D4531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Maksud Kegiatan Monitoring dan Evaluasi 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841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Mengukur kinerja pelaksanaan, kualitas proses, perkembangan dan capaian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serta memetakan dampak dan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mengolah informasi tersebut sebagai dasar pelaksanaan program kebijakan pada periode selanjutnya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841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Memetakan progress penerapan SDI di tahun 2021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sebagai  baseline awal bahan diskusi penerapan ditahun berikutnya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86" name="Google Shape;1586;p185"/>
          <p:cNvCxnSpPr>
            <a:stCxn id="1580" idx="2"/>
            <a:endCxn id="1585" idx="1"/>
          </p:cNvCxnSpPr>
          <p:nvPr/>
        </p:nvCxnSpPr>
        <p:spPr>
          <a:xfrm rot="-5400000" flipH="1">
            <a:off x="1344857" y="3557257"/>
            <a:ext cx="1006200" cy="167700"/>
          </a:xfrm>
          <a:prstGeom prst="bentConnector2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87" name="Google Shape;1587;p185"/>
          <p:cNvCxnSpPr>
            <a:stCxn id="1585" idx="3"/>
            <a:endCxn id="1581" idx="2"/>
          </p:cNvCxnSpPr>
          <p:nvPr/>
        </p:nvCxnSpPr>
        <p:spPr>
          <a:xfrm rot="10800000" flipH="1">
            <a:off x="6998370" y="3138050"/>
            <a:ext cx="221400" cy="1006200"/>
          </a:xfrm>
          <a:prstGeom prst="bentConnector2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88" name="Google Shape;1588;p185"/>
          <p:cNvCxnSpPr>
            <a:stCxn id="1579" idx="2"/>
            <a:endCxn id="1580" idx="0"/>
          </p:cNvCxnSpPr>
          <p:nvPr/>
        </p:nvCxnSpPr>
        <p:spPr>
          <a:xfrm>
            <a:off x="1764107" y="2051920"/>
            <a:ext cx="0" cy="400200"/>
          </a:xfrm>
          <a:prstGeom prst="straightConnector1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89" name="Google Shape;1589;p185"/>
          <p:cNvCxnSpPr>
            <a:stCxn id="1583" idx="2"/>
            <a:endCxn id="1582" idx="0"/>
          </p:cNvCxnSpPr>
          <p:nvPr/>
        </p:nvCxnSpPr>
        <p:spPr>
          <a:xfrm>
            <a:off x="4426564" y="2051920"/>
            <a:ext cx="0" cy="400200"/>
          </a:xfrm>
          <a:prstGeom prst="straightConnector1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90" name="Google Shape;1590;p185"/>
          <p:cNvCxnSpPr>
            <a:stCxn id="1584" idx="2"/>
            <a:endCxn id="1581" idx="0"/>
          </p:cNvCxnSpPr>
          <p:nvPr/>
        </p:nvCxnSpPr>
        <p:spPr>
          <a:xfrm>
            <a:off x="7219720" y="2051920"/>
            <a:ext cx="0" cy="400200"/>
          </a:xfrm>
          <a:prstGeom prst="straightConnector1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91" name="Google Shape;1591;p185"/>
          <p:cNvCxnSpPr>
            <a:stCxn id="1580" idx="3"/>
            <a:endCxn id="1582" idx="1"/>
          </p:cNvCxnSpPr>
          <p:nvPr/>
        </p:nvCxnSpPr>
        <p:spPr>
          <a:xfrm>
            <a:off x="2606807" y="2795107"/>
            <a:ext cx="977100" cy="0"/>
          </a:xfrm>
          <a:prstGeom prst="straightConnector1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92" name="Google Shape;1592;p185"/>
          <p:cNvCxnSpPr>
            <a:stCxn id="1582" idx="3"/>
            <a:endCxn id="1581" idx="1"/>
          </p:cNvCxnSpPr>
          <p:nvPr/>
        </p:nvCxnSpPr>
        <p:spPr>
          <a:xfrm>
            <a:off x="5269264" y="2795107"/>
            <a:ext cx="1107900" cy="0"/>
          </a:xfrm>
          <a:prstGeom prst="straightConnector1">
            <a:avLst/>
          </a:prstGeom>
          <a:noFill/>
          <a:ln w="38100" cap="flat" cmpd="sng">
            <a:solidFill>
              <a:srgbClr val="A42B0A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5" name="Google Shape;1635;p188"/>
          <p:cNvPicPr preferRelativeResize="0"/>
          <p:nvPr/>
        </p:nvPicPr>
        <p:blipFill rotWithShape="1">
          <a:blip r:embed="rId3">
            <a:alphaModFix/>
          </a:blip>
          <a:srcRect l="3328" r="89420" b="81182"/>
          <a:stretch/>
        </p:blipFill>
        <p:spPr>
          <a:xfrm>
            <a:off x="258725" y="0"/>
            <a:ext cx="662672" cy="9677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36" name="Google Shape;1636;p188"/>
          <p:cNvSpPr txBox="1"/>
          <p:nvPr/>
        </p:nvSpPr>
        <p:spPr>
          <a:xfrm>
            <a:off x="1132187" y="198814"/>
            <a:ext cx="73458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Pelaksanaan Assessment Penyelenggaraan Satu Data Indonesia Tingkat Daerah Provinsi Tahun 2021 </a:t>
            </a:r>
            <a:endParaRPr sz="1800" b="1" i="1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7" name="Google Shape;1637;p188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97415"/>
          <a:stretch/>
        </p:blipFill>
        <p:spPr>
          <a:xfrm>
            <a:off x="-20532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sp>
        <p:nvSpPr>
          <p:cNvPr id="1638" name="Google Shape;1638;p188"/>
          <p:cNvSpPr txBox="1"/>
          <p:nvPr/>
        </p:nvSpPr>
        <p:spPr>
          <a:xfrm>
            <a:off x="184850" y="9786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Tingkat Daerah Provinsi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9" name="Google Shape;1639;p188"/>
          <p:cNvSpPr txBox="1"/>
          <p:nvPr/>
        </p:nvSpPr>
        <p:spPr>
          <a:xfrm>
            <a:off x="7045325" y="1302388"/>
            <a:ext cx="1598700" cy="13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Maturitas </a:t>
            </a: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Penyelenggaraan SDI Tingkat </a:t>
            </a:r>
            <a:r>
              <a:rPr lang="en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Pemerintah Provinsi</a:t>
            </a: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Secara Keseluruhan</a:t>
            </a:r>
            <a:endParaRPr sz="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34.17%</a:t>
            </a:r>
            <a:endParaRPr sz="25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(Taraf Terkelola)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0" name="Google Shape;1640;p188"/>
          <p:cNvCxnSpPr/>
          <p:nvPr/>
        </p:nvCxnSpPr>
        <p:spPr>
          <a:xfrm>
            <a:off x="206525" y="2926062"/>
            <a:ext cx="8805600" cy="14700"/>
          </a:xfrm>
          <a:prstGeom prst="straightConnector1">
            <a:avLst/>
          </a:prstGeom>
          <a:noFill/>
          <a:ln w="9525" cap="flat" cmpd="sng">
            <a:solidFill>
              <a:srgbClr val="464646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641" name="Google Shape;1641;p188"/>
          <p:cNvSpPr txBox="1"/>
          <p:nvPr/>
        </p:nvSpPr>
        <p:spPr>
          <a:xfrm>
            <a:off x="4770875" y="4762825"/>
            <a:ext cx="41757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(Asesmen November 2021)</a:t>
            </a:r>
            <a:endParaRPr sz="1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2" name="Google Shape;1642;p1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71000" y="1029175"/>
            <a:ext cx="1598700" cy="185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43" name="Google Shape;1643;p188"/>
          <p:cNvSpPr txBox="1"/>
          <p:nvPr/>
        </p:nvSpPr>
        <p:spPr>
          <a:xfrm>
            <a:off x="3279775" y="1334425"/>
            <a:ext cx="15987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Aspek 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Sumber Daya Manusia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Pembiayaan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Penyelenggaraan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menjadi Aspek yang paling tertinggal berdasarkan Responden Walidata Provinsi</a:t>
            </a:r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4" name="Google Shape;1644;p18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526" y="1308700"/>
            <a:ext cx="3203375" cy="1467476"/>
          </a:xfrm>
          <a:prstGeom prst="rect">
            <a:avLst/>
          </a:prstGeom>
          <a:noFill/>
          <a:ln>
            <a:noFill/>
          </a:ln>
        </p:spPr>
      </p:pic>
      <p:sp>
        <p:nvSpPr>
          <p:cNvPr id="1645" name="Google Shape;1645;p188"/>
          <p:cNvSpPr txBox="1"/>
          <p:nvPr/>
        </p:nvSpPr>
        <p:spPr>
          <a:xfrm>
            <a:off x="258724" y="2892287"/>
            <a:ext cx="3703675" cy="446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Tingkat Daerah Piloting Project OGI</a:t>
            </a:r>
            <a:endParaRPr sz="17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6" name="Google Shape;1646;p188"/>
          <p:cNvSpPr txBox="1"/>
          <p:nvPr/>
        </p:nvSpPr>
        <p:spPr>
          <a:xfrm>
            <a:off x="7254600" y="3197638"/>
            <a:ext cx="1598700" cy="13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Maturitas </a:t>
            </a: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Penyelenggaraan SDI Tingkat </a:t>
            </a:r>
            <a:r>
              <a:rPr lang="en" sz="800" b="1">
                <a:solidFill>
                  <a:schemeClr val="dk2"/>
                </a:solidFill>
              </a:rPr>
              <a:t>Daerah Piloting Project </a:t>
            </a: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Secara Keseluruhan</a:t>
            </a:r>
            <a:endParaRPr sz="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</a:rPr>
              <a:t>46.67%</a:t>
            </a:r>
            <a:endParaRPr sz="25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(Taraf Terdefinisi)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7" name="Google Shape;1647;p188"/>
          <p:cNvSpPr txBox="1"/>
          <p:nvPr/>
        </p:nvSpPr>
        <p:spPr>
          <a:xfrm>
            <a:off x="3409900" y="3220738"/>
            <a:ext cx="15987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Aspek 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Sumber Daya Manusia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000" b="1">
                <a:solidFill>
                  <a:srgbClr val="C00000"/>
                </a:solidFill>
              </a:rPr>
              <a:t>Regulasi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</a:t>
            </a:r>
            <a:r>
              <a:rPr lang="en" sz="1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Penyelenggaraan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menjadi Aspek yang paling tertinggal berdasarkan Responden Walidata </a:t>
            </a:r>
            <a:r>
              <a:rPr lang="en" sz="1000" b="1">
                <a:solidFill>
                  <a:schemeClr val="dk1"/>
                </a:solidFill>
              </a:rPr>
              <a:t>Daerah Piloting Project OGI</a:t>
            </a:r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8" name="Google Shape;1648;p188" title="Chart"/>
          <p:cNvPicPr preferRelativeResize="0"/>
          <p:nvPr/>
        </p:nvPicPr>
        <p:blipFill rotWithShape="1">
          <a:blip r:embed="rId7">
            <a:alphaModFix/>
          </a:blip>
          <a:srcRect l="6393" t="11103"/>
          <a:stretch/>
        </p:blipFill>
        <p:spPr>
          <a:xfrm>
            <a:off x="452925" y="3395375"/>
            <a:ext cx="2826849" cy="1569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9" name="Google Shape;1649;p188" title="Chart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08601" y="3235349"/>
            <a:ext cx="2373288" cy="1467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4" name="Google Shape;1654;p189"/>
          <p:cNvGrpSpPr/>
          <p:nvPr/>
        </p:nvGrpSpPr>
        <p:grpSpPr>
          <a:xfrm>
            <a:off x="8155688" y="156073"/>
            <a:ext cx="644400" cy="261315"/>
            <a:chOff x="7924469" y="-1"/>
            <a:chExt cx="1219531" cy="494541"/>
          </a:xfrm>
        </p:grpSpPr>
        <p:pic>
          <p:nvPicPr>
            <p:cNvPr id="1655" name="Google Shape;1655;p18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56" name="Google Shape;1656;p18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57" name="Google Shape;1657;p189"/>
          <p:cNvPicPr preferRelativeResize="0"/>
          <p:nvPr/>
        </p:nvPicPr>
        <p:blipFill rotWithShape="1">
          <a:blip r:embed="rId5">
            <a:alphaModFix/>
          </a:blip>
          <a:srcRect l="3331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58" name="Google Shape;1658;p189"/>
          <p:cNvSpPr txBox="1"/>
          <p:nvPr/>
        </p:nvSpPr>
        <p:spPr>
          <a:xfrm>
            <a:off x="1124207" y="292219"/>
            <a:ext cx="5902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Progress Pelaksanaan Asesmen Dasar Satu Data Indonesia Tahun 2021 di 7 Daerah Piloting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59" name="Google Shape;1659;p189" descr="Background patter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60" name="Google Shape;1660;p189"/>
          <p:cNvGraphicFramePr/>
          <p:nvPr>
            <p:extLst>
              <p:ext uri="{D42A27DB-BD31-4B8C-83A1-F6EECF244321}">
                <p14:modId xmlns:p14="http://schemas.microsoft.com/office/powerpoint/2010/main" val="543014578"/>
              </p:ext>
            </p:extLst>
          </p:nvPr>
        </p:nvGraphicFramePr>
        <p:xfrm>
          <a:off x="258718" y="1330263"/>
          <a:ext cx="8607406" cy="3359658"/>
        </p:xfrm>
        <a:graphic>
          <a:graphicData uri="http://schemas.openxmlformats.org/drawingml/2006/table">
            <a:tbl>
              <a:tblPr>
                <a:noFill/>
                <a:tableStyleId>{56CD2D6C-2A12-4D7E-BBB6-439559AF765B}</a:tableStyleId>
              </a:tblPr>
              <a:tblGrid>
                <a:gridCol w="22812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37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254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Indikator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Prov</a:t>
                      </a:r>
                      <a:r>
                        <a:rPr lang="en" sz="10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br>
                        <a:rPr lang="en" sz="10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Jawa Timur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Prov </a:t>
                      </a:r>
                      <a:b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Riau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Prov</a:t>
                      </a:r>
                      <a:r>
                        <a:rPr lang="en" sz="10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br>
                        <a:rPr lang="en" sz="10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NTB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Kota Semarang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Kab. </a:t>
                      </a:r>
                      <a:b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Brebes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Kab. </a:t>
                      </a:r>
                      <a:b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</a:b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Banggai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Kab. Sumbawa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CC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784">
                <a:tc>
                  <a:txBody>
                    <a:bodyPr/>
                    <a:lstStyle/>
                    <a:p>
                      <a:pPr marL="254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 adakah Peraturan Kepala Daerah (yang mengatur terkait penyelengaraan Satu Data di daerah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Pergub No. 81 Tahun 2020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Pergub  No.23 Tahun 2021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Pergub No.45 Tahun 2021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Perwal No. 25/2021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Perbup no 25 th 2021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Masih Draft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 adakah Walidata yang ditunjuk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Diskominfo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Diskominfo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254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,Diskominfotik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Dalam Proses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Diskomindo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625">
                <a:tc>
                  <a:txBody>
                    <a:bodyPr/>
                    <a:lstStyle/>
                    <a:p>
                      <a:pPr marL="2540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 adakah Sekretariat Satu Data Indonesia di daerah?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Bappeda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Bappeda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Dalam Proses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Sudah, Bappeda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 adakah inisiasi Forum Satu Data di dalam lingkup daerah?</a:t>
                      </a:r>
                      <a:endParaRPr sz="1000" b="1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880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Apakah sudah memiliki portal SDI Daerah?</a:t>
                      </a:r>
                      <a:endParaRPr sz="10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en" sz="10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Belum</a:t>
                      </a:r>
                      <a:endParaRPr sz="1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9525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Sudah</a:t>
                      </a:r>
                      <a:endParaRPr sz="1800" dirty="0"/>
                    </a:p>
                  </a:txBody>
                  <a:tcPr marL="66675" marR="66675" marT="95250" marB="95250" anchor="ctr">
                    <a:lnL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BFBFB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5" name="Google Shape;1665;p190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25" y="0"/>
            <a:ext cx="662673" cy="8751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1666" name="Google Shape;1666;p190"/>
          <p:cNvGraphicFramePr/>
          <p:nvPr>
            <p:extLst>
              <p:ext uri="{D42A27DB-BD31-4B8C-83A1-F6EECF244321}">
                <p14:modId xmlns:p14="http://schemas.microsoft.com/office/powerpoint/2010/main" val="2654062792"/>
              </p:ext>
            </p:extLst>
          </p:nvPr>
        </p:nvGraphicFramePr>
        <p:xfrm>
          <a:off x="259540" y="1286538"/>
          <a:ext cx="8624900" cy="3520290"/>
        </p:xfrm>
        <a:graphic>
          <a:graphicData uri="http://schemas.openxmlformats.org/drawingml/2006/table">
            <a:tbl>
              <a:tblPr>
                <a:noFill/>
                <a:tableStyleId>{F74F9D18-E9D9-4F56-A313-07370D2E120B}</a:tableStyleId>
              </a:tblPr>
              <a:tblGrid>
                <a:gridCol w="33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3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1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8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No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0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Aspek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Action Plan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 dirty="0">
                          <a:solidFill>
                            <a:schemeClr val="lt1"/>
                          </a:solidFill>
                        </a:rPr>
                        <a:t>Role </a:t>
                      </a:r>
                      <a:endParaRPr sz="1100" b="1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Output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1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Assessment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Assessment pelaksanaan SDI pada 7 Daerah Piloting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Pengisian form assessment Satu Data Indonesia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Sekretariat SDI, Pemda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Hasil analisis kesiapan penyelenggaraan SDI di 7 Daerah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2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Kebijakan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Penyusunan regulasi penyelenggaraan SDI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Drafting Pergub/ Perbup/ Perwali SDI tingkat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Sekretariat SDI, Bappeda, Diskominfo, dan OSM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Penetapan dokumen regulasi di tingkat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1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3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Organisasi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Penyusunan SK penunjukan para penyelenggara SDI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Drafting SK penetapan Walidata, Walidata Pendukung, Koordinator Forum SDI, Sekretariat SDI, Produsen Data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Sekretariat SDI, Bappeda, Diskominfo, dan OSM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Penetapan SK Penunjukan di tingkat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9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4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Manajemen Data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Ketersediaan Data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Mengidentifikasi ketersediaan data-data di OPD yang dilengkapi standar data dan metadatanya dengan atribut data (variabel, indikator, jadwal pemutakhiran/ jadwal rilis data, produsen data)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Bappeda, Diskominfo, Produsen Data OPD, Sekretariat SDI, Pembina Data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Daftar ketersediaan data Daerah yang terdapat di Produsen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67" name="Google Shape;1667;p190"/>
          <p:cNvSpPr txBox="1"/>
          <p:nvPr/>
        </p:nvSpPr>
        <p:spPr>
          <a:xfrm>
            <a:off x="1031817" y="224270"/>
            <a:ext cx="5914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Rencana Aksi SDI 7 Piloting Daerah  </a:t>
            </a:r>
            <a:endParaRPr sz="22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2" name="Google Shape;1672;p191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25" y="0"/>
            <a:ext cx="662673" cy="8751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1673" name="Google Shape;1673;p191"/>
          <p:cNvGraphicFramePr/>
          <p:nvPr>
            <p:extLst>
              <p:ext uri="{D42A27DB-BD31-4B8C-83A1-F6EECF244321}">
                <p14:modId xmlns:p14="http://schemas.microsoft.com/office/powerpoint/2010/main" val="3110007082"/>
              </p:ext>
            </p:extLst>
          </p:nvPr>
        </p:nvGraphicFramePr>
        <p:xfrm>
          <a:off x="259540" y="1286539"/>
          <a:ext cx="8624900" cy="3620915"/>
        </p:xfrm>
        <a:graphic>
          <a:graphicData uri="http://schemas.openxmlformats.org/drawingml/2006/table">
            <a:tbl>
              <a:tblPr>
                <a:noFill/>
                <a:tableStyleId>{F74F9D18-E9D9-4F56-A313-07370D2E120B}</a:tableStyleId>
              </a:tblPr>
              <a:tblGrid>
                <a:gridCol w="33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3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1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8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No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0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Aspek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Action Plan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 dirty="0">
                          <a:solidFill>
                            <a:schemeClr val="lt1"/>
                          </a:solidFill>
                        </a:rPr>
                        <a:t>Role </a:t>
                      </a:r>
                      <a:endParaRPr sz="1100" b="1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Output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3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Kebutuhan Data RPJMD dan RKPD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Mengidentifikasi daftar kebutuhan data untuk mendukung RPJMD dan RKPD yang nantinya menjadi Data Prioritas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Bappeda, Diskominfo, Produsen Data, Sekretariat SDI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Daftar kebutuhan data Daerah untuk tahun selanjutnya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3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Kebutuhan Data Tematik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Mengidentifikasi daftar Data dari penanggung jawab Data Tematik yang akan dirumuskan menjadi Data Prioritas Daerah 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Bappeda, Diskominfo, Produsen Data OPD, Sekretariat SDI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Daftar Kebutuhan Data Tematik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6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Kebutuhan Data SDG’s 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Mengidentifikasi daftar Data dari Indikator SDG’s yang akan dirumuskan menjadi Data Prioritas 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Bappeda, Diskominfo, Produsen Data OPD, Sekretariat SDI 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Daftar Kebutuhan Data SDG’s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8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5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Tata Kelola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Forum Satu Data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Menetapkan daftar Data untuk tahun selanjutnya, Data Prioritas, penyelesaian tumpang tindih data, manajemen akses data di Portal Daerah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Bappeda, Diskominfo, Produsen Data, Pembina Data Daerah, dan OSM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Penetapan daftar Data Daerah, Data Prioritas, dan manajemen akses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74" name="Google Shape;1674;p191"/>
          <p:cNvSpPr txBox="1"/>
          <p:nvPr/>
        </p:nvSpPr>
        <p:spPr>
          <a:xfrm>
            <a:off x="1031817" y="224270"/>
            <a:ext cx="5914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Rencana Aksi SDI 7 Piloting Daerah</a:t>
            </a:r>
            <a:endParaRPr sz="22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" name="Google Shape;1679;p192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25" y="0"/>
            <a:ext cx="662673" cy="8751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1680" name="Google Shape;1680;p192"/>
          <p:cNvGraphicFramePr/>
          <p:nvPr>
            <p:extLst>
              <p:ext uri="{D42A27DB-BD31-4B8C-83A1-F6EECF244321}">
                <p14:modId xmlns:p14="http://schemas.microsoft.com/office/powerpoint/2010/main" val="474872231"/>
              </p:ext>
            </p:extLst>
          </p:nvPr>
        </p:nvGraphicFramePr>
        <p:xfrm>
          <a:off x="259540" y="1151369"/>
          <a:ext cx="8624900" cy="3877896"/>
        </p:xfrm>
        <a:graphic>
          <a:graphicData uri="http://schemas.openxmlformats.org/drawingml/2006/table">
            <a:tbl>
              <a:tblPr>
                <a:noFill/>
                <a:tableStyleId>{F74F9D18-E9D9-4F56-A313-07370D2E120B}</a:tableStyleId>
              </a:tblPr>
              <a:tblGrid>
                <a:gridCol w="33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7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20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1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201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No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0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Aspek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Action Plan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 dirty="0">
                          <a:solidFill>
                            <a:schemeClr val="lt1"/>
                          </a:solidFill>
                        </a:rPr>
                        <a:t>Role </a:t>
                      </a:r>
                      <a:endParaRPr sz="1100" b="1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Output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505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Pe</a:t>
                      </a:r>
                      <a:r>
                        <a:rPr lang="en-ID" sz="1000" u="none" strike="noStrike" cap="none" dirty="0" err="1"/>
                        <a:t>rencanaan</a:t>
                      </a:r>
                      <a:r>
                        <a:rPr lang="en-ID" sz="1000" u="none" strike="noStrike" cap="none" dirty="0"/>
                        <a:t> Data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Produsen </a:t>
                      </a:r>
                      <a:r>
                        <a:rPr lang="en-ID" sz="1000" u="none" strike="noStrike" cap="none" dirty="0"/>
                        <a:t>data dan </a:t>
                      </a:r>
                      <a:r>
                        <a:rPr lang="en-ID" sz="1000" u="none" strike="noStrike" cap="none" dirty="0" err="1"/>
                        <a:t>wali</a:t>
                      </a:r>
                      <a:r>
                        <a:rPr lang="en" sz="1000" u="none" strike="noStrike" cap="none" dirty="0"/>
                        <a:t>data </a:t>
                      </a:r>
                      <a:r>
                        <a:rPr lang="en-ID" sz="1000" u="none" strike="noStrike" cap="none" dirty="0" err="1"/>
                        <a:t>merencanakan</a:t>
                      </a:r>
                      <a:r>
                        <a:rPr lang="en-ID" sz="1000" u="none" strike="noStrike" cap="none" dirty="0"/>
                        <a:t> </a:t>
                      </a:r>
                      <a:r>
                        <a:rPr lang="en-ID" sz="1000" u="none" strike="noStrike" cap="none" dirty="0" err="1"/>
                        <a:t>penyelenggaraan</a:t>
                      </a:r>
                      <a:r>
                        <a:rPr lang="en-ID" sz="1000" u="none" strike="noStrike" cap="none" dirty="0"/>
                        <a:t> data </a:t>
                      </a:r>
                      <a:r>
                        <a:rPr lang="en-ID" sz="1000" u="none" strike="noStrike" cap="none" dirty="0" err="1"/>
                        <a:t>sesuai</a:t>
                      </a:r>
                      <a:r>
                        <a:rPr lang="en" sz="1000" u="none" strike="noStrike" cap="none" dirty="0"/>
                        <a:t> daftar Data dan Data Prioritas yang sesuai dengan kesepakatan Forum SDI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Diskominfo, Produsen Data OPD, </a:t>
                      </a:r>
                      <a:r>
                        <a:rPr lang="en-ID" sz="1000" u="none" strike="noStrike" cap="none" dirty="0" err="1"/>
                        <a:t>Bappeda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Daftar </a:t>
                      </a:r>
                      <a:r>
                        <a:rPr lang="en-ID" sz="1000" u="none" strike="noStrike" cap="none" dirty="0"/>
                        <a:t>D</a:t>
                      </a:r>
                      <a:r>
                        <a:rPr lang="en" sz="1000" u="none" strike="noStrike" cap="none" dirty="0"/>
                        <a:t>ata </a:t>
                      </a:r>
                      <a:r>
                        <a:rPr lang="en-ID" sz="1000" u="none" strike="noStrike" cap="none" dirty="0"/>
                        <a:t>dan Daftar Data </a:t>
                      </a:r>
                      <a:r>
                        <a:rPr lang="en-ID" sz="1000" u="none" strike="noStrike" cap="none" dirty="0" err="1"/>
                        <a:t>Prioritas</a:t>
                      </a:r>
                      <a:r>
                        <a:rPr lang="en-ID" sz="1000" u="none" strike="noStrike" cap="none" dirty="0"/>
                        <a:t> </a:t>
                      </a:r>
                      <a:r>
                        <a:rPr lang="en" sz="1000" u="none" strike="noStrike" cap="none" dirty="0"/>
                        <a:t>ter</a:t>
                      </a:r>
                      <a:r>
                        <a:rPr lang="en-ID" sz="1000" u="none" strike="noStrike" cap="none" dirty="0" err="1"/>
                        <a:t>catat</a:t>
                      </a:r>
                      <a:r>
                        <a:rPr lang="en" sz="1000" u="none" strike="noStrike" cap="none" dirty="0"/>
                        <a:t> di dalam Portal Daerah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05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ID" sz="1000" u="none" strike="noStrike" cap="none" dirty="0"/>
                        <a:t>Pe</a:t>
                      </a:r>
                      <a:r>
                        <a:rPr lang="en" sz="1000" u="none" strike="noStrike" cap="none" dirty="0"/>
                        <a:t>ngumpulan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 err="1"/>
                        <a:t>Produsen</a:t>
                      </a:r>
                      <a:r>
                        <a:rPr lang="en-US" sz="1000" u="none" strike="noStrike" cap="none" dirty="0"/>
                        <a:t> data </a:t>
                      </a:r>
                      <a:r>
                        <a:rPr lang="en-US" sz="1000" u="none" strike="noStrike" cap="none" dirty="0" err="1"/>
                        <a:t>menciptakan</a:t>
                      </a:r>
                      <a:r>
                        <a:rPr lang="en-US" sz="1000" u="none" strike="noStrike" cap="none" dirty="0"/>
                        <a:t> data  (</a:t>
                      </a:r>
                      <a:r>
                        <a:rPr lang="en-US" sz="1000" u="none" strike="noStrike" cap="none" dirty="0" err="1"/>
                        <a:t>berupa</a:t>
                      </a:r>
                      <a:r>
                        <a:rPr lang="en-US" sz="1000" u="none" strike="noStrike" cap="none" dirty="0"/>
                        <a:t> </a:t>
                      </a:r>
                      <a:r>
                        <a:rPr lang="en-US" sz="1000" u="none" strike="noStrike" cap="none" dirty="0" err="1"/>
                        <a:t>sensus</a:t>
                      </a:r>
                      <a:r>
                        <a:rPr lang="en-US" sz="1000" u="none" strike="noStrike" cap="none" dirty="0"/>
                        <a:t>, survey dan/</a:t>
                      </a:r>
                      <a:r>
                        <a:rPr lang="en-US" sz="1000" u="none" strike="noStrike" cap="none" dirty="0" err="1"/>
                        <a:t>atau</a:t>
                      </a:r>
                      <a:r>
                        <a:rPr lang="en-US" sz="1000" u="none" strike="noStrike" cap="none" dirty="0"/>
                        <a:t> sampling), </a:t>
                      </a:r>
                      <a:r>
                        <a:rPr lang="en-US" sz="1000" u="none" strike="noStrike" cap="none" dirty="0" err="1"/>
                        <a:t>menciptakan</a:t>
                      </a:r>
                      <a:r>
                        <a:rPr lang="en-US" sz="1000" u="none" strike="noStrike" cap="none" dirty="0"/>
                        <a:t> metadata, </a:t>
                      </a:r>
                      <a:r>
                        <a:rPr lang="en-US" sz="1000" u="none" strike="noStrike" cap="none" dirty="0" err="1"/>
                        <a:t>melakukan</a:t>
                      </a:r>
                      <a:r>
                        <a:rPr lang="en-US" sz="1000" u="none" strike="noStrike" cap="none" dirty="0"/>
                        <a:t> QC dan </a:t>
                      </a:r>
                      <a:r>
                        <a:rPr lang="en-US" sz="1000" u="none" strike="noStrike" cap="none" dirty="0" err="1"/>
                        <a:t>menyalin</a:t>
                      </a:r>
                      <a:r>
                        <a:rPr lang="en-US" sz="1000" u="none" strike="noStrike" cap="none" dirty="0"/>
                        <a:t> data </a:t>
                      </a:r>
                      <a:r>
                        <a:rPr lang="en" sz="1000" u="none" strike="noStrike" cap="none" dirty="0"/>
                        <a:t>kepada Walidata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Produsen Data OPD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ID" sz="1000" u="none" strike="noStrike" cap="none" dirty="0"/>
                        <a:t>D</a:t>
                      </a:r>
                      <a:r>
                        <a:rPr lang="en" sz="1000" u="none" strike="noStrike" cap="none" dirty="0"/>
                        <a:t>ata </a:t>
                      </a:r>
                      <a:r>
                        <a:rPr lang="en-ID" sz="1000" u="none" strike="noStrike" cap="none" dirty="0"/>
                        <a:t>dan Data </a:t>
                      </a:r>
                      <a:r>
                        <a:rPr lang="en-ID" sz="1000" u="none" strike="noStrike" cap="none" dirty="0" err="1"/>
                        <a:t>Prioritas</a:t>
                      </a:r>
                      <a:r>
                        <a:rPr lang="en-ID" sz="1000" u="none" strike="noStrike" cap="none" dirty="0"/>
                        <a:t> </a:t>
                      </a:r>
                      <a:r>
                        <a:rPr lang="en" sz="1000" u="none" strike="noStrike" cap="none" dirty="0"/>
                        <a:t>ter</a:t>
                      </a:r>
                      <a:r>
                        <a:rPr lang="en-ID" sz="1000" u="none" strike="noStrike" cap="none" dirty="0" err="1"/>
                        <a:t>tersedia</a:t>
                      </a:r>
                      <a:r>
                        <a:rPr lang="en" sz="1000" u="none" strike="noStrike" cap="none" dirty="0"/>
                        <a:t> di dalam </a:t>
                      </a:r>
                      <a:r>
                        <a:rPr lang="en-ID" sz="1000" u="none" strike="noStrike" cap="none" dirty="0" err="1"/>
                        <a:t>basisdata</a:t>
                      </a:r>
                      <a:r>
                        <a:rPr lang="en-ID" sz="1000" u="none" strike="noStrike" cap="none" dirty="0"/>
                        <a:t> di </a:t>
                      </a:r>
                      <a:r>
                        <a:rPr lang="en-ID" sz="1000" u="none" strike="noStrike" cap="none" dirty="0" err="1"/>
                        <a:t>Walidata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758986462"/>
                  </a:ext>
                </a:extLst>
              </a:tr>
              <a:tr h="75068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Pemeriksaan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Walidata dan Pembina Data melakukan pemeriksaan data sesuai dengan standar data, metadata, dan kode referensi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Diskominfo dan Pembina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Daftar data sesuai dengan standar data, metadata dan kode referensi yang telah ditetapkan oleh Pembina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05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6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Pengelolaan Portal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Penyebarluasan Data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Walidata menyebarluaskan data- data yang terdapat didalam Portal Daerah, Walidata menampilkan hasil analisis atau pemanfaatan/kegunaan dari data- data tersebut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Diskominfo, OSM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Masyarat, Pemda, dan Swasta dapat mengakses data-data yang terdapat di Portal Daerah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81" name="Google Shape;1681;p192"/>
          <p:cNvSpPr txBox="1"/>
          <p:nvPr/>
        </p:nvSpPr>
        <p:spPr>
          <a:xfrm>
            <a:off x="1031817" y="224270"/>
            <a:ext cx="5914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Rencana Aksi SDI 7 Piloting Daerah </a:t>
            </a:r>
            <a:endParaRPr sz="22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" name="Google Shape;957;p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856749"/>
            <a:ext cx="9144001" cy="128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704675" cy="528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59" name="Google Shape;959;p169"/>
          <p:cNvGrpSpPr/>
          <p:nvPr/>
        </p:nvGrpSpPr>
        <p:grpSpPr>
          <a:xfrm>
            <a:off x="-2" y="1286789"/>
            <a:ext cx="9029639" cy="1893906"/>
            <a:chOff x="2354656" y="1417342"/>
            <a:chExt cx="6899701" cy="1110600"/>
          </a:xfrm>
        </p:grpSpPr>
        <p:sp>
          <p:nvSpPr>
            <p:cNvPr id="960" name="Google Shape;960;p169"/>
            <p:cNvSpPr txBox="1"/>
            <p:nvPr/>
          </p:nvSpPr>
          <p:spPr>
            <a:xfrm>
              <a:off x="4869257" y="1417342"/>
              <a:ext cx="4385100" cy="11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PENGANTAR KEBIJAKAN SATU DATA INDONESIA</a:t>
              </a:r>
              <a:endPara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61" name="Google Shape;961;p169"/>
            <p:cNvCxnSpPr/>
            <p:nvPr/>
          </p:nvCxnSpPr>
          <p:spPr>
            <a:xfrm>
              <a:off x="2354656" y="1920783"/>
              <a:ext cx="17484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962" name="Google Shape;962;p169"/>
            <p:cNvSpPr/>
            <p:nvPr/>
          </p:nvSpPr>
          <p:spPr>
            <a:xfrm>
              <a:off x="4047761" y="1651629"/>
              <a:ext cx="540000" cy="54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1" i="0" u="none" strike="noStrike" cap="non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Google Shape;1686;p193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25" y="0"/>
            <a:ext cx="662673" cy="8751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1687" name="Google Shape;1687;p193"/>
          <p:cNvGraphicFramePr/>
          <p:nvPr>
            <p:extLst>
              <p:ext uri="{D42A27DB-BD31-4B8C-83A1-F6EECF244321}">
                <p14:modId xmlns:p14="http://schemas.microsoft.com/office/powerpoint/2010/main" val="3774198564"/>
              </p:ext>
            </p:extLst>
          </p:nvPr>
        </p:nvGraphicFramePr>
        <p:xfrm>
          <a:off x="259540" y="1151369"/>
          <a:ext cx="8624925" cy="3947040"/>
        </p:xfrm>
        <a:graphic>
          <a:graphicData uri="http://schemas.openxmlformats.org/drawingml/2006/table">
            <a:tbl>
              <a:tblPr>
                <a:noFill/>
                <a:tableStyleId>{F74F9D18-E9D9-4F56-A313-07370D2E120B}</a:tableStyleId>
              </a:tblPr>
              <a:tblGrid>
                <a:gridCol w="33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384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46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20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1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No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0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Aspek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Action Plan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Task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 dirty="0">
                          <a:solidFill>
                            <a:schemeClr val="lt1"/>
                          </a:solidFill>
                        </a:rPr>
                        <a:t>Role </a:t>
                      </a:r>
                      <a:endParaRPr sz="1100" b="1" u="none" strike="noStrike" cap="none" dirty="0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 b="1" u="none" strike="noStrike" cap="none">
                          <a:solidFill>
                            <a:schemeClr val="lt1"/>
                          </a:solidFill>
                        </a:rPr>
                        <a:t>Output </a:t>
                      </a:r>
                      <a:endParaRPr sz="1100" b="1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40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Manajemen Akses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Mengidentifikasi level keterbukaan data dan mengatur hak akses data tersebut</a:t>
                      </a: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Diskominfo dan Produsen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ID" sz="1000" u="none" strike="noStrike" cap="none" dirty="0" err="1"/>
                        <a:t>Terklasifikasinya</a:t>
                      </a:r>
                      <a:r>
                        <a:rPr lang="en" sz="1000" u="none" strike="noStrike" cap="none" dirty="0"/>
                        <a:t> data </a:t>
                      </a:r>
                      <a:r>
                        <a:rPr lang="en-ID" sz="1000" u="none" strike="noStrike" cap="none" dirty="0" err="1"/>
                        <a:t>menurut</a:t>
                      </a:r>
                      <a:r>
                        <a:rPr lang="en-ID" sz="1000" u="none" strike="noStrike" cap="none" dirty="0"/>
                        <a:t> </a:t>
                      </a:r>
                      <a:r>
                        <a:rPr lang="en-ID" sz="1000" u="none" strike="noStrike" cap="none" dirty="0" err="1"/>
                        <a:t>hak</a:t>
                      </a:r>
                      <a:r>
                        <a:rPr lang="en-ID" sz="1000" u="none" strike="noStrike" cap="none" dirty="0"/>
                        <a:t> </a:t>
                      </a:r>
                      <a:r>
                        <a:rPr lang="en-ID" sz="1000" u="none" strike="noStrike" cap="none" dirty="0" err="1"/>
                        <a:t>akses</a:t>
                      </a:r>
                      <a:r>
                        <a:rPr lang="en-ID" sz="1000" u="none" strike="noStrike" cap="none" dirty="0"/>
                        <a:t> (</a:t>
                      </a:r>
                      <a:r>
                        <a:rPr lang="en" sz="1000" u="none" strike="noStrike" cap="none" dirty="0"/>
                        <a:t>terbuka, tertutup, terbatas) dan </a:t>
                      </a:r>
                      <a:r>
                        <a:rPr lang="en-ID" sz="1000" u="none" strike="noStrike" cap="none" dirty="0"/>
                        <a:t>role</a:t>
                      </a:r>
                      <a:r>
                        <a:rPr lang="en" sz="1000" u="none" strike="noStrike" cap="none" dirty="0"/>
                        <a:t> yang </a:t>
                      </a:r>
                      <a:r>
                        <a:rPr lang="en-ID" sz="1000" u="none" strike="noStrike" cap="none" dirty="0" err="1"/>
                        <a:t>dapat</a:t>
                      </a:r>
                      <a:r>
                        <a:rPr lang="en" sz="1000" u="none" strike="noStrike" cap="none" dirty="0"/>
                        <a:t> mengakses data tersebut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668529787"/>
                  </a:ext>
                </a:extLst>
              </a:tr>
              <a:tr h="7255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Ketersediaan Data Minimum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174625" marR="0" lvl="0" indent="-1238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AutoNum type="arabicPeriod"/>
                      </a:pP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</a:rPr>
                        <a:t>Tersedianya data SDG’s, RPJMD yang merupakan data profil daerah  dalam rangka penyusunan RPJMD, Data dasar sesuai dengan Permendagri 86/2017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174625" marR="0" lvl="0" indent="-1238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AutoNum type="arabicPeriod"/>
                      </a:pP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</a:rPr>
                        <a:t>IKU (Indikator Kinerja Utama) yang ditetapkan untuk mengukur kinerja Pemimpin Daerah, 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174625" marR="0" lvl="0" indent="-1238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AutoNum type="arabicPeriod"/>
                      </a:pP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</a:rPr>
                        <a:t> Indikator Kinerja Pemda (data ini dapat menampilkan laporan kinerja pemerintah Daerah dalam melakukan berbagai kegiatan pelayanan dan pembangunan berdasarkan Data Indikator Kinerja Utama yang bersumber dari RPJMPD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174625" marR="0" lvl="0" indent="-1238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AutoNum type="arabicPeriod"/>
                      </a:pP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</a:rPr>
                        <a:t>Metadata (</a:t>
                      </a:r>
                      <a:r>
                        <a:rPr lang="en-ID" sz="1000" u="none" strike="noStrike" cap="none" dirty="0" err="1">
                          <a:solidFill>
                            <a:schemeClr val="dk1"/>
                          </a:solidFill>
                        </a:rPr>
                        <a:t>statistik</a:t>
                      </a:r>
                      <a:r>
                        <a:rPr lang="en-ID" sz="1000" u="none" strike="noStrike" cap="none" dirty="0">
                          <a:solidFill>
                            <a:schemeClr val="dk1"/>
                          </a:solidFill>
                        </a:rPr>
                        <a:t>, </a:t>
                      </a:r>
                      <a:r>
                        <a:rPr lang="en-ID" sz="1000" u="none" strike="noStrike" cap="none" dirty="0" err="1">
                          <a:solidFill>
                            <a:schemeClr val="dk1"/>
                          </a:solidFill>
                        </a:rPr>
                        <a:t>spasial</a:t>
                      </a:r>
                      <a:r>
                        <a:rPr lang="en-ID" sz="1000" u="none" strike="noStrike" cap="none" dirty="0">
                          <a:solidFill>
                            <a:schemeClr val="dk1"/>
                          </a:solidFill>
                        </a:rPr>
                        <a:t>, </a:t>
                      </a:r>
                      <a:r>
                        <a:rPr lang="en-ID" sz="1000" u="none" strike="noStrike" cap="none" dirty="0" err="1">
                          <a:solidFill>
                            <a:schemeClr val="dk1"/>
                          </a:solidFill>
                        </a:rPr>
                        <a:t>keuangan</a:t>
                      </a:r>
                      <a:r>
                        <a:rPr lang="en-ID" sz="1000" u="none" strike="noStrike" cap="none" dirty="0">
                          <a:solidFill>
                            <a:schemeClr val="dk1"/>
                          </a:solidFill>
                        </a:rPr>
                        <a:t>)</a:t>
                      </a:r>
                      <a:r>
                        <a:rPr lang="en" sz="1000" u="none" strike="noStrike" cap="none" dirty="0">
                          <a:solidFill>
                            <a:schemeClr val="dk1"/>
                          </a:solidFill>
                        </a:rPr>
                        <a:t> daerah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Diskominfo, Bappeda, Produsen Data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Daftar Data SDG’s, data profil daerah, data dasar, metadata (</a:t>
                      </a:r>
                      <a:r>
                        <a:rPr lang="en-ID" sz="1000" u="none" strike="noStrike" cap="none" dirty="0" err="1"/>
                        <a:t>statistik</a:t>
                      </a:r>
                      <a:r>
                        <a:rPr lang="en-ID" sz="1000" u="none" strike="noStrike" cap="none" dirty="0"/>
                        <a:t>, </a:t>
                      </a:r>
                      <a:r>
                        <a:rPr lang="en-ID" sz="1000" u="none" strike="noStrike" cap="none" dirty="0" err="1"/>
                        <a:t>spasial</a:t>
                      </a:r>
                      <a:r>
                        <a:rPr lang="en-ID" sz="1000" u="none" strike="noStrike" cap="none" dirty="0"/>
                        <a:t>, </a:t>
                      </a:r>
                      <a:r>
                        <a:rPr lang="en-ID" sz="1000" u="none" strike="noStrike" cap="none" dirty="0" err="1"/>
                        <a:t>keuangan</a:t>
                      </a:r>
                      <a:r>
                        <a:rPr lang="en-ID" sz="1000" u="none" strike="noStrike" cap="none" dirty="0"/>
                        <a:t>)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7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strike="noStrike" cap="none">
                          <a:solidFill>
                            <a:schemeClr val="dk1"/>
                          </a:solidFill>
                        </a:rPr>
                        <a:t>Integrasi Portal Daerah ke Portal SDI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Kesiapan data dan insfrastuktur </a:t>
                      </a:r>
                      <a:r>
                        <a:rPr lang="en-ID" sz="1000" u="none" strike="noStrike" cap="none" dirty="0"/>
                        <a:t>IT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/>
                        <a:t>Walidata menyiapkan data- data yang telah disepakati didalam forum untuk di integrasikan ke dalam portal SDI </a:t>
                      </a:r>
                      <a:endParaRPr sz="1000" u="none" strike="noStrike" cap="none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Diskominfo, OSM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strike="noStrike" cap="none" dirty="0"/>
                        <a:t>Portal Daerah terintegrasi dengan Portal SDI Pusat </a:t>
                      </a:r>
                      <a:endParaRPr sz="1000" u="none" strike="noStrike" cap="none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88" name="Google Shape;1688;p193"/>
          <p:cNvSpPr txBox="1"/>
          <p:nvPr/>
        </p:nvSpPr>
        <p:spPr>
          <a:xfrm>
            <a:off x="1031817" y="224270"/>
            <a:ext cx="5914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Rencana Aksi SDI 7 Piloting Daerah </a:t>
            </a:r>
            <a:endParaRPr sz="22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Google Shape;1686;p193"/>
          <p:cNvPicPr preferRelativeResize="0"/>
          <p:nvPr/>
        </p:nvPicPr>
        <p:blipFill rotWithShape="1">
          <a:blip r:embed="rId3">
            <a:alphaModFix/>
          </a:blip>
          <a:srcRect l="3330" r="89420" b="77354"/>
          <a:stretch/>
        </p:blipFill>
        <p:spPr>
          <a:xfrm>
            <a:off x="258725" y="0"/>
            <a:ext cx="662673" cy="87517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688" name="Google Shape;1688;p193"/>
          <p:cNvSpPr txBox="1"/>
          <p:nvPr/>
        </p:nvSpPr>
        <p:spPr>
          <a:xfrm>
            <a:off x="1031817" y="224270"/>
            <a:ext cx="593504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Rencana Aksi SDI 7 Piloting Daerah </a:t>
            </a:r>
            <a:r>
              <a:rPr lang="en-ID" sz="220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Intensifikasi</a:t>
            </a:r>
            <a:r>
              <a:rPr lang="en-ID" sz="2200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dan </a:t>
            </a:r>
            <a:r>
              <a:rPr lang="en-ID" sz="220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Diversifikasi</a:t>
            </a:r>
            <a:r>
              <a:rPr lang="en" sz="2200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ID" sz="220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-ID" sz="2200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SDI</a:t>
            </a:r>
            <a:endParaRPr sz="2200" i="0" u="none" strike="noStrike" cap="none" dirty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9EFFF6-7513-414F-89AA-5CAF30921E65}"/>
              </a:ext>
            </a:extLst>
          </p:cNvPr>
          <p:cNvSpPr/>
          <p:nvPr/>
        </p:nvSpPr>
        <p:spPr>
          <a:xfrm>
            <a:off x="2285999" y="1417588"/>
            <a:ext cx="500017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ID" sz="2800" b="1" dirty="0" err="1">
                <a:latin typeface="Cambria" panose="02040503050406030204" pitchFamily="18" charset="0"/>
              </a:rPr>
              <a:t>Provinsi</a:t>
            </a:r>
            <a:r>
              <a:rPr lang="en-ID" sz="2800" b="1" dirty="0">
                <a:latin typeface="Cambria" panose="02040503050406030204" pitchFamily="18" charset="0"/>
              </a:rPr>
              <a:t> NTB, </a:t>
            </a:r>
          </a:p>
          <a:p>
            <a:pPr marL="342900" indent="-342900">
              <a:buFont typeface="+mj-lt"/>
              <a:buAutoNum type="arabicPeriod"/>
            </a:pPr>
            <a:r>
              <a:rPr lang="en-ID" sz="2800" b="1" dirty="0" err="1">
                <a:latin typeface="Cambria" panose="02040503050406030204" pitchFamily="18" charset="0"/>
              </a:rPr>
              <a:t>Provinsi</a:t>
            </a:r>
            <a:r>
              <a:rPr lang="en-ID" sz="2800" b="1" dirty="0">
                <a:latin typeface="Cambria" panose="02040503050406030204" pitchFamily="18" charset="0"/>
              </a:rPr>
              <a:t> Riau, </a:t>
            </a:r>
          </a:p>
          <a:p>
            <a:pPr marL="342900" indent="-342900">
              <a:buFont typeface="+mj-lt"/>
              <a:buAutoNum type="arabicPeriod"/>
            </a:pPr>
            <a:r>
              <a:rPr lang="en-ID" sz="2800" b="1" dirty="0" err="1">
                <a:latin typeface="Cambria" panose="02040503050406030204" pitchFamily="18" charset="0"/>
              </a:rPr>
              <a:t>Provinsi</a:t>
            </a:r>
            <a:r>
              <a:rPr lang="en-ID" sz="2800" b="1" dirty="0">
                <a:latin typeface="Cambria" panose="02040503050406030204" pitchFamily="18" charset="0"/>
              </a:rPr>
              <a:t> </a:t>
            </a:r>
            <a:r>
              <a:rPr lang="en-ID" sz="2800" b="1" dirty="0" err="1">
                <a:latin typeface="Cambria" panose="02040503050406030204" pitchFamily="18" charset="0"/>
              </a:rPr>
              <a:t>Jawa</a:t>
            </a:r>
            <a:r>
              <a:rPr lang="en-ID" sz="2800" b="1" dirty="0">
                <a:latin typeface="Cambria" panose="02040503050406030204" pitchFamily="18" charset="0"/>
              </a:rPr>
              <a:t> Timur,	</a:t>
            </a:r>
          </a:p>
          <a:p>
            <a:pPr marL="342900" indent="-342900">
              <a:buFont typeface="+mj-lt"/>
              <a:buAutoNum type="arabicPeriod"/>
            </a:pPr>
            <a:r>
              <a:rPr lang="nn-NO" sz="2800" b="1" dirty="0">
                <a:latin typeface="Cambria" panose="02040503050406030204" pitchFamily="18" charset="0"/>
              </a:rPr>
              <a:t>Kota Semarang, </a:t>
            </a:r>
          </a:p>
          <a:p>
            <a:pPr marL="342900" indent="-342900">
              <a:buFont typeface="+mj-lt"/>
              <a:buAutoNum type="arabicPeriod"/>
            </a:pPr>
            <a:r>
              <a:rPr lang="nn-NO" sz="2800" b="1" dirty="0">
                <a:latin typeface="Cambria" panose="02040503050406030204" pitchFamily="18" charset="0"/>
              </a:rPr>
              <a:t>Kabupaten Banggai, dan </a:t>
            </a:r>
          </a:p>
          <a:p>
            <a:pPr marL="342900" indent="-342900">
              <a:buFont typeface="+mj-lt"/>
              <a:buAutoNum type="arabicPeriod"/>
            </a:pPr>
            <a:r>
              <a:rPr lang="nn-NO" sz="2800" b="1" dirty="0">
                <a:latin typeface="Cambria" panose="02040503050406030204" pitchFamily="18" charset="0"/>
              </a:rPr>
              <a:t>Kabupaten Brebes. 	</a:t>
            </a:r>
          </a:p>
        </p:txBody>
      </p:sp>
    </p:spTree>
    <p:extLst>
      <p:ext uri="{BB962C8B-B14F-4D97-AF65-F5344CB8AC3E}">
        <p14:creationId xmlns:p14="http://schemas.microsoft.com/office/powerpoint/2010/main" val="1853209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6" name="Google Shape;1936;p20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4" y="5050972"/>
            <a:ext cx="9164534" cy="92528"/>
          </a:xfrm>
          <a:prstGeom prst="rect">
            <a:avLst/>
          </a:prstGeom>
          <a:noFill/>
          <a:ln>
            <a:noFill/>
          </a:ln>
        </p:spPr>
      </p:pic>
      <p:sp>
        <p:nvSpPr>
          <p:cNvPr id="1937" name="Google Shape;1937;p20"/>
          <p:cNvSpPr txBox="1"/>
          <p:nvPr/>
        </p:nvSpPr>
        <p:spPr>
          <a:xfrm>
            <a:off x="1671412" y="1552913"/>
            <a:ext cx="2737303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SzPts val="4000"/>
            </a:pPr>
            <a:r>
              <a:rPr lang="en-US" sz="3000" b="1">
                <a:solidFill>
                  <a:schemeClr val="dk1"/>
                </a:solidFill>
              </a:rPr>
              <a:t>Terima Kasih</a:t>
            </a:r>
            <a:endParaRPr sz="3000">
              <a:solidFill>
                <a:schemeClr val="dk1"/>
              </a:solidFill>
            </a:endParaRPr>
          </a:p>
        </p:txBody>
      </p:sp>
      <p:pic>
        <p:nvPicPr>
          <p:cNvPr id="1938" name="Google Shape;1938;p20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5825" y="-801228"/>
            <a:ext cx="2945990" cy="2881947"/>
          </a:xfrm>
          <a:prstGeom prst="ellipse">
            <a:avLst/>
          </a:prstGeom>
          <a:noFill/>
          <a:ln>
            <a:noFill/>
          </a:ln>
        </p:spPr>
      </p:pic>
      <p:sp>
        <p:nvSpPr>
          <p:cNvPr id="1939" name="Google Shape;1939;p20"/>
          <p:cNvSpPr/>
          <p:nvPr/>
        </p:nvSpPr>
        <p:spPr>
          <a:xfrm>
            <a:off x="4819220" y="1071481"/>
            <a:ext cx="1051560" cy="1051560"/>
          </a:xfrm>
          <a:prstGeom prst="ellipse">
            <a:avLst/>
          </a:prstGeom>
          <a:noFill/>
          <a:ln w="25400" cap="flat" cmpd="sng">
            <a:solidFill>
              <a:srgbClr val="464646">
                <a:alpha val="2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SzPts val="1400"/>
            </a:pPr>
            <a:endParaRPr sz="1050">
              <a:solidFill>
                <a:schemeClr val="lt1"/>
              </a:solidFill>
            </a:endParaRPr>
          </a:p>
        </p:txBody>
      </p:sp>
      <p:sp>
        <p:nvSpPr>
          <p:cNvPr id="1940" name="Google Shape;1940;p20"/>
          <p:cNvSpPr/>
          <p:nvPr/>
        </p:nvSpPr>
        <p:spPr>
          <a:xfrm rot="10800000" flipH="1">
            <a:off x="5203599" y="2776189"/>
            <a:ext cx="488541" cy="488541"/>
          </a:xfrm>
          <a:prstGeom prst="ellipse">
            <a:avLst/>
          </a:prstGeom>
          <a:noFill/>
          <a:ln w="25400" cap="flat" cmpd="sng">
            <a:solidFill>
              <a:srgbClr val="464646">
                <a:alpha val="7058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SzPts val="1400"/>
            </a:pPr>
            <a:endParaRPr sz="1050">
              <a:solidFill>
                <a:schemeClr val="lt1"/>
              </a:solidFill>
            </a:endParaRPr>
          </a:p>
        </p:txBody>
      </p:sp>
      <p:sp>
        <p:nvSpPr>
          <p:cNvPr id="1941" name="Google Shape;1941;p20"/>
          <p:cNvSpPr txBox="1"/>
          <p:nvPr/>
        </p:nvSpPr>
        <p:spPr>
          <a:xfrm>
            <a:off x="664461" y="3624132"/>
            <a:ext cx="1387640" cy="253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SzPts val="1600"/>
            </a:pPr>
            <a:r>
              <a:rPr lang="en-US" sz="1200">
                <a:solidFill>
                  <a:srgbClr val="C00000"/>
                </a:solidFill>
              </a:rPr>
              <a:t>@data.go.id</a:t>
            </a:r>
            <a:endParaRPr sz="1200">
              <a:solidFill>
                <a:srgbClr val="C00000"/>
              </a:solidFill>
            </a:endParaRPr>
          </a:p>
        </p:txBody>
      </p:sp>
      <p:sp>
        <p:nvSpPr>
          <p:cNvPr id="1942" name="Google Shape;1942;p20"/>
          <p:cNvSpPr txBox="1"/>
          <p:nvPr/>
        </p:nvSpPr>
        <p:spPr>
          <a:xfrm>
            <a:off x="664461" y="4077625"/>
            <a:ext cx="1260201" cy="253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SzPts val="1600"/>
            </a:pPr>
            <a:r>
              <a:rPr lang="en-US" sz="1200">
                <a:solidFill>
                  <a:srgbClr val="C00000"/>
                </a:solidFill>
              </a:rPr>
              <a:t>@datagoid</a:t>
            </a:r>
            <a:endParaRPr sz="1200">
              <a:solidFill>
                <a:srgbClr val="C00000"/>
              </a:solidFill>
            </a:endParaRPr>
          </a:p>
        </p:txBody>
      </p:sp>
      <p:pic>
        <p:nvPicPr>
          <p:cNvPr id="1943" name="Google Shape;1943;p20"/>
          <p:cNvPicPr preferRelativeResize="0"/>
          <p:nvPr/>
        </p:nvPicPr>
        <p:blipFill rotWithShape="1">
          <a:blip r:embed="rId4">
            <a:alphaModFix/>
          </a:blip>
          <a:srcRect l="53252"/>
          <a:stretch/>
        </p:blipFill>
        <p:spPr>
          <a:xfrm>
            <a:off x="278706" y="3566968"/>
            <a:ext cx="385755" cy="373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4" name="Google Shape;1944;p20"/>
          <p:cNvPicPr preferRelativeResize="0"/>
          <p:nvPr/>
        </p:nvPicPr>
        <p:blipFill rotWithShape="1">
          <a:blip r:embed="rId4">
            <a:alphaModFix/>
          </a:blip>
          <a:srcRect r="52947"/>
          <a:stretch/>
        </p:blipFill>
        <p:spPr>
          <a:xfrm>
            <a:off x="278706" y="4013340"/>
            <a:ext cx="385755" cy="373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5" name="Google Shape;1945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14119" y="1994046"/>
            <a:ext cx="594066" cy="488165"/>
          </a:xfrm>
          <a:prstGeom prst="rect">
            <a:avLst/>
          </a:prstGeom>
          <a:noFill/>
          <a:ln>
            <a:noFill/>
          </a:ln>
        </p:spPr>
      </p:pic>
      <p:sp>
        <p:nvSpPr>
          <p:cNvPr id="1946" name="Google Shape;1946;p20"/>
          <p:cNvSpPr txBox="1"/>
          <p:nvPr/>
        </p:nvSpPr>
        <p:spPr>
          <a:xfrm>
            <a:off x="1769903" y="2047827"/>
            <a:ext cx="1998222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464646"/>
              </a:buClr>
              <a:buSzPts val="2400"/>
            </a:pPr>
            <a:r>
              <a:rPr lang="en-US" sz="1800" b="1">
                <a:solidFill>
                  <a:schemeClr val="dk1"/>
                </a:solidFill>
              </a:rPr>
              <a:t>Salam Satu Data</a:t>
            </a:r>
            <a:endParaRPr sz="1800" b="1">
              <a:solidFill>
                <a:schemeClr val="dk1"/>
              </a:solidFill>
            </a:endParaRPr>
          </a:p>
        </p:txBody>
      </p:sp>
      <p:pic>
        <p:nvPicPr>
          <p:cNvPr id="1947" name="Google Shape;1947;p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8706" y="4459711"/>
            <a:ext cx="385755" cy="385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48" name="Google Shape;1948;p20"/>
          <p:cNvSpPr txBox="1"/>
          <p:nvPr/>
        </p:nvSpPr>
        <p:spPr>
          <a:xfrm>
            <a:off x="664462" y="4525646"/>
            <a:ext cx="2568596" cy="253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SzPts val="1600"/>
            </a:pPr>
            <a:r>
              <a:rPr lang="en-US" sz="1200">
                <a:solidFill>
                  <a:srgbClr val="CF3E3E"/>
                </a:solidFill>
              </a:rPr>
              <a:t>www.facebook.com/datagoidofficial</a:t>
            </a:r>
            <a:endParaRPr sz="105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70"/>
          <p:cNvSpPr/>
          <p:nvPr/>
        </p:nvSpPr>
        <p:spPr>
          <a:xfrm>
            <a:off x="394550" y="2425229"/>
            <a:ext cx="3743700" cy="447900"/>
          </a:xfrm>
          <a:prstGeom prst="roundRect">
            <a:avLst>
              <a:gd name="adj" fmla="val 16667"/>
            </a:avLst>
          </a:prstGeom>
          <a:solidFill>
            <a:srgbClr val="FCD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Transformasi Digital Nasional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" name="Google Shape;968;p170"/>
          <p:cNvSpPr txBox="1">
            <a:spLocks noGrp="1"/>
          </p:cNvSpPr>
          <p:nvPr>
            <p:ph type="title"/>
          </p:nvPr>
        </p:nvSpPr>
        <p:spPr>
          <a:xfrm>
            <a:off x="301438" y="17659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GOTONG ROYONG DATA MENCAPAI INDONESIA EMAS 2045 </a:t>
            </a:r>
            <a:endParaRPr/>
          </a:p>
        </p:txBody>
      </p:sp>
      <p:sp>
        <p:nvSpPr>
          <p:cNvPr id="969" name="Google Shape;969;p170"/>
          <p:cNvSpPr txBox="1"/>
          <p:nvPr/>
        </p:nvSpPr>
        <p:spPr>
          <a:xfrm>
            <a:off x="5317725" y="3864701"/>
            <a:ext cx="323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170"/>
          <p:cNvSpPr/>
          <p:nvPr/>
        </p:nvSpPr>
        <p:spPr>
          <a:xfrm>
            <a:off x="394550" y="4156000"/>
            <a:ext cx="3743700" cy="267300"/>
          </a:xfrm>
          <a:prstGeom prst="left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C9DAF8"/>
              </a:gs>
              <a:gs pos="100000">
                <a:srgbClr val="F4CCCC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170"/>
          <p:cNvSpPr txBox="1"/>
          <p:nvPr/>
        </p:nvSpPr>
        <p:spPr>
          <a:xfrm>
            <a:off x="585975" y="4347025"/>
            <a:ext cx="340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Kebijakan SPBE dan SDI berjalan beriringan dan saling mendukung</a:t>
            </a:r>
            <a:endParaRPr sz="1400" b="1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72" name="Google Shape;972;p170"/>
          <p:cNvGrpSpPr/>
          <p:nvPr/>
        </p:nvGrpSpPr>
        <p:grpSpPr>
          <a:xfrm>
            <a:off x="1202051" y="723050"/>
            <a:ext cx="2187125" cy="1106025"/>
            <a:chOff x="-1973725" y="702175"/>
            <a:chExt cx="2187125" cy="1106025"/>
          </a:xfrm>
        </p:grpSpPr>
        <p:sp>
          <p:nvSpPr>
            <p:cNvPr id="973" name="Google Shape;973;p170"/>
            <p:cNvSpPr txBox="1"/>
            <p:nvPr/>
          </p:nvSpPr>
          <p:spPr>
            <a:xfrm>
              <a:off x="-1961132" y="1057121"/>
              <a:ext cx="2096400" cy="63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900"/>
                <a:buFont typeface="Arial"/>
                <a:buNone/>
              </a:pPr>
              <a:r>
                <a:rPr lang="en" sz="2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Emas 2045</a:t>
              </a:r>
              <a:endParaRPr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170"/>
            <p:cNvSpPr txBox="1"/>
            <p:nvPr/>
          </p:nvSpPr>
          <p:spPr>
            <a:xfrm>
              <a:off x="-1973725" y="702175"/>
              <a:ext cx="20964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lang="en" sz="3200" b="1" i="0" u="none" strike="noStrike" cap="none">
                  <a:solidFill>
                    <a:srgbClr val="A10000"/>
                  </a:solidFill>
                  <a:latin typeface="Arial"/>
                  <a:ea typeface="Arial"/>
                  <a:cs typeface="Arial"/>
                  <a:sym typeface="Arial"/>
                </a:rPr>
                <a:t>Indonesia</a:t>
              </a:r>
              <a:endParaRPr sz="2900" b="1" i="0" u="none" strike="noStrike" cap="none">
                <a:solidFill>
                  <a:srgbClr val="A1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170"/>
            <p:cNvSpPr txBox="1"/>
            <p:nvPr/>
          </p:nvSpPr>
          <p:spPr>
            <a:xfrm>
              <a:off x="-1936400" y="1485100"/>
              <a:ext cx="2149800" cy="32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000000"/>
                  </a:solidFill>
                  <a:highlight>
                    <a:srgbClr val="F4CCCC"/>
                  </a:highlight>
                  <a:latin typeface="Arial"/>
                  <a:ea typeface="Arial"/>
                  <a:cs typeface="Arial"/>
                  <a:sym typeface="Arial"/>
                </a:rPr>
                <a:t>Berdaulat,</a:t>
              </a:r>
              <a:r>
                <a:rPr lang="en" sz="900" b="1" i="0" u="none" strike="noStrike" cap="none">
                  <a:solidFill>
                    <a:srgbClr val="000000"/>
                  </a:solidFill>
                  <a:highlight>
                    <a:srgbClr val="CFE2F3"/>
                  </a:highlight>
                  <a:latin typeface="Arial"/>
                  <a:ea typeface="Arial"/>
                  <a:cs typeface="Arial"/>
                  <a:sym typeface="Arial"/>
                </a:rPr>
                <a:t> Maju, </a:t>
              </a:r>
              <a:r>
                <a:rPr lang="en" sz="900" b="1" i="0" u="none" strike="noStrike" cap="none">
                  <a:solidFill>
                    <a:srgbClr val="000000"/>
                  </a:solidFill>
                  <a:highlight>
                    <a:srgbClr val="D9EAD3"/>
                  </a:highlight>
                  <a:latin typeface="Arial"/>
                  <a:ea typeface="Arial"/>
                  <a:cs typeface="Arial"/>
                  <a:sym typeface="Arial"/>
                </a:rPr>
                <a:t>Adil, dan</a:t>
              </a:r>
              <a:r>
                <a:rPr lang="en" sz="900" b="1" i="0" u="none" strike="noStrike" cap="none">
                  <a:solidFill>
                    <a:srgbClr val="000000"/>
                  </a:solidFill>
                  <a:highlight>
                    <a:srgbClr val="FCE5CD"/>
                  </a:highlight>
                  <a:latin typeface="Arial"/>
                  <a:ea typeface="Arial"/>
                  <a:cs typeface="Arial"/>
                  <a:sym typeface="Arial"/>
                </a:rPr>
                <a:t> Makmur</a:t>
              </a:r>
              <a:endParaRPr sz="900" b="1" i="0" u="none" strike="noStrike" cap="none">
                <a:solidFill>
                  <a:srgbClr val="000000"/>
                </a:solidFill>
                <a:highlight>
                  <a:srgbClr val="FCE5CD"/>
                </a:highlight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6" name="Google Shape;976;p170"/>
          <p:cNvSpPr/>
          <p:nvPr/>
        </p:nvSpPr>
        <p:spPr>
          <a:xfrm>
            <a:off x="5037382" y="1174700"/>
            <a:ext cx="3794700" cy="4479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Birokrasi Efisien dan Akuntabel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7" name="Google Shape;977;p170"/>
          <p:cNvSpPr/>
          <p:nvPr/>
        </p:nvSpPr>
        <p:spPr>
          <a:xfrm>
            <a:off x="5037382" y="1800945"/>
            <a:ext cx="3794700" cy="4479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Layanan Pemerintah Berkualitas dan Mudah Diakses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8" name="Google Shape;978;p170"/>
          <p:cNvSpPr/>
          <p:nvPr/>
        </p:nvSpPr>
        <p:spPr>
          <a:xfrm>
            <a:off x="5037375" y="2427201"/>
            <a:ext cx="3794700" cy="4479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Pembangunan Nasional Adaptif dan Tepat Sasaran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170"/>
          <p:cNvSpPr/>
          <p:nvPr/>
        </p:nvSpPr>
        <p:spPr>
          <a:xfrm>
            <a:off x="5077250" y="3792400"/>
            <a:ext cx="3754800" cy="1043700"/>
          </a:xfrm>
          <a:prstGeom prst="roundRect">
            <a:avLst>
              <a:gd name="adj" fmla="val 16667"/>
            </a:avLst>
          </a:prstGeom>
          <a:solidFill>
            <a:srgbClr val="E2ECF4"/>
          </a:solidFill>
          <a:ln w="2857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Percepatan</a:t>
            </a:r>
            <a:r>
              <a:rPr lang="en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6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Peningkatan Penggunaan Produk Dalam Negeri</a:t>
            </a:r>
            <a:r>
              <a:rPr lang="en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6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SDGs</a:t>
            </a:r>
            <a:r>
              <a:rPr lang="en" sz="1600" b="0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 </a:t>
            </a:r>
            <a:r>
              <a:rPr lang="en" sz="1600" b="1" i="0" u="sng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Perlindungan Sosial</a:t>
            </a:r>
            <a:endParaRPr sz="1600" b="1" i="0" u="sng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0" name="Google Shape;980;p170"/>
          <p:cNvSpPr/>
          <p:nvPr/>
        </p:nvSpPr>
        <p:spPr>
          <a:xfrm rot="5400000">
            <a:off x="6736125" y="28076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170"/>
          <p:cNvSpPr/>
          <p:nvPr/>
        </p:nvSpPr>
        <p:spPr>
          <a:xfrm rot="5400000">
            <a:off x="5872875" y="28076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170"/>
          <p:cNvSpPr/>
          <p:nvPr/>
        </p:nvSpPr>
        <p:spPr>
          <a:xfrm rot="5400000">
            <a:off x="7599375" y="28076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E066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3" name="Google Shape;983;p170"/>
          <p:cNvSpPr/>
          <p:nvPr/>
        </p:nvSpPr>
        <p:spPr>
          <a:xfrm rot="5400000">
            <a:off x="5872875" y="30864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98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p170"/>
          <p:cNvSpPr/>
          <p:nvPr/>
        </p:nvSpPr>
        <p:spPr>
          <a:xfrm rot="5400000">
            <a:off x="6736125" y="30864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98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170"/>
          <p:cNvSpPr/>
          <p:nvPr/>
        </p:nvSpPr>
        <p:spPr>
          <a:xfrm rot="5400000">
            <a:off x="7599375" y="3086450"/>
            <a:ext cx="397200" cy="773400"/>
          </a:xfrm>
          <a:prstGeom prst="chevron">
            <a:avLst>
              <a:gd name="adj" fmla="val 50000"/>
            </a:avLst>
          </a:prstGeom>
          <a:solidFill>
            <a:srgbClr val="98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p170"/>
          <p:cNvSpPr/>
          <p:nvPr/>
        </p:nvSpPr>
        <p:spPr>
          <a:xfrm>
            <a:off x="394550" y="3465350"/>
            <a:ext cx="1840200" cy="646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Tata Kelola Pemerintahan yang Baik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(SPBE)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p170"/>
          <p:cNvSpPr/>
          <p:nvPr/>
        </p:nvSpPr>
        <p:spPr>
          <a:xfrm>
            <a:off x="2353175" y="3465350"/>
            <a:ext cx="1785000" cy="646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4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 Pemerintah Berkualitas dan Terintegrasi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(SDI)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170"/>
          <p:cNvSpPr/>
          <p:nvPr/>
        </p:nvSpPr>
        <p:spPr>
          <a:xfrm rot="-5400000">
            <a:off x="2132350" y="2681979"/>
            <a:ext cx="307500" cy="1146000"/>
          </a:xfrm>
          <a:prstGeom prst="chevron">
            <a:avLst>
              <a:gd name="adj" fmla="val 50000"/>
            </a:avLst>
          </a:prstGeom>
          <a:solidFill>
            <a:srgbClr val="D7D7D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170"/>
          <p:cNvSpPr/>
          <p:nvPr/>
        </p:nvSpPr>
        <p:spPr>
          <a:xfrm rot="-5400000">
            <a:off x="3411500" y="2681979"/>
            <a:ext cx="307500" cy="1146000"/>
          </a:xfrm>
          <a:prstGeom prst="chevron">
            <a:avLst>
              <a:gd name="adj" fmla="val 50000"/>
            </a:avLst>
          </a:prstGeom>
          <a:solidFill>
            <a:srgbClr val="D7D7D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170"/>
          <p:cNvSpPr/>
          <p:nvPr/>
        </p:nvSpPr>
        <p:spPr>
          <a:xfrm rot="-5400000">
            <a:off x="853200" y="2681979"/>
            <a:ext cx="307500" cy="1146000"/>
          </a:xfrm>
          <a:prstGeom prst="chevron">
            <a:avLst>
              <a:gd name="adj" fmla="val 50000"/>
            </a:avLst>
          </a:prstGeom>
          <a:solidFill>
            <a:srgbClr val="D7D7D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170"/>
          <p:cNvSpPr/>
          <p:nvPr/>
        </p:nvSpPr>
        <p:spPr>
          <a:xfrm rot="-5400000">
            <a:off x="3411500" y="2466202"/>
            <a:ext cx="307500" cy="1146000"/>
          </a:xfrm>
          <a:prstGeom prst="chevron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170"/>
          <p:cNvSpPr/>
          <p:nvPr/>
        </p:nvSpPr>
        <p:spPr>
          <a:xfrm rot="-5400000">
            <a:off x="2132350" y="2466202"/>
            <a:ext cx="307500" cy="1146000"/>
          </a:xfrm>
          <a:prstGeom prst="chevron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170"/>
          <p:cNvSpPr/>
          <p:nvPr/>
        </p:nvSpPr>
        <p:spPr>
          <a:xfrm rot="-5400000">
            <a:off x="853200" y="2466202"/>
            <a:ext cx="307500" cy="1146000"/>
          </a:xfrm>
          <a:prstGeom prst="chevron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170"/>
          <p:cNvSpPr/>
          <p:nvPr/>
        </p:nvSpPr>
        <p:spPr>
          <a:xfrm rot="-5400000">
            <a:off x="2112650" y="1377977"/>
            <a:ext cx="307500" cy="1146000"/>
          </a:xfrm>
          <a:prstGeom prst="chevron">
            <a:avLst>
              <a:gd name="adj" fmla="val 50000"/>
            </a:avLst>
          </a:prstGeom>
          <a:solidFill>
            <a:srgbClr val="8888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170"/>
          <p:cNvSpPr/>
          <p:nvPr/>
        </p:nvSpPr>
        <p:spPr>
          <a:xfrm rot="-5400000">
            <a:off x="2112650" y="1611754"/>
            <a:ext cx="307500" cy="1146000"/>
          </a:xfrm>
          <a:prstGeom prst="chevron">
            <a:avLst>
              <a:gd name="adj" fmla="val 50000"/>
            </a:avLst>
          </a:prstGeom>
          <a:solidFill>
            <a:srgbClr val="D7D7D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6" name="Google Shape;996;p170"/>
          <p:cNvCxnSpPr>
            <a:endCxn id="976" idx="2"/>
          </p:cNvCxnSpPr>
          <p:nvPr/>
        </p:nvCxnSpPr>
        <p:spPr>
          <a:xfrm rot="-5400000">
            <a:off x="4284832" y="1698200"/>
            <a:ext cx="1052100" cy="453000"/>
          </a:xfrm>
          <a:prstGeom prst="bentConnector2">
            <a:avLst/>
          </a:prstGeom>
          <a:noFill/>
          <a:ln w="114300" cap="flat" cmpd="sng">
            <a:solidFill>
              <a:srgbClr val="FCDFC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7" name="Google Shape;997;p170"/>
          <p:cNvCxnSpPr>
            <a:stCxn id="967" idx="3"/>
            <a:endCxn id="977" idx="2"/>
          </p:cNvCxnSpPr>
          <p:nvPr/>
        </p:nvCxnSpPr>
        <p:spPr>
          <a:xfrm rot="10800000" flipH="1">
            <a:off x="4138250" y="2024879"/>
            <a:ext cx="899100" cy="624300"/>
          </a:xfrm>
          <a:prstGeom prst="bentConnector3">
            <a:avLst>
              <a:gd name="adj1" fmla="val 50000"/>
            </a:avLst>
          </a:prstGeom>
          <a:noFill/>
          <a:ln w="114300" cap="flat" cmpd="sng">
            <a:solidFill>
              <a:srgbClr val="FCDFC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8" name="Google Shape;998;p170"/>
          <p:cNvCxnSpPr>
            <a:stCxn id="967" idx="3"/>
            <a:endCxn id="978" idx="2"/>
          </p:cNvCxnSpPr>
          <p:nvPr/>
        </p:nvCxnSpPr>
        <p:spPr>
          <a:xfrm>
            <a:off x="4138250" y="2649179"/>
            <a:ext cx="899100" cy="2100"/>
          </a:xfrm>
          <a:prstGeom prst="bentConnector3">
            <a:avLst>
              <a:gd name="adj1" fmla="val 50000"/>
            </a:avLst>
          </a:prstGeom>
          <a:noFill/>
          <a:ln w="114300" cap="flat" cmpd="sng">
            <a:solidFill>
              <a:srgbClr val="FCDFC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9" name="Google Shape;999;p170"/>
          <p:cNvSpPr txBox="1"/>
          <p:nvPr/>
        </p:nvSpPr>
        <p:spPr>
          <a:xfrm rot="-5400000">
            <a:off x="3821979" y="1732254"/>
            <a:ext cx="13326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Mewujudkan</a:t>
            </a:r>
            <a:endParaRPr sz="13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170"/>
          <p:cNvSpPr txBox="1"/>
          <p:nvPr/>
        </p:nvSpPr>
        <p:spPr>
          <a:xfrm>
            <a:off x="1500500" y="2020550"/>
            <a:ext cx="1506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Mendukung Visi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1" name="Google Shape;1001;p170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3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170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25" y="1"/>
            <a:ext cx="662673" cy="9421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03" name="Google Shape;1003;p170"/>
          <p:cNvGrpSpPr/>
          <p:nvPr/>
        </p:nvGrpSpPr>
        <p:grpSpPr>
          <a:xfrm>
            <a:off x="8049610" y="65114"/>
            <a:ext cx="966844" cy="435443"/>
            <a:chOff x="7924469" y="-1"/>
            <a:chExt cx="1219531" cy="494541"/>
          </a:xfrm>
        </p:grpSpPr>
        <p:pic>
          <p:nvPicPr>
            <p:cNvPr id="1004" name="Google Shape;1004;p17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5" name="Google Shape;1005;p17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AC108F4-9D7A-413B-BCFB-D2C4F4CAB4B9}"/>
              </a:ext>
            </a:extLst>
          </p:cNvPr>
          <p:cNvCxnSpPr>
            <a:cxnSpLocks/>
          </p:cNvCxnSpPr>
          <p:nvPr/>
        </p:nvCxnSpPr>
        <p:spPr>
          <a:xfrm flipV="1">
            <a:off x="440664" y="2267137"/>
            <a:ext cx="8604000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ID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OGI dan </a:t>
            </a:r>
            <a:r>
              <a:rPr lang="en-ID" sz="1800" b="1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Kebijakan</a:t>
            </a:r>
            <a:r>
              <a:rPr lang="en" sz="1800" b="1" i="0" u="none" strike="noStrike" cap="none" dirty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Satu Data Indonesia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ID" sz="1800" b="0" i="0" u="none" strike="noStrike" cap="none" dirty="0" err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Linimasa</a:t>
            </a:r>
            <a:endParaRPr sz="1800" b="0" i="1" u="none" strike="noStrike" cap="none" dirty="0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AD3CF96-6CFE-43D8-AEE9-321228B2ACD2}"/>
              </a:ext>
            </a:extLst>
          </p:cNvPr>
          <p:cNvSpPr/>
          <p:nvPr/>
        </p:nvSpPr>
        <p:spPr>
          <a:xfrm>
            <a:off x="289858" y="2163109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3F5B68C9-2584-45AF-AD5B-7446FE5EC8CE}"/>
              </a:ext>
            </a:extLst>
          </p:cNvPr>
          <p:cNvSpPr/>
          <p:nvPr/>
        </p:nvSpPr>
        <p:spPr>
          <a:xfrm>
            <a:off x="1021670" y="2172345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06337005-3D2E-4741-AC9B-309532F32225}"/>
              </a:ext>
            </a:extLst>
          </p:cNvPr>
          <p:cNvSpPr/>
          <p:nvPr/>
        </p:nvSpPr>
        <p:spPr>
          <a:xfrm>
            <a:off x="1753482" y="2172345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66F49157-5FC5-40E9-8BC8-91EF6FF0A5B8}"/>
              </a:ext>
            </a:extLst>
          </p:cNvPr>
          <p:cNvSpPr/>
          <p:nvPr/>
        </p:nvSpPr>
        <p:spPr>
          <a:xfrm>
            <a:off x="2485294" y="2172345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13BF7B-345D-4503-A46A-7B45B5B0AC37}"/>
              </a:ext>
            </a:extLst>
          </p:cNvPr>
          <p:cNvSpPr txBox="1"/>
          <p:nvPr/>
        </p:nvSpPr>
        <p:spPr>
          <a:xfrm>
            <a:off x="166554" y="2346271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2011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83D50A5A-0B21-400C-A8C3-B3EB7D70834E}"/>
              </a:ext>
            </a:extLst>
          </p:cNvPr>
          <p:cNvSpPr txBox="1"/>
          <p:nvPr/>
        </p:nvSpPr>
        <p:spPr>
          <a:xfrm>
            <a:off x="835611" y="2346271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2012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210141B-8633-4342-87C5-D967ADFF754C}"/>
              </a:ext>
            </a:extLst>
          </p:cNvPr>
          <p:cNvSpPr txBox="1"/>
          <p:nvPr/>
        </p:nvSpPr>
        <p:spPr>
          <a:xfrm>
            <a:off x="1567423" y="2339962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2013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68EC5C5-B7A1-48D3-8AC4-CFA7609CB387}"/>
              </a:ext>
            </a:extLst>
          </p:cNvPr>
          <p:cNvSpPr txBox="1"/>
          <p:nvPr/>
        </p:nvSpPr>
        <p:spPr>
          <a:xfrm>
            <a:off x="2299235" y="2346271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2014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A13B166A-5DE4-4B51-B868-112CC03744C3}"/>
              </a:ext>
            </a:extLst>
          </p:cNvPr>
          <p:cNvSpPr/>
          <p:nvPr/>
        </p:nvSpPr>
        <p:spPr>
          <a:xfrm>
            <a:off x="3217106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BF5F7195-5425-4D44-A2B0-AA521725F153}"/>
              </a:ext>
            </a:extLst>
          </p:cNvPr>
          <p:cNvSpPr/>
          <p:nvPr/>
        </p:nvSpPr>
        <p:spPr>
          <a:xfrm>
            <a:off x="3948918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BA1E35F-ACA3-4553-A686-0283811CEACE}"/>
              </a:ext>
            </a:extLst>
          </p:cNvPr>
          <p:cNvSpPr txBox="1"/>
          <p:nvPr/>
        </p:nvSpPr>
        <p:spPr>
          <a:xfrm>
            <a:off x="3031047" y="235819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2015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8D09453C-9F75-4785-B603-137F03C66480}"/>
              </a:ext>
            </a:extLst>
          </p:cNvPr>
          <p:cNvSpPr txBox="1"/>
          <p:nvPr/>
        </p:nvSpPr>
        <p:spPr>
          <a:xfrm>
            <a:off x="3762859" y="236450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2016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F9593BA2-1C58-443F-B3F4-6D0D8A439697}"/>
              </a:ext>
            </a:extLst>
          </p:cNvPr>
          <p:cNvSpPr/>
          <p:nvPr/>
        </p:nvSpPr>
        <p:spPr>
          <a:xfrm>
            <a:off x="4680729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255824CD-D4F0-4B00-BC1A-894C0E61A1B6}"/>
              </a:ext>
            </a:extLst>
          </p:cNvPr>
          <p:cNvSpPr/>
          <p:nvPr/>
        </p:nvSpPr>
        <p:spPr>
          <a:xfrm>
            <a:off x="5412541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42B906D-0140-402C-A1E9-50C704F9F4F0}"/>
              </a:ext>
            </a:extLst>
          </p:cNvPr>
          <p:cNvSpPr txBox="1"/>
          <p:nvPr/>
        </p:nvSpPr>
        <p:spPr>
          <a:xfrm>
            <a:off x="4494670" y="235819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2017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B06A0D9F-4EA9-4935-9EB0-B79A82E9288E}"/>
              </a:ext>
            </a:extLst>
          </p:cNvPr>
          <p:cNvSpPr txBox="1"/>
          <p:nvPr/>
        </p:nvSpPr>
        <p:spPr>
          <a:xfrm>
            <a:off x="5226482" y="236450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EFD1DC0F-47B8-4C2E-8A3E-414909CA566C}"/>
              </a:ext>
            </a:extLst>
          </p:cNvPr>
          <p:cNvSpPr/>
          <p:nvPr/>
        </p:nvSpPr>
        <p:spPr>
          <a:xfrm>
            <a:off x="6144352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7D7000B9-6329-42AF-A254-FDEFF4D63A81}"/>
              </a:ext>
            </a:extLst>
          </p:cNvPr>
          <p:cNvSpPr/>
          <p:nvPr/>
        </p:nvSpPr>
        <p:spPr>
          <a:xfrm>
            <a:off x="6876164" y="218134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C44C3C7B-FC74-4E49-BCF3-535BF6DFA71F}"/>
              </a:ext>
            </a:extLst>
          </p:cNvPr>
          <p:cNvSpPr txBox="1"/>
          <p:nvPr/>
        </p:nvSpPr>
        <p:spPr>
          <a:xfrm>
            <a:off x="5958293" y="235819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5A98F3A0-0AAE-4482-BA4A-CA4A0B45DAFB}"/>
              </a:ext>
            </a:extLst>
          </p:cNvPr>
          <p:cNvSpPr txBox="1"/>
          <p:nvPr/>
        </p:nvSpPr>
        <p:spPr>
          <a:xfrm>
            <a:off x="6690105" y="236450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2C9E23D1-18CC-4840-9353-2DF1A688DC92}"/>
              </a:ext>
            </a:extLst>
          </p:cNvPr>
          <p:cNvSpPr/>
          <p:nvPr/>
        </p:nvSpPr>
        <p:spPr>
          <a:xfrm>
            <a:off x="7605744" y="2175034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619EAB46-772E-4589-845C-9A2B1A23C6BB}"/>
              </a:ext>
            </a:extLst>
          </p:cNvPr>
          <p:cNvSpPr/>
          <p:nvPr/>
        </p:nvSpPr>
        <p:spPr>
          <a:xfrm>
            <a:off x="8337556" y="2175034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714A696A-6F5C-47CA-A811-758731B599C8}"/>
              </a:ext>
            </a:extLst>
          </p:cNvPr>
          <p:cNvSpPr txBox="1"/>
          <p:nvPr/>
        </p:nvSpPr>
        <p:spPr>
          <a:xfrm>
            <a:off x="7419685" y="235188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8EED754-8648-4F39-BAAA-96B34CE45875}"/>
              </a:ext>
            </a:extLst>
          </p:cNvPr>
          <p:cNvSpPr txBox="1"/>
          <p:nvPr/>
        </p:nvSpPr>
        <p:spPr>
          <a:xfrm>
            <a:off x="8151497" y="235819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2022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A56C1F-A9FC-4E51-A104-85AE7399046F}"/>
              </a:ext>
            </a:extLst>
          </p:cNvPr>
          <p:cNvSpPr txBox="1"/>
          <p:nvPr/>
        </p:nvSpPr>
        <p:spPr>
          <a:xfrm>
            <a:off x="19828" y="1434386"/>
            <a:ext cx="10219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Indonesia Bersama 7 negara </a:t>
            </a:r>
            <a:r>
              <a:rPr lang="en-US" sz="700" dirty="0" err="1"/>
              <a:t>lainnya</a:t>
            </a:r>
            <a:r>
              <a:rPr lang="en-US" sz="700" dirty="0"/>
              <a:t> </a:t>
            </a:r>
            <a:r>
              <a:rPr lang="en-US" sz="700" dirty="0" err="1"/>
              <a:t>mendirikan</a:t>
            </a:r>
            <a:r>
              <a:rPr lang="en-US" sz="700" dirty="0"/>
              <a:t> Open Government Partnership</a:t>
            </a:r>
            <a:endParaRPr lang="en-ID" sz="700" dirty="0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E65BF84B-6DD5-41D5-9CCC-2452FA6F8EB5}"/>
              </a:ext>
            </a:extLst>
          </p:cNvPr>
          <p:cNvSpPr txBox="1"/>
          <p:nvPr/>
        </p:nvSpPr>
        <p:spPr>
          <a:xfrm>
            <a:off x="772654" y="2644558"/>
            <a:ext cx="959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Pertama</a:t>
            </a:r>
            <a:endParaRPr lang="en-ID" sz="700" dirty="0"/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E5074B76-0BB7-4911-89BB-AFAC6E5B919E}"/>
              </a:ext>
            </a:extLst>
          </p:cNvPr>
          <p:cNvSpPr txBox="1"/>
          <p:nvPr/>
        </p:nvSpPr>
        <p:spPr>
          <a:xfrm>
            <a:off x="1547127" y="1739186"/>
            <a:ext cx="959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Kedua</a:t>
            </a:r>
            <a:endParaRPr lang="en-ID" sz="700" dirty="0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EADC35B5-AB37-4470-AD5A-54AC1E0F4A30}"/>
              </a:ext>
            </a:extLst>
          </p:cNvPr>
          <p:cNvSpPr txBox="1"/>
          <p:nvPr/>
        </p:nvSpPr>
        <p:spPr>
          <a:xfrm>
            <a:off x="2194980" y="2625130"/>
            <a:ext cx="9592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Konferensi</a:t>
            </a:r>
            <a:r>
              <a:rPr lang="en-US" sz="700" dirty="0"/>
              <a:t> OGP Asia-</a:t>
            </a:r>
            <a:r>
              <a:rPr lang="en-US" sz="700" dirty="0" err="1"/>
              <a:t>Pasifik</a:t>
            </a:r>
            <a:r>
              <a:rPr lang="en-US" sz="700" dirty="0"/>
              <a:t> di Bali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Keppres</a:t>
            </a:r>
            <a:r>
              <a:rPr lang="en-US" sz="700" dirty="0"/>
              <a:t> 13/2014 </a:t>
            </a:r>
            <a:r>
              <a:rPr lang="en-US" sz="700" dirty="0" err="1"/>
              <a:t>tentang</a:t>
            </a:r>
            <a:r>
              <a:rPr lang="en-US" sz="700" dirty="0"/>
              <a:t> </a:t>
            </a:r>
            <a:r>
              <a:rPr lang="en-US" sz="700" dirty="0" err="1"/>
              <a:t>keanggotaan</a:t>
            </a:r>
            <a:r>
              <a:rPr lang="en-US" sz="700" dirty="0"/>
              <a:t> OGP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Ketiga</a:t>
            </a:r>
            <a:endParaRPr lang="en-ID" sz="700" dirty="0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FBEA2C55-4805-46C4-A186-B9DB942DAFB8}"/>
              </a:ext>
            </a:extLst>
          </p:cNvPr>
          <p:cNvSpPr txBox="1"/>
          <p:nvPr/>
        </p:nvSpPr>
        <p:spPr>
          <a:xfrm>
            <a:off x="3667164" y="2654048"/>
            <a:ext cx="959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Keempat</a:t>
            </a:r>
            <a:endParaRPr lang="en-ID" sz="700" dirty="0"/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40997336-C23D-4198-9560-DDD28CCAF333}"/>
              </a:ext>
            </a:extLst>
          </p:cNvPr>
          <p:cNvSpPr txBox="1"/>
          <p:nvPr/>
        </p:nvSpPr>
        <p:spPr>
          <a:xfrm>
            <a:off x="4384279" y="1712185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Leader Forum Asia-</a:t>
            </a:r>
            <a:r>
              <a:rPr lang="en-US" sz="700" dirty="0" err="1"/>
              <a:t>Pasific</a:t>
            </a:r>
            <a:r>
              <a:rPr lang="en-US" sz="700" dirty="0"/>
              <a:t> di Jakarta</a:t>
            </a:r>
            <a:endParaRPr lang="en-ID" sz="700" dirty="0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3138354C-A35B-4DFB-95AA-1F0FBAC6C6B8}"/>
              </a:ext>
            </a:extLst>
          </p:cNvPr>
          <p:cNvSpPr txBox="1"/>
          <p:nvPr/>
        </p:nvSpPr>
        <p:spPr>
          <a:xfrm>
            <a:off x="5139348" y="2672282"/>
            <a:ext cx="959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Kelima</a:t>
            </a:r>
            <a:endParaRPr lang="en-ID" sz="700" dirty="0"/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A4B1330C-A089-464F-B8B3-13AF200FED18}"/>
              </a:ext>
            </a:extLst>
          </p:cNvPr>
          <p:cNvSpPr txBox="1"/>
          <p:nvPr/>
        </p:nvSpPr>
        <p:spPr>
          <a:xfrm>
            <a:off x="5848825" y="1604463"/>
            <a:ext cx="959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Indonesia </a:t>
            </a:r>
            <a:r>
              <a:rPr lang="en-US" sz="700" dirty="0" err="1"/>
              <a:t>sebagai</a:t>
            </a:r>
            <a:r>
              <a:rPr lang="en-US" sz="700" dirty="0"/>
              <a:t> </a:t>
            </a:r>
            <a:r>
              <a:rPr lang="en-US" sz="700" dirty="0" err="1"/>
              <a:t>anggota</a:t>
            </a:r>
            <a:r>
              <a:rPr lang="en-US" sz="700" dirty="0"/>
              <a:t> SC TLS OGP </a:t>
            </a:r>
            <a:br>
              <a:rPr lang="en-US" sz="700" dirty="0"/>
            </a:br>
            <a:r>
              <a:rPr lang="en-US" sz="700" dirty="0"/>
              <a:t>2019-2020</a:t>
            </a:r>
            <a:endParaRPr lang="en-ID" sz="700" dirty="0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4019FCA7-949C-4717-8E67-0CFD97CAE37F}"/>
              </a:ext>
            </a:extLst>
          </p:cNvPr>
          <p:cNvSpPr txBox="1"/>
          <p:nvPr/>
        </p:nvSpPr>
        <p:spPr>
          <a:xfrm>
            <a:off x="6598714" y="2654048"/>
            <a:ext cx="959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Penyusunan</a:t>
            </a:r>
            <a:r>
              <a:rPr lang="en-US" sz="700" dirty="0"/>
              <a:t> </a:t>
            </a: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Keenam</a:t>
            </a:r>
            <a:br>
              <a:rPr lang="en-US" sz="700" dirty="0"/>
            </a:br>
            <a:r>
              <a:rPr lang="en-US" sz="700" dirty="0"/>
              <a:t>2020-2022</a:t>
            </a:r>
            <a:endParaRPr lang="en-ID" sz="700" dirty="0"/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F7A98FF5-6B5F-4DFE-A7E0-B9EB87C1E560}"/>
              </a:ext>
            </a:extLst>
          </p:cNvPr>
          <p:cNvSpPr txBox="1"/>
          <p:nvPr/>
        </p:nvSpPr>
        <p:spPr>
          <a:xfrm>
            <a:off x="7286175" y="1707658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OGI</a:t>
            </a:r>
            <a:br>
              <a:rPr lang="en-US" sz="700" dirty="0"/>
            </a:br>
            <a:r>
              <a:rPr lang="en-US" sz="700" dirty="0" err="1"/>
              <a:t>Keenam</a:t>
            </a:r>
            <a:br>
              <a:rPr lang="en-US" sz="700" dirty="0"/>
            </a:br>
            <a:r>
              <a:rPr lang="en-US" sz="700" dirty="0"/>
              <a:t>2020-2022</a:t>
            </a:r>
            <a:endParaRPr lang="en-ID" sz="700" dirty="0"/>
          </a:p>
        </p:txBody>
      </p: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A9DD22E9-26C2-4A6D-B3FF-41351170D97B}"/>
              </a:ext>
            </a:extLst>
          </p:cNvPr>
          <p:cNvCxnSpPr>
            <a:cxnSpLocks/>
          </p:cNvCxnSpPr>
          <p:nvPr/>
        </p:nvCxnSpPr>
        <p:spPr>
          <a:xfrm flipV="1">
            <a:off x="445288" y="4220625"/>
            <a:ext cx="8604000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Oval 175">
            <a:extLst>
              <a:ext uri="{FF2B5EF4-FFF2-40B4-BE49-F238E27FC236}">
                <a16:creationId xmlns:a16="http://schemas.microsoft.com/office/drawing/2014/main" id="{C9696BCF-FB5D-41C3-84FB-8BCC88E79185}"/>
              </a:ext>
            </a:extLst>
          </p:cNvPr>
          <p:cNvSpPr/>
          <p:nvPr/>
        </p:nvSpPr>
        <p:spPr>
          <a:xfrm>
            <a:off x="294482" y="4116597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095DC156-586D-4070-A08D-DCF51151E672}"/>
              </a:ext>
            </a:extLst>
          </p:cNvPr>
          <p:cNvSpPr/>
          <p:nvPr/>
        </p:nvSpPr>
        <p:spPr>
          <a:xfrm>
            <a:off x="1026294" y="412583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D4B64DA9-2DEE-4099-9CD5-1FE1A1D915C4}"/>
              </a:ext>
            </a:extLst>
          </p:cNvPr>
          <p:cNvSpPr/>
          <p:nvPr/>
        </p:nvSpPr>
        <p:spPr>
          <a:xfrm>
            <a:off x="1758106" y="412583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FC880BAC-1086-407F-A7DA-6F2064090F43}"/>
              </a:ext>
            </a:extLst>
          </p:cNvPr>
          <p:cNvSpPr/>
          <p:nvPr/>
        </p:nvSpPr>
        <p:spPr>
          <a:xfrm>
            <a:off x="2489918" y="4125833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432A3206-0D7A-4342-957D-1429CF2F12F7}"/>
              </a:ext>
            </a:extLst>
          </p:cNvPr>
          <p:cNvSpPr txBox="1"/>
          <p:nvPr/>
        </p:nvSpPr>
        <p:spPr>
          <a:xfrm>
            <a:off x="171178" y="429975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1997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CBD30ADB-5343-4697-A4C4-A9DE583E2444}"/>
              </a:ext>
            </a:extLst>
          </p:cNvPr>
          <p:cNvSpPr txBox="1"/>
          <p:nvPr/>
        </p:nvSpPr>
        <p:spPr>
          <a:xfrm>
            <a:off x="840235" y="429975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2011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5BA7B4A-F84D-4C1A-B9E7-F8D2835FAE04}"/>
              </a:ext>
            </a:extLst>
          </p:cNvPr>
          <p:cNvSpPr txBox="1"/>
          <p:nvPr/>
        </p:nvSpPr>
        <p:spPr>
          <a:xfrm>
            <a:off x="1572047" y="429345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2013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D88564AB-98F6-43BB-B264-875F46EDFE3D}"/>
              </a:ext>
            </a:extLst>
          </p:cNvPr>
          <p:cNvSpPr txBox="1"/>
          <p:nvPr/>
        </p:nvSpPr>
        <p:spPr>
          <a:xfrm>
            <a:off x="2303859" y="4299759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2014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7077E2CA-8429-4529-952B-D89EA773AB48}"/>
              </a:ext>
            </a:extLst>
          </p:cNvPr>
          <p:cNvSpPr/>
          <p:nvPr/>
        </p:nvSpPr>
        <p:spPr>
          <a:xfrm>
            <a:off x="3221730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8557D3F5-3E12-4283-B85F-B7AF42DE2E1D}"/>
              </a:ext>
            </a:extLst>
          </p:cNvPr>
          <p:cNvSpPr/>
          <p:nvPr/>
        </p:nvSpPr>
        <p:spPr>
          <a:xfrm>
            <a:off x="3953542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138C789F-D471-400D-ACF4-E98B86A83F6F}"/>
              </a:ext>
            </a:extLst>
          </p:cNvPr>
          <p:cNvSpPr txBox="1"/>
          <p:nvPr/>
        </p:nvSpPr>
        <p:spPr>
          <a:xfrm>
            <a:off x="3035671" y="431168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2015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C41E490D-1A15-47B6-9052-5EBBE50DB633}"/>
              </a:ext>
            </a:extLst>
          </p:cNvPr>
          <p:cNvSpPr txBox="1"/>
          <p:nvPr/>
        </p:nvSpPr>
        <p:spPr>
          <a:xfrm>
            <a:off x="3767483" y="431799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2016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688B1B0-CA03-4E4A-A9FE-3483DB619FED}"/>
              </a:ext>
            </a:extLst>
          </p:cNvPr>
          <p:cNvSpPr/>
          <p:nvPr/>
        </p:nvSpPr>
        <p:spPr>
          <a:xfrm>
            <a:off x="4685353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C0CF1E12-15ED-42AF-8EBB-0BD18AD12F24}"/>
              </a:ext>
            </a:extLst>
          </p:cNvPr>
          <p:cNvSpPr/>
          <p:nvPr/>
        </p:nvSpPr>
        <p:spPr>
          <a:xfrm>
            <a:off x="5417165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93BD3F34-B5CC-4987-9633-F693258AFEE9}"/>
              </a:ext>
            </a:extLst>
          </p:cNvPr>
          <p:cNvSpPr txBox="1"/>
          <p:nvPr/>
        </p:nvSpPr>
        <p:spPr>
          <a:xfrm>
            <a:off x="4499294" y="431168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2017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8677FE01-21FC-459B-BDAB-A24C1A043461}"/>
              </a:ext>
            </a:extLst>
          </p:cNvPr>
          <p:cNvSpPr txBox="1"/>
          <p:nvPr/>
        </p:nvSpPr>
        <p:spPr>
          <a:xfrm>
            <a:off x="5231106" y="431799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646A6EBC-7247-4FCD-9808-71EA7BBC7120}"/>
              </a:ext>
            </a:extLst>
          </p:cNvPr>
          <p:cNvSpPr/>
          <p:nvPr/>
        </p:nvSpPr>
        <p:spPr>
          <a:xfrm>
            <a:off x="6148976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B02C6F95-FC0C-44D9-B496-8042FC18ADFD}"/>
              </a:ext>
            </a:extLst>
          </p:cNvPr>
          <p:cNvSpPr/>
          <p:nvPr/>
        </p:nvSpPr>
        <p:spPr>
          <a:xfrm>
            <a:off x="6880788" y="4134831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E637B19F-B626-430F-A8B9-38336844E1C0}"/>
              </a:ext>
            </a:extLst>
          </p:cNvPr>
          <p:cNvSpPr txBox="1"/>
          <p:nvPr/>
        </p:nvSpPr>
        <p:spPr>
          <a:xfrm>
            <a:off x="5962917" y="431168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1B08A336-2BCC-449F-907D-E8C127A9CE9D}"/>
              </a:ext>
            </a:extLst>
          </p:cNvPr>
          <p:cNvSpPr txBox="1"/>
          <p:nvPr/>
        </p:nvSpPr>
        <p:spPr>
          <a:xfrm>
            <a:off x="6694729" y="431799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E61DCCEA-F868-48D5-8E41-EB9060949A19}"/>
              </a:ext>
            </a:extLst>
          </p:cNvPr>
          <p:cNvSpPr/>
          <p:nvPr/>
        </p:nvSpPr>
        <p:spPr>
          <a:xfrm>
            <a:off x="7610368" y="4128522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0290F526-8689-4F7E-89EF-D8BF085EBE0C}"/>
              </a:ext>
            </a:extLst>
          </p:cNvPr>
          <p:cNvSpPr/>
          <p:nvPr/>
        </p:nvSpPr>
        <p:spPr>
          <a:xfrm>
            <a:off x="8342180" y="4128522"/>
            <a:ext cx="183162" cy="183162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37A38332-06A6-4094-B6B9-813169EDDE1B}"/>
              </a:ext>
            </a:extLst>
          </p:cNvPr>
          <p:cNvSpPr txBox="1"/>
          <p:nvPr/>
        </p:nvSpPr>
        <p:spPr>
          <a:xfrm>
            <a:off x="7424309" y="430537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9383185F-52CD-453B-9D42-8AE12A489570}"/>
              </a:ext>
            </a:extLst>
          </p:cNvPr>
          <p:cNvSpPr txBox="1"/>
          <p:nvPr/>
        </p:nvSpPr>
        <p:spPr>
          <a:xfrm>
            <a:off x="8156121" y="4311684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2022</a:t>
            </a:r>
            <a:endParaRPr lang="en-ID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5346174-1236-4657-98DC-5BB5079CC890}"/>
              </a:ext>
            </a:extLst>
          </p:cNvPr>
          <p:cNvSpPr txBox="1"/>
          <p:nvPr/>
        </p:nvSpPr>
        <p:spPr>
          <a:xfrm>
            <a:off x="33695" y="3849691"/>
            <a:ext cx="102197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UU </a:t>
            </a:r>
            <a:r>
              <a:rPr lang="en-US" sz="700" dirty="0" err="1"/>
              <a:t>Statistik</a:t>
            </a:r>
            <a:endParaRPr lang="en-ID" sz="700" dirty="0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B25B868-EC54-47E4-B7DC-835DAE7FCEBF}"/>
              </a:ext>
            </a:extLst>
          </p:cNvPr>
          <p:cNvSpPr txBox="1"/>
          <p:nvPr/>
        </p:nvSpPr>
        <p:spPr>
          <a:xfrm>
            <a:off x="777278" y="4598046"/>
            <a:ext cx="959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UU </a:t>
            </a:r>
            <a:r>
              <a:rPr lang="en-US" sz="700" dirty="0" err="1"/>
              <a:t>Informasi</a:t>
            </a:r>
            <a:r>
              <a:rPr lang="en-US" sz="700" dirty="0"/>
              <a:t> </a:t>
            </a:r>
            <a:r>
              <a:rPr lang="en-US" sz="700" dirty="0" err="1"/>
              <a:t>Geospasial</a:t>
            </a:r>
            <a:endParaRPr lang="en-ID" sz="700" dirty="0"/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D995CCB1-A5BE-464F-983F-C10E9230705E}"/>
              </a:ext>
            </a:extLst>
          </p:cNvPr>
          <p:cNvSpPr txBox="1"/>
          <p:nvPr/>
        </p:nvSpPr>
        <p:spPr>
          <a:xfrm>
            <a:off x="1551751" y="3692674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Penyusunan</a:t>
            </a:r>
            <a:r>
              <a:rPr lang="en-US" sz="700" dirty="0"/>
              <a:t> </a:t>
            </a:r>
            <a:r>
              <a:rPr lang="en-US" sz="700" dirty="0" err="1"/>
              <a:t>Cetak</a:t>
            </a:r>
            <a:r>
              <a:rPr lang="en-US" sz="700" dirty="0"/>
              <a:t> </a:t>
            </a:r>
            <a:r>
              <a:rPr lang="en-US" sz="700" dirty="0" err="1"/>
              <a:t>Biru</a:t>
            </a:r>
            <a:r>
              <a:rPr lang="en-US" sz="700" dirty="0"/>
              <a:t> Satu Data</a:t>
            </a:r>
            <a:endParaRPr lang="en-ID" sz="700" dirty="0"/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4DE2B788-84AC-4277-B15A-64790BF1CACB}"/>
              </a:ext>
            </a:extLst>
          </p:cNvPr>
          <p:cNvSpPr txBox="1"/>
          <p:nvPr/>
        </p:nvSpPr>
        <p:spPr>
          <a:xfrm>
            <a:off x="2199604" y="4578618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Terbitnya</a:t>
            </a:r>
            <a:r>
              <a:rPr lang="en-US" sz="700" dirty="0"/>
              <a:t> </a:t>
            </a:r>
            <a:r>
              <a:rPr lang="en-US" sz="700" dirty="0" err="1"/>
              <a:t>Cetak</a:t>
            </a:r>
            <a:r>
              <a:rPr lang="en-US" sz="700" dirty="0"/>
              <a:t> </a:t>
            </a:r>
            <a:r>
              <a:rPr lang="en-US" sz="700" dirty="0" err="1"/>
              <a:t>Biru</a:t>
            </a:r>
            <a:r>
              <a:rPr lang="en-US" sz="700" dirty="0"/>
              <a:t> Satu Data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Perpres</a:t>
            </a:r>
            <a:r>
              <a:rPr lang="en-US" sz="700" dirty="0"/>
              <a:t> JIGN</a:t>
            </a:r>
            <a:endParaRPr lang="en-ID" sz="700" dirty="0"/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DFBA943B-0AB7-4929-A6DF-216A52B2C5A0}"/>
              </a:ext>
            </a:extLst>
          </p:cNvPr>
          <p:cNvSpPr txBox="1"/>
          <p:nvPr/>
        </p:nvSpPr>
        <p:spPr>
          <a:xfrm>
            <a:off x="3496299" y="4607536"/>
            <a:ext cx="11044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Kebijakan</a:t>
            </a:r>
            <a:r>
              <a:rPr lang="en-US" sz="700" dirty="0"/>
              <a:t> Satu Peta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Penyusunan</a:t>
            </a:r>
            <a:r>
              <a:rPr lang="en-US" sz="700" dirty="0"/>
              <a:t> Draft </a:t>
            </a:r>
            <a:r>
              <a:rPr lang="en-US" sz="700" dirty="0" err="1"/>
              <a:t>Regulasi</a:t>
            </a:r>
            <a:r>
              <a:rPr lang="en-US" sz="700" dirty="0"/>
              <a:t> Satu Data</a:t>
            </a:r>
            <a:endParaRPr lang="en-ID" sz="700" dirty="0"/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2E4678A9-9797-43A5-9028-2FC313A4EC67}"/>
              </a:ext>
            </a:extLst>
          </p:cNvPr>
          <p:cNvSpPr txBox="1"/>
          <p:nvPr/>
        </p:nvSpPr>
        <p:spPr>
          <a:xfrm>
            <a:off x="4388903" y="3665673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Penyusunan</a:t>
            </a:r>
            <a:r>
              <a:rPr lang="en-US" sz="700" dirty="0"/>
              <a:t> Draft </a:t>
            </a:r>
            <a:r>
              <a:rPr lang="en-US" sz="700" dirty="0" err="1"/>
              <a:t>Regulasi</a:t>
            </a:r>
            <a:r>
              <a:rPr lang="en-US" sz="700" dirty="0"/>
              <a:t> Satu Data</a:t>
            </a:r>
            <a:endParaRPr lang="en-ID" sz="700" dirty="0"/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76324554-ABB7-4133-95E5-88DA35B60667}"/>
              </a:ext>
            </a:extLst>
          </p:cNvPr>
          <p:cNvSpPr txBox="1"/>
          <p:nvPr/>
        </p:nvSpPr>
        <p:spPr>
          <a:xfrm>
            <a:off x="4968486" y="4588826"/>
            <a:ext cx="13700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Keppres</a:t>
            </a:r>
            <a:r>
              <a:rPr lang="en-US" sz="700" dirty="0"/>
              <a:t> 6/2018</a:t>
            </a:r>
            <a:br>
              <a:rPr lang="en-US" sz="700" dirty="0"/>
            </a:br>
            <a:r>
              <a:rPr lang="en-US" sz="700" dirty="0" err="1"/>
              <a:t>tentang</a:t>
            </a:r>
            <a:r>
              <a:rPr lang="en-US" sz="700" dirty="0"/>
              <a:t> </a:t>
            </a:r>
            <a:r>
              <a:rPr lang="en-US" sz="700" dirty="0" err="1"/>
              <a:t>Klasifikasi</a:t>
            </a:r>
            <a:r>
              <a:rPr lang="en-US" sz="700" dirty="0"/>
              <a:t> </a:t>
            </a:r>
            <a:r>
              <a:rPr lang="en-US" sz="700" dirty="0" err="1"/>
              <a:t>Hak</a:t>
            </a:r>
            <a:r>
              <a:rPr lang="en-US" sz="700" dirty="0"/>
              <a:t> </a:t>
            </a:r>
            <a:r>
              <a:rPr lang="en-US" sz="700" dirty="0" err="1"/>
              <a:t>Akses</a:t>
            </a:r>
            <a:r>
              <a:rPr lang="en-US" sz="700" dirty="0"/>
              <a:t> </a:t>
            </a:r>
            <a:r>
              <a:rPr lang="en-US" sz="700" dirty="0" err="1"/>
              <a:t>Kebijakan</a:t>
            </a:r>
            <a:r>
              <a:rPr lang="en-US" sz="700" dirty="0"/>
              <a:t> Satu Peta </a:t>
            </a:r>
            <a:endParaRPr lang="en-ID" sz="700" dirty="0"/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F77F37FD-CFF0-4C61-9E0D-30816E060840}"/>
              </a:ext>
            </a:extLst>
          </p:cNvPr>
          <p:cNvSpPr txBox="1"/>
          <p:nvPr/>
        </p:nvSpPr>
        <p:spPr>
          <a:xfrm>
            <a:off x="5770325" y="3668785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Perpres</a:t>
            </a:r>
            <a:r>
              <a:rPr lang="en-US" sz="700" dirty="0"/>
              <a:t> 39/2019 </a:t>
            </a:r>
            <a:r>
              <a:rPr lang="en-US" sz="700" dirty="0" err="1"/>
              <a:t>tentang</a:t>
            </a:r>
            <a:r>
              <a:rPr lang="en-US" sz="700" dirty="0"/>
              <a:t> Satu Data Indonesia</a:t>
            </a:r>
            <a:endParaRPr lang="en-ID" sz="700" dirty="0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8351E22A-F869-43B6-A263-7A6F8E192046}"/>
              </a:ext>
            </a:extLst>
          </p:cNvPr>
          <p:cNvSpPr txBox="1"/>
          <p:nvPr/>
        </p:nvSpPr>
        <p:spPr>
          <a:xfrm>
            <a:off x="6363195" y="4607536"/>
            <a:ext cx="12845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Peraturan-peraturan</a:t>
            </a:r>
            <a:r>
              <a:rPr lang="en-US" sz="700" dirty="0"/>
              <a:t> Menteri PPN </a:t>
            </a:r>
            <a:r>
              <a:rPr lang="en-US" sz="700" dirty="0" err="1"/>
              <a:t>terkait</a:t>
            </a:r>
            <a:r>
              <a:rPr lang="en-US" sz="700" dirty="0"/>
              <a:t> </a:t>
            </a:r>
            <a:r>
              <a:rPr lang="en-US" sz="700" dirty="0" err="1"/>
              <a:t>pelaksanaan</a:t>
            </a:r>
            <a:r>
              <a:rPr lang="en-US" sz="700" dirty="0"/>
              <a:t> SDI</a:t>
            </a:r>
            <a:endParaRPr lang="en-ID" sz="7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C94B1796-8C4B-4C54-9C02-E51252FC948B}"/>
              </a:ext>
            </a:extLst>
          </p:cNvPr>
          <p:cNvSpPr txBox="1"/>
          <p:nvPr/>
        </p:nvSpPr>
        <p:spPr>
          <a:xfrm>
            <a:off x="7226147" y="3653228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Pembangunan Portal SDI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Asemen</a:t>
            </a:r>
            <a:r>
              <a:rPr lang="en-US" sz="700" dirty="0"/>
              <a:t> SDI</a:t>
            </a:r>
            <a:endParaRPr lang="en-ID" sz="700" dirty="0"/>
          </a:p>
        </p:txBody>
      </p: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E8EB0DE9-0B79-4689-A62A-FBAA2DAA74C1}"/>
              </a:ext>
            </a:extLst>
          </p:cNvPr>
          <p:cNvCxnSpPr/>
          <p:nvPr/>
        </p:nvCxnSpPr>
        <p:spPr>
          <a:xfrm flipH="1">
            <a:off x="635633" y="4009357"/>
            <a:ext cx="266896" cy="434109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5F8CF0AD-94C9-402E-884C-158AF099A64A}"/>
              </a:ext>
            </a:extLst>
          </p:cNvPr>
          <p:cNvCxnSpPr/>
          <p:nvPr/>
        </p:nvCxnSpPr>
        <p:spPr>
          <a:xfrm flipH="1">
            <a:off x="769041" y="4105269"/>
            <a:ext cx="108000" cy="252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3DDCE6-1112-41B1-AFFE-8ECB4F881F6D}"/>
              </a:ext>
            </a:extLst>
          </p:cNvPr>
          <p:cNvCxnSpPr/>
          <p:nvPr/>
        </p:nvCxnSpPr>
        <p:spPr>
          <a:xfrm flipH="1">
            <a:off x="675211" y="4101100"/>
            <a:ext cx="108000" cy="252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414D83FD-27BF-4CFE-9238-2A01068BB2D6}"/>
              </a:ext>
            </a:extLst>
          </p:cNvPr>
          <p:cNvCxnSpPr/>
          <p:nvPr/>
        </p:nvCxnSpPr>
        <p:spPr>
          <a:xfrm flipH="1">
            <a:off x="1360686" y="4013976"/>
            <a:ext cx="266896" cy="434109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A86A639A-E969-4892-BC26-7A37AD674217}"/>
              </a:ext>
            </a:extLst>
          </p:cNvPr>
          <p:cNvCxnSpPr/>
          <p:nvPr/>
        </p:nvCxnSpPr>
        <p:spPr>
          <a:xfrm flipH="1">
            <a:off x="1494094" y="4109888"/>
            <a:ext cx="108000" cy="252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Straight Connector 216">
            <a:extLst>
              <a:ext uri="{FF2B5EF4-FFF2-40B4-BE49-F238E27FC236}">
                <a16:creationId xmlns:a16="http://schemas.microsoft.com/office/drawing/2014/main" id="{9400065C-9982-4642-A972-721CC03A2E5C}"/>
              </a:ext>
            </a:extLst>
          </p:cNvPr>
          <p:cNvCxnSpPr/>
          <p:nvPr/>
        </p:nvCxnSpPr>
        <p:spPr>
          <a:xfrm flipH="1">
            <a:off x="1400264" y="4105719"/>
            <a:ext cx="108000" cy="252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B18D6328-332D-444D-9A69-3EF335746330}"/>
              </a:ext>
            </a:extLst>
          </p:cNvPr>
          <p:cNvSpPr txBox="1"/>
          <p:nvPr/>
        </p:nvSpPr>
        <p:spPr>
          <a:xfrm>
            <a:off x="2888089" y="3670316"/>
            <a:ext cx="9592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Diskusi</a:t>
            </a:r>
            <a:r>
              <a:rPr lang="en-US" sz="700" dirty="0"/>
              <a:t> </a:t>
            </a:r>
            <a:r>
              <a:rPr lang="en-US" sz="700" dirty="0" err="1"/>
              <a:t>terkait</a:t>
            </a:r>
            <a:r>
              <a:rPr lang="en-US" sz="700" dirty="0"/>
              <a:t> </a:t>
            </a:r>
            <a:r>
              <a:rPr lang="en-US" sz="700" dirty="0" err="1"/>
              <a:t>Regulasi</a:t>
            </a:r>
            <a:r>
              <a:rPr lang="en-US" sz="700" dirty="0"/>
              <a:t> Satu Data</a:t>
            </a:r>
            <a:endParaRPr lang="en-ID" sz="700" dirty="0"/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7BFD54F6-9397-42E0-B501-BFDD8999088F}"/>
              </a:ext>
            </a:extLst>
          </p:cNvPr>
          <p:cNvSpPr txBox="1"/>
          <p:nvPr/>
        </p:nvSpPr>
        <p:spPr>
          <a:xfrm>
            <a:off x="7878459" y="4593609"/>
            <a:ext cx="12845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/>
              <a:t>Data </a:t>
            </a:r>
            <a:r>
              <a:rPr lang="en-US" sz="700" dirty="0" err="1"/>
              <a:t>Prioritas</a:t>
            </a:r>
            <a:endParaRPr lang="en-US" sz="700" dirty="0"/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Renaksi</a:t>
            </a:r>
            <a:r>
              <a:rPr lang="en-US" sz="700" dirty="0"/>
              <a:t> SDI 2022-2024</a:t>
            </a:r>
          </a:p>
          <a:p>
            <a:pPr marL="88900" indent="-88900">
              <a:buFont typeface="Arial" panose="020B0604020202020204" pitchFamily="34" charset="0"/>
              <a:buChar char="•"/>
            </a:pPr>
            <a:r>
              <a:rPr lang="en-US" sz="700" dirty="0" err="1"/>
              <a:t>Peluncuran</a:t>
            </a:r>
            <a:r>
              <a:rPr lang="en-US" sz="700" dirty="0"/>
              <a:t> Portal SDI</a:t>
            </a:r>
            <a:endParaRPr lang="en-ID" sz="700" dirty="0"/>
          </a:p>
        </p:txBody>
      </p:sp>
    </p:spTree>
    <p:extLst>
      <p:ext uri="{BB962C8B-B14F-4D97-AF65-F5344CB8AC3E}">
        <p14:creationId xmlns:p14="http://schemas.microsoft.com/office/powerpoint/2010/main" val="961142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0" name="Google Shape;1010;p171"/>
          <p:cNvCxnSpPr>
            <a:endCxn id="1011" idx="1"/>
          </p:cNvCxnSpPr>
          <p:nvPr/>
        </p:nvCxnSpPr>
        <p:spPr>
          <a:xfrm>
            <a:off x="2560195" y="2089457"/>
            <a:ext cx="331800" cy="600"/>
          </a:xfrm>
          <a:prstGeom prst="straightConnector1">
            <a:avLst/>
          </a:prstGeom>
          <a:noFill/>
          <a:ln w="9525" cap="flat" cmpd="sng">
            <a:solidFill>
              <a:srgbClr val="A42B0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12" name="Google Shape;1012;p171" descr="Background patter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71"/>
          <p:cNvPicPr preferRelativeResize="0"/>
          <p:nvPr/>
        </p:nvPicPr>
        <p:blipFill rotWithShape="1">
          <a:blip r:embed="rId4">
            <a:alphaModFix/>
          </a:blip>
          <a:srcRect l="3330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014" name="Google Shape;1014;p171"/>
          <p:cNvGrpSpPr/>
          <p:nvPr/>
        </p:nvGrpSpPr>
        <p:grpSpPr>
          <a:xfrm>
            <a:off x="8155692" y="156073"/>
            <a:ext cx="644400" cy="261315"/>
            <a:chOff x="7924469" y="-1"/>
            <a:chExt cx="1219531" cy="494541"/>
          </a:xfrm>
        </p:grpSpPr>
        <p:pic>
          <p:nvPicPr>
            <p:cNvPr id="1015" name="Google Shape;1015;p17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7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7" name="Google Shape;1017;p171"/>
          <p:cNvSpPr txBox="1"/>
          <p:nvPr/>
        </p:nvSpPr>
        <p:spPr>
          <a:xfrm>
            <a:off x="1159563" y="166723"/>
            <a:ext cx="65841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8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Penyelenggaraan Satu Data Indonesia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Gambaran Umum</a:t>
            </a:r>
            <a:endParaRPr sz="1800" b="0" i="1" u="none" strike="noStrike" cap="none">
              <a:solidFill>
                <a:srgbClr val="D8D8D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8" name="Google Shape;1018;p171"/>
          <p:cNvGrpSpPr/>
          <p:nvPr/>
        </p:nvGrpSpPr>
        <p:grpSpPr>
          <a:xfrm>
            <a:off x="2891995" y="1718807"/>
            <a:ext cx="914400" cy="742500"/>
            <a:chOff x="3810419" y="2983276"/>
            <a:chExt cx="1219200" cy="990000"/>
          </a:xfrm>
        </p:grpSpPr>
        <p:sp>
          <p:nvSpPr>
            <p:cNvPr id="1011" name="Google Shape;1011;p171"/>
            <p:cNvSpPr/>
            <p:nvPr/>
          </p:nvSpPr>
          <p:spPr>
            <a:xfrm>
              <a:off x="3810419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19" name="Google Shape;1019;p171"/>
            <p:cNvGrpSpPr/>
            <p:nvPr/>
          </p:nvGrpSpPr>
          <p:grpSpPr>
            <a:xfrm>
              <a:off x="3871356" y="3048747"/>
              <a:ext cx="1109726" cy="867476"/>
              <a:chOff x="7391400" y="3806148"/>
              <a:chExt cx="1189800" cy="867476"/>
            </a:xfrm>
          </p:grpSpPr>
          <p:sp>
            <p:nvSpPr>
              <p:cNvPr id="1020" name="Google Shape;1020;p171"/>
              <p:cNvSpPr txBox="1"/>
              <p:nvPr/>
            </p:nvSpPr>
            <p:spPr>
              <a:xfrm>
                <a:off x="7391400" y="3806148"/>
                <a:ext cx="9216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Dewan 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Pengarah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1" name="Google Shape;1021;p171"/>
              <p:cNvSpPr txBox="1"/>
              <p:nvPr/>
            </p:nvSpPr>
            <p:spPr>
              <a:xfrm>
                <a:off x="7391400" y="4253024"/>
                <a:ext cx="1189800" cy="420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Perpres, </a:t>
                </a:r>
                <a:b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</a:b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Permen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22" name="Google Shape;1022;p171"/>
              <p:cNvCxnSpPr/>
              <p:nvPr/>
            </p:nvCxnSpPr>
            <p:spPr>
              <a:xfrm>
                <a:off x="7466004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23" name="Google Shape;1023;p171"/>
          <p:cNvGrpSpPr/>
          <p:nvPr/>
        </p:nvGrpSpPr>
        <p:grpSpPr>
          <a:xfrm>
            <a:off x="3880236" y="1718806"/>
            <a:ext cx="914461" cy="742500"/>
            <a:chOff x="3810415" y="2983276"/>
            <a:chExt cx="1442141" cy="990000"/>
          </a:xfrm>
        </p:grpSpPr>
        <p:sp>
          <p:nvSpPr>
            <p:cNvPr id="1024" name="Google Shape;1024;p171"/>
            <p:cNvSpPr/>
            <p:nvPr/>
          </p:nvSpPr>
          <p:spPr>
            <a:xfrm>
              <a:off x="3810419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25" name="Google Shape;1025;p171"/>
            <p:cNvGrpSpPr/>
            <p:nvPr/>
          </p:nvGrpSpPr>
          <p:grpSpPr>
            <a:xfrm>
              <a:off x="3810415" y="3048751"/>
              <a:ext cx="1442141" cy="867475"/>
              <a:chOff x="7326066" y="3806152"/>
              <a:chExt cx="1546200" cy="867475"/>
            </a:xfrm>
          </p:grpSpPr>
          <p:sp>
            <p:nvSpPr>
              <p:cNvPr id="1026" name="Google Shape;1026;p171"/>
              <p:cNvSpPr txBox="1"/>
              <p:nvPr/>
            </p:nvSpPr>
            <p:spPr>
              <a:xfrm>
                <a:off x="7391415" y="3806152"/>
                <a:ext cx="9870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Forum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SDI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27" name="Google Shape;1027;p171"/>
              <p:cNvSpPr txBox="1"/>
              <p:nvPr/>
            </p:nvSpPr>
            <p:spPr>
              <a:xfrm>
                <a:off x="7326066" y="4253027"/>
                <a:ext cx="1546200" cy="420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Perpres, Permen, Perkada</a:t>
                </a:r>
                <a:endParaRPr sz="1000" b="0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28" name="Google Shape;1028;p171"/>
              <p:cNvCxnSpPr/>
              <p:nvPr/>
            </p:nvCxnSpPr>
            <p:spPr>
              <a:xfrm>
                <a:off x="7466004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29" name="Google Shape;1029;p171"/>
          <p:cNvGrpSpPr/>
          <p:nvPr/>
        </p:nvGrpSpPr>
        <p:grpSpPr>
          <a:xfrm>
            <a:off x="4719365" y="1717625"/>
            <a:ext cx="847710" cy="742500"/>
            <a:chOff x="3563844" y="2983276"/>
            <a:chExt cx="1219200" cy="990000"/>
          </a:xfrm>
        </p:grpSpPr>
        <p:sp>
          <p:nvSpPr>
            <p:cNvPr id="1030" name="Google Shape;1030;p171"/>
            <p:cNvSpPr/>
            <p:nvPr/>
          </p:nvSpPr>
          <p:spPr>
            <a:xfrm>
              <a:off x="3563844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31" name="Google Shape;1031;p171"/>
            <p:cNvGrpSpPr/>
            <p:nvPr/>
          </p:nvGrpSpPr>
          <p:grpSpPr>
            <a:xfrm>
              <a:off x="3624778" y="3048751"/>
              <a:ext cx="1146382" cy="867472"/>
              <a:chOff x="7127033" y="3806152"/>
              <a:chExt cx="1229100" cy="867472"/>
            </a:xfrm>
          </p:grpSpPr>
          <p:sp>
            <p:nvSpPr>
              <p:cNvPr id="1032" name="Google Shape;1032;p171"/>
              <p:cNvSpPr txBox="1"/>
              <p:nvPr/>
            </p:nvSpPr>
            <p:spPr>
              <a:xfrm>
                <a:off x="7127033" y="3806152"/>
                <a:ext cx="12255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Pembina 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3" name="Google Shape;1033;p171"/>
              <p:cNvSpPr txBox="1"/>
              <p:nvPr/>
            </p:nvSpPr>
            <p:spPr>
              <a:xfrm>
                <a:off x="7127033" y="4253024"/>
                <a:ext cx="1229100" cy="420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Perpres,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Permen, Perban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34" name="Google Shape;1034;p171"/>
              <p:cNvCxnSpPr/>
              <p:nvPr/>
            </p:nvCxnSpPr>
            <p:spPr>
              <a:xfrm>
                <a:off x="7201637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35" name="Google Shape;1035;p171"/>
          <p:cNvGrpSpPr/>
          <p:nvPr/>
        </p:nvGrpSpPr>
        <p:grpSpPr>
          <a:xfrm>
            <a:off x="5615887" y="1718807"/>
            <a:ext cx="791582" cy="742500"/>
            <a:chOff x="3810301" y="2983277"/>
            <a:chExt cx="1055443" cy="990000"/>
          </a:xfrm>
        </p:grpSpPr>
        <p:sp>
          <p:nvSpPr>
            <p:cNvPr id="1036" name="Google Shape;1036;p171"/>
            <p:cNvSpPr/>
            <p:nvPr/>
          </p:nvSpPr>
          <p:spPr>
            <a:xfrm>
              <a:off x="3810425" y="2983277"/>
              <a:ext cx="9945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37" name="Google Shape;1037;p171"/>
            <p:cNvGrpSpPr/>
            <p:nvPr/>
          </p:nvGrpSpPr>
          <p:grpSpPr>
            <a:xfrm>
              <a:off x="3810301" y="3063242"/>
              <a:ext cx="1055443" cy="852985"/>
              <a:chOff x="7325935" y="3820643"/>
              <a:chExt cx="1131600" cy="852985"/>
            </a:xfrm>
          </p:grpSpPr>
          <p:sp>
            <p:nvSpPr>
              <p:cNvPr id="1038" name="Google Shape;1038;p171"/>
              <p:cNvSpPr txBox="1"/>
              <p:nvPr/>
            </p:nvSpPr>
            <p:spPr>
              <a:xfrm>
                <a:off x="7325935" y="3820643"/>
                <a:ext cx="10662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Sekretariat SDI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9" name="Google Shape;1039;p171"/>
              <p:cNvSpPr txBox="1"/>
              <p:nvPr/>
            </p:nvSpPr>
            <p:spPr>
              <a:xfrm>
                <a:off x="7325935" y="4253028"/>
                <a:ext cx="1131600" cy="420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Perpres,Permen, Perkada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40" name="Google Shape;1040;p171"/>
              <p:cNvCxnSpPr/>
              <p:nvPr/>
            </p:nvCxnSpPr>
            <p:spPr>
              <a:xfrm>
                <a:off x="7411230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41" name="Google Shape;1041;p171"/>
          <p:cNvGrpSpPr/>
          <p:nvPr/>
        </p:nvGrpSpPr>
        <p:grpSpPr>
          <a:xfrm>
            <a:off x="7270026" y="1718806"/>
            <a:ext cx="796962" cy="742500"/>
            <a:chOff x="3810419" y="2983276"/>
            <a:chExt cx="1280055" cy="990000"/>
          </a:xfrm>
        </p:grpSpPr>
        <p:sp>
          <p:nvSpPr>
            <p:cNvPr id="1042" name="Google Shape;1042;p171"/>
            <p:cNvSpPr/>
            <p:nvPr/>
          </p:nvSpPr>
          <p:spPr>
            <a:xfrm>
              <a:off x="3810419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rgbClr val="F9F2D9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43" name="Google Shape;1043;p171"/>
            <p:cNvGrpSpPr/>
            <p:nvPr/>
          </p:nvGrpSpPr>
          <p:grpSpPr>
            <a:xfrm>
              <a:off x="3871342" y="3048751"/>
              <a:ext cx="1219132" cy="703375"/>
              <a:chOff x="7391385" y="3806152"/>
              <a:chExt cx="1307100" cy="703375"/>
            </a:xfrm>
          </p:grpSpPr>
          <p:sp>
            <p:nvSpPr>
              <p:cNvPr id="1044" name="Google Shape;1044;p171"/>
              <p:cNvSpPr txBox="1"/>
              <p:nvPr/>
            </p:nvSpPr>
            <p:spPr>
              <a:xfrm>
                <a:off x="7391385" y="3806152"/>
                <a:ext cx="13071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Walidata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Pendukung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5" name="Google Shape;1045;p171"/>
              <p:cNvSpPr txBox="1"/>
              <p:nvPr/>
            </p:nvSpPr>
            <p:spPr>
              <a:xfrm>
                <a:off x="7391422" y="4253027"/>
                <a:ext cx="1109700" cy="25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Perkada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46" name="Google Shape;1046;p171"/>
              <p:cNvCxnSpPr/>
              <p:nvPr/>
            </p:nvCxnSpPr>
            <p:spPr>
              <a:xfrm>
                <a:off x="7466004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47" name="Google Shape;1047;p171"/>
          <p:cNvGrpSpPr/>
          <p:nvPr/>
        </p:nvGrpSpPr>
        <p:grpSpPr>
          <a:xfrm>
            <a:off x="8108546" y="1714063"/>
            <a:ext cx="724692" cy="742500"/>
            <a:chOff x="3810419" y="2983276"/>
            <a:chExt cx="1219200" cy="990000"/>
          </a:xfrm>
        </p:grpSpPr>
        <p:sp>
          <p:nvSpPr>
            <p:cNvPr id="1048" name="Google Shape;1048;p171"/>
            <p:cNvSpPr/>
            <p:nvPr/>
          </p:nvSpPr>
          <p:spPr>
            <a:xfrm>
              <a:off x="3810419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49" name="Google Shape;1049;p171"/>
            <p:cNvGrpSpPr/>
            <p:nvPr/>
          </p:nvGrpSpPr>
          <p:grpSpPr>
            <a:xfrm>
              <a:off x="3871344" y="3048751"/>
              <a:ext cx="1090161" cy="703375"/>
              <a:chOff x="7391381" y="3806152"/>
              <a:chExt cx="1168823" cy="703375"/>
            </a:xfrm>
          </p:grpSpPr>
          <p:sp>
            <p:nvSpPr>
              <p:cNvPr id="1050" name="Google Shape;1050;p171"/>
              <p:cNvSpPr txBox="1"/>
              <p:nvPr/>
            </p:nvSpPr>
            <p:spPr>
              <a:xfrm>
                <a:off x="7391404" y="3806152"/>
                <a:ext cx="11688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Produsen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1" name="Google Shape;1051;p171"/>
              <p:cNvSpPr txBox="1"/>
              <p:nvPr/>
            </p:nvSpPr>
            <p:spPr>
              <a:xfrm>
                <a:off x="7391381" y="4253027"/>
                <a:ext cx="1162500" cy="25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Perkada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52" name="Google Shape;1052;p171"/>
              <p:cNvCxnSpPr/>
              <p:nvPr/>
            </p:nvCxnSpPr>
            <p:spPr>
              <a:xfrm>
                <a:off x="7466004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53" name="Google Shape;1053;p171"/>
          <p:cNvGrpSpPr/>
          <p:nvPr/>
        </p:nvGrpSpPr>
        <p:grpSpPr>
          <a:xfrm>
            <a:off x="6415107" y="1718806"/>
            <a:ext cx="847704" cy="742500"/>
            <a:chOff x="3779592" y="2983276"/>
            <a:chExt cx="1361555" cy="990000"/>
          </a:xfrm>
        </p:grpSpPr>
        <p:sp>
          <p:nvSpPr>
            <p:cNvPr id="1054" name="Google Shape;1054;p171"/>
            <p:cNvSpPr/>
            <p:nvPr/>
          </p:nvSpPr>
          <p:spPr>
            <a:xfrm>
              <a:off x="3810419" y="2983276"/>
              <a:ext cx="12192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grpSp>
          <p:nvGrpSpPr>
            <p:cNvPr id="1055" name="Google Shape;1055;p171"/>
            <p:cNvGrpSpPr/>
            <p:nvPr/>
          </p:nvGrpSpPr>
          <p:grpSpPr>
            <a:xfrm>
              <a:off x="3779592" y="3201151"/>
              <a:ext cx="1361555" cy="715075"/>
              <a:chOff x="7293009" y="3958552"/>
              <a:chExt cx="1459800" cy="715075"/>
            </a:xfrm>
          </p:grpSpPr>
          <p:sp>
            <p:nvSpPr>
              <p:cNvPr id="1056" name="Google Shape;1056;p171"/>
              <p:cNvSpPr txBox="1"/>
              <p:nvPr/>
            </p:nvSpPr>
            <p:spPr>
              <a:xfrm>
                <a:off x="7391385" y="3958552"/>
                <a:ext cx="1307100" cy="27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b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" sz="900" b="1" i="0" u="none" strike="noStrike" cap="none">
                    <a:solidFill>
                      <a:srgbClr val="C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Walidata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7" name="Google Shape;1057;p171"/>
              <p:cNvSpPr txBox="1"/>
              <p:nvPr/>
            </p:nvSpPr>
            <p:spPr>
              <a:xfrm>
                <a:off x="7293009" y="4253027"/>
                <a:ext cx="1459800" cy="420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Permen, </a:t>
                </a:r>
                <a:b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</a:br>
                <a:r>
                  <a:rPr lang="en" sz="800" b="0" i="0" u="none" strike="noStrike" cap="none">
                    <a:solidFill>
                      <a:srgbClr val="C00000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Perkada</a:t>
                </a:r>
                <a:endParaRPr sz="800" b="0" i="0" u="none" strike="noStrike" cap="none">
                  <a:solidFill>
                    <a:srgbClr val="C00000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cxnSp>
            <p:nvCxnSpPr>
              <p:cNvPr id="1058" name="Google Shape;1058;p171"/>
              <p:cNvCxnSpPr/>
              <p:nvPr/>
            </p:nvCxnSpPr>
            <p:spPr>
              <a:xfrm>
                <a:off x="7466004" y="4265813"/>
                <a:ext cx="8469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59" name="Google Shape;1059;p171"/>
          <p:cNvGrpSpPr/>
          <p:nvPr/>
        </p:nvGrpSpPr>
        <p:grpSpPr>
          <a:xfrm>
            <a:off x="1212556" y="4840219"/>
            <a:ext cx="3506862" cy="192375"/>
            <a:chOff x="786749" y="6538033"/>
            <a:chExt cx="4675816" cy="256500"/>
          </a:xfrm>
        </p:grpSpPr>
        <p:sp>
          <p:nvSpPr>
            <p:cNvPr id="1060" name="Google Shape;1060;p171"/>
            <p:cNvSpPr/>
            <p:nvPr/>
          </p:nvSpPr>
          <p:spPr>
            <a:xfrm>
              <a:off x="786749" y="6580122"/>
              <a:ext cx="180000" cy="180000"/>
            </a:xfrm>
            <a:prstGeom prst="roundRect">
              <a:avLst>
                <a:gd name="adj" fmla="val 16667"/>
              </a:avLst>
            </a:prstGeom>
            <a:solidFill>
              <a:srgbClr val="F9F2D9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61" name="Google Shape;1061;p171"/>
            <p:cNvSpPr txBox="1"/>
            <p:nvPr/>
          </p:nvSpPr>
          <p:spPr>
            <a:xfrm>
              <a:off x="966765" y="6538033"/>
              <a:ext cx="4495800" cy="25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: hanya untuk penyelenggara Satu Data Indonesia tingkat daerah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2" name="Google Shape;1062;p171"/>
          <p:cNvGrpSpPr/>
          <p:nvPr/>
        </p:nvGrpSpPr>
        <p:grpSpPr>
          <a:xfrm>
            <a:off x="1194319" y="920044"/>
            <a:ext cx="7646836" cy="750161"/>
            <a:chOff x="1592426" y="1100114"/>
            <a:chExt cx="10195781" cy="1000214"/>
          </a:xfrm>
        </p:grpSpPr>
        <p:sp>
          <p:nvSpPr>
            <p:cNvPr id="1063" name="Google Shape;1063;p171"/>
            <p:cNvSpPr/>
            <p:nvPr/>
          </p:nvSpPr>
          <p:spPr>
            <a:xfrm>
              <a:off x="3857919" y="1110328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171"/>
            <p:cNvSpPr/>
            <p:nvPr/>
          </p:nvSpPr>
          <p:spPr>
            <a:xfrm>
              <a:off x="5907964" y="1108747"/>
              <a:ext cx="17769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171"/>
            <p:cNvSpPr/>
            <p:nvPr/>
          </p:nvSpPr>
          <p:spPr>
            <a:xfrm>
              <a:off x="7946134" y="1108747"/>
              <a:ext cx="17763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171"/>
            <p:cNvSpPr/>
            <p:nvPr/>
          </p:nvSpPr>
          <p:spPr>
            <a:xfrm>
              <a:off x="9999949" y="1100114"/>
              <a:ext cx="17811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67" name="Google Shape;1067;p171"/>
            <p:cNvGrpSpPr/>
            <p:nvPr/>
          </p:nvGrpSpPr>
          <p:grpSpPr>
            <a:xfrm>
              <a:off x="1592426" y="1108747"/>
              <a:ext cx="2265493" cy="991500"/>
              <a:chOff x="1592426" y="1108747"/>
              <a:chExt cx="2265493" cy="991500"/>
            </a:xfrm>
          </p:grpSpPr>
          <p:cxnSp>
            <p:nvCxnSpPr>
              <p:cNvPr id="1068" name="Google Shape;1068;p171"/>
              <p:cNvCxnSpPr>
                <a:endCxn id="1063" idx="1"/>
              </p:cNvCxnSpPr>
              <p:nvPr/>
            </p:nvCxnSpPr>
            <p:spPr>
              <a:xfrm>
                <a:off x="3415419" y="1604428"/>
                <a:ext cx="442500" cy="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42B0A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grpSp>
            <p:nvGrpSpPr>
              <p:cNvPr id="1069" name="Google Shape;1069;p171"/>
              <p:cNvGrpSpPr/>
              <p:nvPr/>
            </p:nvGrpSpPr>
            <p:grpSpPr>
              <a:xfrm>
                <a:off x="1592426" y="1108747"/>
                <a:ext cx="2059669" cy="991500"/>
                <a:chOff x="1666568" y="1707374"/>
                <a:chExt cx="1091100" cy="991500"/>
              </a:xfrm>
            </p:grpSpPr>
            <p:sp>
              <p:nvSpPr>
                <p:cNvPr id="1070" name="Google Shape;1070;p171"/>
                <p:cNvSpPr/>
                <p:nvPr/>
              </p:nvSpPr>
              <p:spPr>
                <a:xfrm>
                  <a:off x="1666568" y="1707374"/>
                  <a:ext cx="1080000" cy="991500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FF7171"/>
                    </a:gs>
                    <a:gs pos="52999">
                      <a:srgbClr val="E83A3A"/>
                    </a:gs>
                    <a:gs pos="83000">
                      <a:srgbClr val="F36060"/>
                    </a:gs>
                    <a:gs pos="100000">
                      <a:srgbClr val="C82222"/>
                    </a:gs>
                  </a:gsLst>
                  <a:lin ang="8100019" scaled="0"/>
                </a:gradFill>
                <a:ln>
                  <a:noFill/>
                </a:ln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1" name="Google Shape;1071;p171"/>
                <p:cNvSpPr txBox="1"/>
                <p:nvPr/>
              </p:nvSpPr>
              <p:spPr>
                <a:xfrm>
                  <a:off x="1666568" y="2012804"/>
                  <a:ext cx="1091100" cy="33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75" tIns="34275" rIns="68575" bIns="3427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r>
                    <a:rPr lang="en" sz="1200" b="1" i="0" u="none" strike="noStrike" cap="none">
                      <a:solidFill>
                        <a:schemeClr val="lt1"/>
                      </a:solidFill>
                      <a:latin typeface="Cambria"/>
                      <a:ea typeface="Cambria"/>
                      <a:cs typeface="Cambria"/>
                      <a:sym typeface="Cambria"/>
                    </a:rPr>
                    <a:t>PRINSIP</a:t>
                  </a:r>
                  <a:endParaRPr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072" name="Google Shape;1072;p171"/>
              <p:cNvSpPr/>
              <p:nvPr/>
            </p:nvSpPr>
            <p:spPr>
              <a:xfrm>
                <a:off x="3310421" y="1793219"/>
                <a:ext cx="144000" cy="1440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73" name="Google Shape;1073;p171"/>
            <p:cNvSpPr/>
            <p:nvPr/>
          </p:nvSpPr>
          <p:spPr>
            <a:xfrm>
              <a:off x="3873181" y="1365515"/>
              <a:ext cx="1781100" cy="501900"/>
            </a:xfrm>
            <a:prstGeom prst="rect">
              <a:avLst/>
            </a:prstGeom>
            <a:gradFill>
              <a:gsLst>
                <a:gs pos="0">
                  <a:srgbClr val="DB0000"/>
                </a:gs>
                <a:gs pos="100000">
                  <a:srgbClr val="54030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273350" tIns="34300" rIns="64000" bIns="3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171"/>
            <p:cNvSpPr/>
            <p:nvPr/>
          </p:nvSpPr>
          <p:spPr>
            <a:xfrm>
              <a:off x="3889233" y="1455621"/>
              <a:ext cx="1800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Satu Standar Data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5" name="Google Shape;1075;p171"/>
            <p:cNvSpPr/>
            <p:nvPr/>
          </p:nvSpPr>
          <p:spPr>
            <a:xfrm>
              <a:off x="5903875" y="1364653"/>
              <a:ext cx="1781100" cy="501900"/>
            </a:xfrm>
            <a:prstGeom prst="rect">
              <a:avLst/>
            </a:prstGeom>
            <a:gradFill>
              <a:gsLst>
                <a:gs pos="0">
                  <a:srgbClr val="DB0000"/>
                </a:gs>
                <a:gs pos="100000">
                  <a:srgbClr val="54030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273350" tIns="34300" rIns="64000" bIns="3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171"/>
            <p:cNvSpPr/>
            <p:nvPr/>
          </p:nvSpPr>
          <p:spPr>
            <a:xfrm>
              <a:off x="5919916" y="1454756"/>
              <a:ext cx="17406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Metadata Baku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171"/>
            <p:cNvSpPr/>
            <p:nvPr/>
          </p:nvSpPr>
          <p:spPr>
            <a:xfrm>
              <a:off x="7955181" y="1364653"/>
              <a:ext cx="1781100" cy="501900"/>
            </a:xfrm>
            <a:prstGeom prst="rect">
              <a:avLst/>
            </a:prstGeom>
            <a:gradFill>
              <a:gsLst>
                <a:gs pos="0">
                  <a:srgbClr val="DB0000"/>
                </a:gs>
                <a:gs pos="100000">
                  <a:srgbClr val="54030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273350" tIns="34300" rIns="64000" bIns="3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171"/>
            <p:cNvSpPr/>
            <p:nvPr/>
          </p:nvSpPr>
          <p:spPr>
            <a:xfrm>
              <a:off x="7971223" y="1454756"/>
              <a:ext cx="17511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Interoperabilitas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171"/>
            <p:cNvSpPr/>
            <p:nvPr/>
          </p:nvSpPr>
          <p:spPr>
            <a:xfrm>
              <a:off x="10007107" y="1364653"/>
              <a:ext cx="1781100" cy="501900"/>
            </a:xfrm>
            <a:prstGeom prst="rect">
              <a:avLst/>
            </a:prstGeom>
            <a:gradFill>
              <a:gsLst>
                <a:gs pos="0">
                  <a:srgbClr val="DB0000"/>
                </a:gs>
                <a:gs pos="100000">
                  <a:srgbClr val="540303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273350" tIns="34300" rIns="64000" bIns="343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171"/>
            <p:cNvSpPr/>
            <p:nvPr/>
          </p:nvSpPr>
          <p:spPr>
            <a:xfrm>
              <a:off x="10023149" y="1359756"/>
              <a:ext cx="17511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Kode Referensi &amp;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 Induk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081" name="Google Shape;1081;p171"/>
          <p:cNvCxnSpPr/>
          <p:nvPr/>
        </p:nvCxnSpPr>
        <p:spPr>
          <a:xfrm>
            <a:off x="2560627" y="2089546"/>
            <a:ext cx="331800" cy="600"/>
          </a:xfrm>
          <a:prstGeom prst="straightConnector1">
            <a:avLst/>
          </a:prstGeom>
          <a:noFill/>
          <a:ln w="9525" cap="flat" cmpd="sng">
            <a:solidFill>
              <a:srgbClr val="A42B0A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82" name="Google Shape;1082;p171"/>
          <p:cNvGrpSpPr/>
          <p:nvPr/>
        </p:nvGrpSpPr>
        <p:grpSpPr>
          <a:xfrm>
            <a:off x="1193409" y="1717733"/>
            <a:ext cx="1544779" cy="743625"/>
            <a:chOff x="1666568" y="1707374"/>
            <a:chExt cx="1091100" cy="991500"/>
          </a:xfrm>
        </p:grpSpPr>
        <p:sp>
          <p:nvSpPr>
            <p:cNvPr id="1083" name="Google Shape;1083;p171"/>
            <p:cNvSpPr/>
            <p:nvPr/>
          </p:nvSpPr>
          <p:spPr>
            <a:xfrm>
              <a:off x="1666568" y="1707374"/>
              <a:ext cx="1080000" cy="991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FF7171"/>
                </a:gs>
                <a:gs pos="52999">
                  <a:srgbClr val="E83A3A"/>
                </a:gs>
                <a:gs pos="83000">
                  <a:srgbClr val="F36060"/>
                </a:gs>
                <a:gs pos="100000">
                  <a:srgbClr val="C82222"/>
                </a:gs>
              </a:gsLst>
              <a:lin ang="8100019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171"/>
            <p:cNvSpPr txBox="1"/>
            <p:nvPr/>
          </p:nvSpPr>
          <p:spPr>
            <a:xfrm>
              <a:off x="1666568" y="2012804"/>
              <a:ext cx="1091100" cy="33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KELEMBAGAAN</a:t>
              </a:r>
              <a:endPara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5" name="Google Shape;1085;p171"/>
          <p:cNvGrpSpPr/>
          <p:nvPr/>
        </p:nvGrpSpPr>
        <p:grpSpPr>
          <a:xfrm>
            <a:off x="1189314" y="2231088"/>
            <a:ext cx="7641084" cy="1030775"/>
            <a:chOff x="1585752" y="2848171"/>
            <a:chExt cx="10188112" cy="1374367"/>
          </a:xfrm>
        </p:grpSpPr>
        <p:sp>
          <p:nvSpPr>
            <p:cNvPr id="1086" name="Google Shape;1086;p171"/>
            <p:cNvSpPr/>
            <p:nvPr/>
          </p:nvSpPr>
          <p:spPr>
            <a:xfrm>
              <a:off x="3309152" y="2848171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87" name="Google Shape;1087;p171"/>
            <p:cNvCxnSpPr/>
            <p:nvPr/>
          </p:nvCxnSpPr>
          <p:spPr>
            <a:xfrm>
              <a:off x="3408764" y="3715805"/>
              <a:ext cx="442500" cy="900"/>
            </a:xfrm>
            <a:prstGeom prst="straightConnector1">
              <a:avLst/>
            </a:prstGeom>
            <a:noFill/>
            <a:ln w="9525" cap="flat" cmpd="sng">
              <a:solidFill>
                <a:srgbClr val="A42B0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088" name="Google Shape;1088;p171"/>
            <p:cNvGrpSpPr/>
            <p:nvPr/>
          </p:nvGrpSpPr>
          <p:grpSpPr>
            <a:xfrm>
              <a:off x="1585752" y="3220055"/>
              <a:ext cx="2059669" cy="991500"/>
              <a:chOff x="1666568" y="1707374"/>
              <a:chExt cx="1091100" cy="991500"/>
            </a:xfrm>
          </p:grpSpPr>
          <p:sp>
            <p:nvSpPr>
              <p:cNvPr id="1089" name="Google Shape;1089;p171"/>
              <p:cNvSpPr/>
              <p:nvPr/>
            </p:nvSpPr>
            <p:spPr>
              <a:xfrm>
                <a:off x="1666568" y="1707374"/>
                <a:ext cx="1080000" cy="9915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FF7171"/>
                  </a:gs>
                  <a:gs pos="52999">
                    <a:srgbClr val="E83A3A"/>
                  </a:gs>
                  <a:gs pos="83000">
                    <a:srgbClr val="F36060"/>
                  </a:gs>
                  <a:gs pos="100000">
                    <a:srgbClr val="C82222"/>
                  </a:gs>
                </a:gsLst>
                <a:lin ang="8100019" scaled="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0" name="Google Shape;1090;p171"/>
              <p:cNvSpPr txBox="1"/>
              <p:nvPr/>
            </p:nvSpPr>
            <p:spPr>
              <a:xfrm>
                <a:off x="1666568" y="2036554"/>
                <a:ext cx="1091100" cy="318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PEMBINA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91" name="Google Shape;1091;p171"/>
            <p:cNvSpPr/>
            <p:nvPr/>
          </p:nvSpPr>
          <p:spPr>
            <a:xfrm>
              <a:off x="3303747" y="3904527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171"/>
            <p:cNvSpPr/>
            <p:nvPr/>
          </p:nvSpPr>
          <p:spPr>
            <a:xfrm>
              <a:off x="3867459" y="3232538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171"/>
            <p:cNvSpPr/>
            <p:nvPr/>
          </p:nvSpPr>
          <p:spPr>
            <a:xfrm>
              <a:off x="5893754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171"/>
            <p:cNvSpPr/>
            <p:nvPr/>
          </p:nvSpPr>
          <p:spPr>
            <a:xfrm>
              <a:off x="7920049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171"/>
            <p:cNvSpPr/>
            <p:nvPr/>
          </p:nvSpPr>
          <p:spPr>
            <a:xfrm>
              <a:off x="9973864" y="3222324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96" name="Google Shape;1096;p171"/>
          <p:cNvGrpSpPr/>
          <p:nvPr/>
        </p:nvGrpSpPr>
        <p:grpSpPr>
          <a:xfrm>
            <a:off x="1199972" y="3072788"/>
            <a:ext cx="7641084" cy="938005"/>
            <a:chOff x="1585752" y="2848171"/>
            <a:chExt cx="10188112" cy="1374367"/>
          </a:xfrm>
        </p:grpSpPr>
        <p:sp>
          <p:nvSpPr>
            <p:cNvPr id="1097" name="Google Shape;1097;p171"/>
            <p:cNvSpPr/>
            <p:nvPr/>
          </p:nvSpPr>
          <p:spPr>
            <a:xfrm>
              <a:off x="3309152" y="2848171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98" name="Google Shape;1098;p171"/>
            <p:cNvCxnSpPr/>
            <p:nvPr/>
          </p:nvCxnSpPr>
          <p:spPr>
            <a:xfrm>
              <a:off x="3408764" y="3715805"/>
              <a:ext cx="442500" cy="900"/>
            </a:xfrm>
            <a:prstGeom prst="straightConnector1">
              <a:avLst/>
            </a:prstGeom>
            <a:noFill/>
            <a:ln w="9525" cap="flat" cmpd="sng">
              <a:solidFill>
                <a:srgbClr val="A42B0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099" name="Google Shape;1099;p171"/>
            <p:cNvGrpSpPr/>
            <p:nvPr/>
          </p:nvGrpSpPr>
          <p:grpSpPr>
            <a:xfrm>
              <a:off x="1585752" y="3220055"/>
              <a:ext cx="2059669" cy="991500"/>
              <a:chOff x="1666568" y="1707374"/>
              <a:chExt cx="1091100" cy="991500"/>
            </a:xfrm>
          </p:grpSpPr>
          <p:sp>
            <p:nvSpPr>
              <p:cNvPr id="1100" name="Google Shape;1100;p171"/>
              <p:cNvSpPr/>
              <p:nvPr/>
            </p:nvSpPr>
            <p:spPr>
              <a:xfrm>
                <a:off x="1666568" y="1707374"/>
                <a:ext cx="1080000" cy="9915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FF7171"/>
                  </a:gs>
                  <a:gs pos="52999">
                    <a:srgbClr val="E83A3A"/>
                  </a:gs>
                  <a:gs pos="83000">
                    <a:srgbClr val="F36060"/>
                  </a:gs>
                  <a:gs pos="100000">
                    <a:srgbClr val="C82222"/>
                  </a:gs>
                </a:gsLst>
                <a:lin ang="8100019" scaled="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1" name="Google Shape;1101;p171"/>
              <p:cNvSpPr txBox="1"/>
              <p:nvPr/>
            </p:nvSpPr>
            <p:spPr>
              <a:xfrm>
                <a:off x="1666568" y="1905197"/>
                <a:ext cx="1091100" cy="597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PENYELENGGARAAN</a:t>
                </a:r>
                <a:b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</a:br>
                <a: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02" name="Google Shape;1102;p171"/>
            <p:cNvSpPr/>
            <p:nvPr/>
          </p:nvSpPr>
          <p:spPr>
            <a:xfrm>
              <a:off x="3303747" y="3904527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171"/>
            <p:cNvSpPr/>
            <p:nvPr/>
          </p:nvSpPr>
          <p:spPr>
            <a:xfrm>
              <a:off x="3867459" y="3232538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Perencanaan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171"/>
            <p:cNvSpPr/>
            <p:nvPr/>
          </p:nvSpPr>
          <p:spPr>
            <a:xfrm>
              <a:off x="5893754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Pengumpulan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171"/>
            <p:cNvSpPr/>
            <p:nvPr/>
          </p:nvSpPr>
          <p:spPr>
            <a:xfrm>
              <a:off x="7920049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Pemeriksaan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171"/>
            <p:cNvSpPr/>
            <p:nvPr/>
          </p:nvSpPr>
          <p:spPr>
            <a:xfrm>
              <a:off x="9973864" y="3222324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Penyebarluasan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171"/>
            <p:cNvSpPr/>
            <p:nvPr/>
          </p:nvSpPr>
          <p:spPr>
            <a:xfrm rot="5400000">
              <a:off x="5750405" y="3685653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171"/>
            <p:cNvSpPr/>
            <p:nvPr/>
          </p:nvSpPr>
          <p:spPr>
            <a:xfrm rot="5400000">
              <a:off x="7782609" y="3679392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171"/>
            <p:cNvSpPr/>
            <p:nvPr/>
          </p:nvSpPr>
          <p:spPr>
            <a:xfrm rot="5400000">
              <a:off x="9831015" y="3676014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10" name="Google Shape;1110;p17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70760" y="2598778"/>
            <a:ext cx="395535" cy="400953"/>
          </a:xfrm>
          <a:prstGeom prst="rect">
            <a:avLst/>
          </a:prstGeom>
          <a:noFill/>
          <a:ln>
            <a:noFill/>
          </a:ln>
        </p:spPr>
      </p:pic>
      <p:sp>
        <p:nvSpPr>
          <p:cNvPr id="1111" name="Google Shape;1111;p171"/>
          <p:cNvSpPr txBox="1"/>
          <p:nvPr/>
        </p:nvSpPr>
        <p:spPr>
          <a:xfrm>
            <a:off x="2904886" y="3032261"/>
            <a:ext cx="1335600" cy="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Keuangan Negara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2" name="Google Shape;1112;p171"/>
          <p:cNvPicPr preferRelativeResize="0"/>
          <p:nvPr/>
        </p:nvPicPr>
        <p:blipFill rotWithShape="1">
          <a:blip r:embed="rId8">
            <a:alphaModFix/>
          </a:blip>
          <a:srcRect b="17518"/>
          <a:stretch/>
        </p:blipFill>
        <p:spPr>
          <a:xfrm>
            <a:off x="6010973" y="2663143"/>
            <a:ext cx="476810" cy="353055"/>
          </a:xfrm>
          <a:prstGeom prst="rect">
            <a:avLst/>
          </a:prstGeom>
          <a:noFill/>
          <a:ln>
            <a:noFill/>
          </a:ln>
        </p:spPr>
      </p:pic>
      <p:sp>
        <p:nvSpPr>
          <p:cNvPr id="1113" name="Google Shape;1113;p171"/>
          <p:cNvSpPr/>
          <p:nvPr/>
        </p:nvSpPr>
        <p:spPr>
          <a:xfrm>
            <a:off x="3293425" y="2702700"/>
            <a:ext cx="8478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Kemenkeu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4" name="Google Shape;1114;p171"/>
          <p:cNvPicPr preferRelativeResize="0"/>
          <p:nvPr/>
        </p:nvPicPr>
        <p:blipFill rotWithShape="1">
          <a:blip r:embed="rId9">
            <a:alphaModFix/>
          </a:blip>
          <a:srcRect b="25595"/>
          <a:stretch/>
        </p:blipFill>
        <p:spPr>
          <a:xfrm>
            <a:off x="4390826" y="2604773"/>
            <a:ext cx="568920" cy="415226"/>
          </a:xfrm>
          <a:prstGeom prst="rect">
            <a:avLst/>
          </a:prstGeom>
          <a:noFill/>
          <a:ln>
            <a:noFill/>
          </a:ln>
        </p:spPr>
      </p:pic>
      <p:sp>
        <p:nvSpPr>
          <p:cNvPr id="1115" name="Google Shape;1115;p171"/>
          <p:cNvSpPr txBox="1"/>
          <p:nvPr/>
        </p:nvSpPr>
        <p:spPr>
          <a:xfrm>
            <a:off x="4439276" y="3030368"/>
            <a:ext cx="1335600" cy="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Geospasial/Peta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6" name="Google Shape;1116;p171"/>
          <p:cNvSpPr/>
          <p:nvPr/>
        </p:nvSpPr>
        <p:spPr>
          <a:xfrm>
            <a:off x="5083202" y="2700812"/>
            <a:ext cx="4041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7" name="Google Shape;1117;p171"/>
          <p:cNvSpPr txBox="1"/>
          <p:nvPr/>
        </p:nvSpPr>
        <p:spPr>
          <a:xfrm>
            <a:off x="5978417" y="3029039"/>
            <a:ext cx="1335600" cy="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Statistik/Tabular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8" name="Google Shape;1118;p171"/>
          <p:cNvSpPr/>
          <p:nvPr/>
        </p:nvSpPr>
        <p:spPr>
          <a:xfrm>
            <a:off x="6601905" y="2699482"/>
            <a:ext cx="4452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BPS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9" name="Google Shape;1119;p17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503583" y="2600016"/>
            <a:ext cx="476811" cy="476811"/>
          </a:xfrm>
          <a:prstGeom prst="rect">
            <a:avLst/>
          </a:prstGeom>
          <a:noFill/>
          <a:ln>
            <a:noFill/>
          </a:ln>
        </p:spPr>
      </p:pic>
      <p:sp>
        <p:nvSpPr>
          <p:cNvPr id="1120" name="Google Shape;1120;p171"/>
          <p:cNvSpPr txBox="1"/>
          <p:nvPr/>
        </p:nvSpPr>
        <p:spPr>
          <a:xfrm>
            <a:off x="7517362" y="3026614"/>
            <a:ext cx="1313100" cy="1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Jenis Data Lainnya</a:t>
            </a:r>
            <a:endParaRPr sz="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171"/>
          <p:cNvSpPr/>
          <p:nvPr/>
        </p:nvSpPr>
        <p:spPr>
          <a:xfrm>
            <a:off x="7905801" y="2643625"/>
            <a:ext cx="8478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Ditetapkan</a:t>
            </a:r>
            <a:b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Presiden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2" name="Google Shape;1122;p171"/>
          <p:cNvGrpSpPr/>
          <p:nvPr/>
        </p:nvGrpSpPr>
        <p:grpSpPr>
          <a:xfrm>
            <a:off x="1198110" y="3841277"/>
            <a:ext cx="7641084" cy="938005"/>
            <a:chOff x="1585752" y="2848171"/>
            <a:chExt cx="10188112" cy="1374367"/>
          </a:xfrm>
        </p:grpSpPr>
        <p:sp>
          <p:nvSpPr>
            <p:cNvPr id="1123" name="Google Shape;1123;p171"/>
            <p:cNvSpPr/>
            <p:nvPr/>
          </p:nvSpPr>
          <p:spPr>
            <a:xfrm>
              <a:off x="3309152" y="2848171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24" name="Google Shape;1124;p171"/>
            <p:cNvCxnSpPr/>
            <p:nvPr/>
          </p:nvCxnSpPr>
          <p:spPr>
            <a:xfrm>
              <a:off x="3408764" y="3715805"/>
              <a:ext cx="442500" cy="900"/>
            </a:xfrm>
            <a:prstGeom prst="straightConnector1">
              <a:avLst/>
            </a:prstGeom>
            <a:noFill/>
            <a:ln w="9525" cap="flat" cmpd="sng">
              <a:solidFill>
                <a:srgbClr val="A42B0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125" name="Google Shape;1125;p171"/>
            <p:cNvGrpSpPr/>
            <p:nvPr/>
          </p:nvGrpSpPr>
          <p:grpSpPr>
            <a:xfrm>
              <a:off x="1585752" y="3220055"/>
              <a:ext cx="2059669" cy="991500"/>
              <a:chOff x="1666568" y="1707374"/>
              <a:chExt cx="1091100" cy="991500"/>
            </a:xfrm>
          </p:grpSpPr>
          <p:sp>
            <p:nvSpPr>
              <p:cNvPr id="1126" name="Google Shape;1126;p171"/>
              <p:cNvSpPr/>
              <p:nvPr/>
            </p:nvSpPr>
            <p:spPr>
              <a:xfrm>
                <a:off x="1666568" y="1707374"/>
                <a:ext cx="1080000" cy="991500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FF7171"/>
                  </a:gs>
                  <a:gs pos="52999">
                    <a:srgbClr val="E83A3A"/>
                  </a:gs>
                  <a:gs pos="83000">
                    <a:srgbClr val="F36060"/>
                  </a:gs>
                  <a:gs pos="100000">
                    <a:srgbClr val="C82222"/>
                  </a:gs>
                </a:gsLst>
                <a:lin ang="8100019" scaled="0"/>
              </a:gra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171"/>
              <p:cNvSpPr txBox="1"/>
              <p:nvPr/>
            </p:nvSpPr>
            <p:spPr>
              <a:xfrm>
                <a:off x="1666568" y="1931468"/>
                <a:ext cx="1091100" cy="597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PEMANFAATAN</a:t>
                </a:r>
                <a:endParaRPr/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100" b="1" i="0" u="none" strike="noStrike" cap="none">
                    <a:solidFill>
                      <a:schemeClr val="lt1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DATA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28" name="Google Shape;1128;p171"/>
            <p:cNvSpPr/>
            <p:nvPr/>
          </p:nvSpPr>
          <p:spPr>
            <a:xfrm>
              <a:off x="3303747" y="3904527"/>
              <a:ext cx="144000" cy="144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171"/>
            <p:cNvSpPr/>
            <p:nvPr/>
          </p:nvSpPr>
          <p:spPr>
            <a:xfrm>
              <a:off x="3867459" y="3232538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Perencanaan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171"/>
            <p:cNvSpPr/>
            <p:nvPr/>
          </p:nvSpPr>
          <p:spPr>
            <a:xfrm>
              <a:off x="5893754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Pelaksanaan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171"/>
            <p:cNvSpPr/>
            <p:nvPr/>
          </p:nvSpPr>
          <p:spPr>
            <a:xfrm>
              <a:off x="7920049" y="3230957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Evaluasi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171"/>
            <p:cNvSpPr/>
            <p:nvPr/>
          </p:nvSpPr>
          <p:spPr>
            <a:xfrm>
              <a:off x="9973864" y="3222324"/>
              <a:ext cx="1800000" cy="9900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en" sz="900" b="1" i="0" u="none" strike="noStrike" cap="none">
                  <a:solidFill>
                    <a:srgbClr val="C00000"/>
                  </a:solidFill>
                  <a:latin typeface="Cambria"/>
                  <a:ea typeface="Cambria"/>
                  <a:cs typeface="Cambria"/>
                  <a:sym typeface="Cambria"/>
                </a:rPr>
                <a:t>Pengendalian Pembangunan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171"/>
            <p:cNvSpPr/>
            <p:nvPr/>
          </p:nvSpPr>
          <p:spPr>
            <a:xfrm rot="5400000">
              <a:off x="5750405" y="3685653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171"/>
            <p:cNvSpPr/>
            <p:nvPr/>
          </p:nvSpPr>
          <p:spPr>
            <a:xfrm rot="5400000">
              <a:off x="7782609" y="3679392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171"/>
            <p:cNvSpPr/>
            <p:nvPr/>
          </p:nvSpPr>
          <p:spPr>
            <a:xfrm rot="5400000">
              <a:off x="9831015" y="3676014"/>
              <a:ext cx="88200" cy="759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36" name="Google Shape;1136;p17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581656" y="739366"/>
            <a:ext cx="266164" cy="33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7" name="Google Shape;1137;p17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035722" y="766736"/>
            <a:ext cx="500748" cy="26247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38" name="Google Shape;1138;p171"/>
          <p:cNvGrpSpPr/>
          <p:nvPr/>
        </p:nvGrpSpPr>
        <p:grpSpPr>
          <a:xfrm>
            <a:off x="6020076" y="644651"/>
            <a:ext cx="437992" cy="437992"/>
            <a:chOff x="8772362" y="859535"/>
            <a:chExt cx="583989" cy="583989"/>
          </a:xfrm>
        </p:grpSpPr>
        <p:sp>
          <p:nvSpPr>
            <p:cNvPr id="1139" name="Google Shape;1139;p171"/>
            <p:cNvSpPr/>
            <p:nvPr/>
          </p:nvSpPr>
          <p:spPr>
            <a:xfrm>
              <a:off x="8857188" y="986799"/>
              <a:ext cx="400500" cy="400500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FBCDB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40" name="Google Shape;1140;p171" descr="Cycle with people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8772362" y="859535"/>
              <a:ext cx="583989" cy="5839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41" name="Google Shape;1141;p171"/>
          <p:cNvGrpSpPr/>
          <p:nvPr/>
        </p:nvGrpSpPr>
        <p:grpSpPr>
          <a:xfrm>
            <a:off x="7660068" y="735082"/>
            <a:ext cx="316587" cy="317293"/>
            <a:chOff x="10311915" y="980110"/>
            <a:chExt cx="422115" cy="423057"/>
          </a:xfrm>
        </p:grpSpPr>
        <p:sp>
          <p:nvSpPr>
            <p:cNvPr id="1142" name="Google Shape;1142;p171"/>
            <p:cNvSpPr/>
            <p:nvPr/>
          </p:nvSpPr>
          <p:spPr>
            <a:xfrm>
              <a:off x="10333530" y="998052"/>
              <a:ext cx="400500" cy="400500"/>
            </a:xfrm>
            <a:prstGeom prst="ellipse">
              <a:avLst/>
            </a:prstGeom>
            <a:solidFill>
              <a:schemeClr val="lt1"/>
            </a:solidFill>
            <a:ln w="25400" cap="flat" cmpd="sng">
              <a:solidFill>
                <a:srgbClr val="FBCDB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43" name="Google Shape;1143;p171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 flipH="1">
              <a:off x="10311915" y="980110"/>
              <a:ext cx="421739" cy="4230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8" name="Google Shape;1148;p172"/>
          <p:cNvGrpSpPr/>
          <p:nvPr/>
        </p:nvGrpSpPr>
        <p:grpSpPr>
          <a:xfrm>
            <a:off x="2415287" y="969177"/>
            <a:ext cx="3909875" cy="3764736"/>
            <a:chOff x="2643887" y="969177"/>
            <a:chExt cx="3909875" cy="3764736"/>
          </a:xfrm>
        </p:grpSpPr>
        <p:pic>
          <p:nvPicPr>
            <p:cNvPr id="1149" name="Google Shape;1149;p17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43887" y="969177"/>
              <a:ext cx="3909875" cy="37647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50" name="Google Shape;1150;p172"/>
            <p:cNvSpPr txBox="1"/>
            <p:nvPr/>
          </p:nvSpPr>
          <p:spPr>
            <a:xfrm>
              <a:off x="4570229" y="1228608"/>
              <a:ext cx="10437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Skala Kelembagaan Tata Kelola Data</a:t>
              </a:r>
              <a:endParaRPr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172"/>
            <p:cNvSpPr/>
            <p:nvPr/>
          </p:nvSpPr>
          <p:spPr>
            <a:xfrm>
              <a:off x="4109200" y="1164775"/>
              <a:ext cx="516600" cy="516600"/>
            </a:xfrm>
            <a:prstGeom prst="ellipse">
              <a:avLst/>
            </a:prstGeom>
            <a:solidFill>
              <a:srgbClr val="D9E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en" sz="2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172"/>
            <p:cNvSpPr/>
            <p:nvPr/>
          </p:nvSpPr>
          <p:spPr>
            <a:xfrm>
              <a:off x="5808375" y="2133863"/>
              <a:ext cx="516600" cy="5166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en" sz="2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172"/>
            <p:cNvSpPr/>
            <p:nvPr/>
          </p:nvSpPr>
          <p:spPr>
            <a:xfrm>
              <a:off x="5369450" y="4005800"/>
              <a:ext cx="516600" cy="516600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en" sz="2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172"/>
            <p:cNvSpPr/>
            <p:nvPr/>
          </p:nvSpPr>
          <p:spPr>
            <a:xfrm>
              <a:off x="3490825" y="4142875"/>
              <a:ext cx="516600" cy="516600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en" sz="2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172"/>
            <p:cNvSpPr txBox="1"/>
            <p:nvPr/>
          </p:nvSpPr>
          <p:spPr>
            <a:xfrm>
              <a:off x="5484578" y="2554776"/>
              <a:ext cx="9555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Substansi</a:t>
              </a:r>
              <a:endParaRPr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 Data </a:t>
              </a:r>
              <a:endParaRPr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172"/>
            <p:cNvSpPr/>
            <p:nvPr/>
          </p:nvSpPr>
          <p:spPr>
            <a:xfrm>
              <a:off x="2746400" y="2438650"/>
              <a:ext cx="516600" cy="516600"/>
            </a:xfrm>
            <a:prstGeom prst="ellipse">
              <a:avLst/>
            </a:prstGeom>
            <a:solidFill>
              <a:srgbClr val="FCE5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Arial"/>
                <a:buNone/>
              </a:pPr>
              <a:r>
                <a:rPr lang="en" sz="2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172"/>
            <p:cNvSpPr txBox="1"/>
            <p:nvPr/>
          </p:nvSpPr>
          <p:spPr>
            <a:xfrm>
              <a:off x="3217900" y="2017650"/>
              <a:ext cx="6627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SDM</a:t>
              </a:r>
              <a:endParaRPr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172"/>
            <p:cNvSpPr txBox="1"/>
            <p:nvPr/>
          </p:nvSpPr>
          <p:spPr>
            <a:xfrm>
              <a:off x="4258300" y="4017440"/>
              <a:ext cx="1111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Harmonisasi Kebijakan</a:t>
              </a:r>
              <a:endPara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172"/>
            <p:cNvSpPr txBox="1"/>
            <p:nvPr/>
          </p:nvSpPr>
          <p:spPr>
            <a:xfrm>
              <a:off x="3092200" y="3257275"/>
              <a:ext cx="10437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Integrasi dan Bagipakai Data</a:t>
              </a:r>
              <a:endPara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172"/>
            <p:cNvSpPr txBox="1"/>
            <p:nvPr/>
          </p:nvSpPr>
          <p:spPr>
            <a:xfrm>
              <a:off x="3872075" y="2503618"/>
              <a:ext cx="14535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TANTANGAN</a:t>
              </a:r>
              <a:endParaRPr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172"/>
            <p:cNvSpPr txBox="1"/>
            <p:nvPr/>
          </p:nvSpPr>
          <p:spPr>
            <a:xfrm>
              <a:off x="3639629" y="2891507"/>
              <a:ext cx="19743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212121"/>
                  </a:solidFill>
                  <a:latin typeface="Arial"/>
                  <a:ea typeface="Arial"/>
                  <a:cs typeface="Arial"/>
                  <a:sym typeface="Arial"/>
                </a:rPr>
                <a:t>SATU DATA INDONESIA</a:t>
              </a:r>
              <a:endParaRPr sz="1200" b="1" i="0" u="none" strike="noStrike" cap="none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172"/>
            <p:cNvSpPr txBox="1"/>
            <p:nvPr/>
          </p:nvSpPr>
          <p:spPr>
            <a:xfrm>
              <a:off x="3697764" y="2708839"/>
              <a:ext cx="18636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PENYELENGGARAAN</a:t>
              </a:r>
              <a:endParaRPr sz="12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172"/>
            <p:cNvSpPr/>
            <p:nvPr/>
          </p:nvSpPr>
          <p:spPr>
            <a:xfrm>
              <a:off x="3646175" y="2519250"/>
              <a:ext cx="1915200" cy="838800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TANTANGAN 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PENYELENGGARAAN</a:t>
              </a:r>
              <a:r>
                <a:rPr lang="en" sz="11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SATU DATA INDONESIA</a:t>
              </a:r>
              <a:endParaRPr sz="1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64" name="Google Shape;1164;p172" descr="Background patter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97415"/>
          <a:stretch/>
        </p:blipFill>
        <p:spPr>
          <a:xfrm>
            <a:off x="-20533" y="5050972"/>
            <a:ext cx="9164534" cy="9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5" name="Google Shape;1165;p172"/>
          <p:cNvPicPr preferRelativeResize="0"/>
          <p:nvPr/>
        </p:nvPicPr>
        <p:blipFill rotWithShape="1">
          <a:blip r:embed="rId5">
            <a:alphaModFix/>
          </a:blip>
          <a:srcRect l="3332" r="89420" b="77354"/>
          <a:stretch/>
        </p:blipFill>
        <p:spPr>
          <a:xfrm>
            <a:off x="258717" y="0"/>
            <a:ext cx="662689" cy="1164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166" name="Google Shape;1166;p172"/>
          <p:cNvGrpSpPr/>
          <p:nvPr/>
        </p:nvGrpSpPr>
        <p:grpSpPr>
          <a:xfrm>
            <a:off x="7526447" y="156077"/>
            <a:ext cx="1273922" cy="516597"/>
            <a:chOff x="7924469" y="-1"/>
            <a:chExt cx="1219531" cy="494541"/>
          </a:xfrm>
        </p:grpSpPr>
        <p:pic>
          <p:nvPicPr>
            <p:cNvPr id="1167" name="Google Shape;1167;p172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8" name="Google Shape;1168;p17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69" name="Google Shape;1169;p172"/>
          <p:cNvSpPr txBox="1"/>
          <p:nvPr/>
        </p:nvSpPr>
        <p:spPr>
          <a:xfrm>
            <a:off x="1026756" y="283264"/>
            <a:ext cx="5659500" cy="5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Tantangan Penyelenggaraan Satu Data Indonesia</a:t>
            </a:r>
            <a:endParaRPr sz="1800" b="1" i="1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172"/>
          <p:cNvSpPr txBox="1"/>
          <p:nvPr/>
        </p:nvSpPr>
        <p:spPr>
          <a:xfrm>
            <a:off x="2138078" y="908000"/>
            <a:ext cx="138600" cy="8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172"/>
          <p:cNvSpPr/>
          <p:nvPr/>
        </p:nvSpPr>
        <p:spPr>
          <a:xfrm>
            <a:off x="6217975" y="1793200"/>
            <a:ext cx="2591700" cy="1612500"/>
          </a:xfrm>
          <a:prstGeom prst="roundRect">
            <a:avLst>
              <a:gd name="adj" fmla="val 8240"/>
            </a:avLst>
          </a:prstGeom>
          <a:solidFill>
            <a:srgbClr val="E2ECF4"/>
          </a:solidFill>
          <a:ln>
            <a:noFill/>
          </a:ln>
          <a:effectLst>
            <a:outerShdw blurRad="57150" dist="19050" dir="5400000" algn="bl" rotWithShape="0">
              <a:srgbClr val="212121">
                <a:alpha val="3608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ada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pengertian yang unique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terhadap setiap konsep data.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9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Mismatch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antara produksi data dan kebutuhan data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Implementasi standar data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dan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metadata baku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lintas sektor yang rendah 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Partisipasi K/L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yang minim dalam pendaftaran data dan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pengusulan Data Prioritas </a:t>
            </a:r>
            <a:endParaRPr sz="9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Pendayagunaan data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masih rendah untuk mendukung pembangunan</a:t>
            </a:r>
            <a:endParaRPr sz="9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172"/>
          <p:cNvSpPr/>
          <p:nvPr/>
        </p:nvSpPr>
        <p:spPr>
          <a:xfrm>
            <a:off x="271900" y="1437675"/>
            <a:ext cx="2389500" cy="981900"/>
          </a:xfrm>
          <a:prstGeom prst="roundRect">
            <a:avLst>
              <a:gd name="adj" fmla="val 8649"/>
            </a:avLst>
          </a:prstGeom>
          <a:solidFill>
            <a:srgbClr val="FFF2CC"/>
          </a:solidFill>
          <a:ln>
            <a:noFill/>
          </a:ln>
          <a:effectLst>
            <a:outerShdw blurRad="57150" dist="19050" dir="5400000" algn="bl" rotWithShape="0">
              <a:srgbClr val="212121">
                <a:alpha val="36080"/>
              </a:srgbClr>
            </a:outerShdw>
          </a:effectLst>
        </p:spPr>
        <p:txBody>
          <a:bodyPr spcFirstLastPara="1" wrap="square" lIns="57150" tIns="91425" rIns="91425" bIns="91425" anchor="ctr" anchorCtr="0">
            <a:noAutofit/>
          </a:bodyPr>
          <a:lstStyle/>
          <a:p>
            <a:pPr marL="1714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ada strategi penyediaan SDM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talenta digital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yang berkelanjutan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Butuh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setidaknya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30.000 SDM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talenta digital.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meratanya </a:t>
            </a:r>
            <a:r>
              <a:rPr lang="en" sz="9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Digital Leadership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di antara pengambil keputusan.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172"/>
          <p:cNvSpPr/>
          <p:nvPr/>
        </p:nvSpPr>
        <p:spPr>
          <a:xfrm>
            <a:off x="5797775" y="3593250"/>
            <a:ext cx="2850300" cy="1364100"/>
          </a:xfrm>
          <a:prstGeom prst="roundRect">
            <a:avLst>
              <a:gd name="adj" fmla="val 9338"/>
            </a:avLst>
          </a:prstGeom>
          <a:solidFill>
            <a:srgbClr val="B7B7B7"/>
          </a:solidFill>
          <a:ln>
            <a:noFill/>
          </a:ln>
          <a:effectLst>
            <a:outerShdw blurRad="57150" dist="19050" dir="5400000" algn="bl" rotWithShape="0">
              <a:srgbClr val="212121">
                <a:alpha val="3608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0" marR="0" lvl="0" indent="-127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Masih terdapat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keberagaman Tata Kelola Data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di lingkup internal Instansi Pusat maupun Pemerintah Daerah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7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adanya keselarasan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regulasi di tingkat Pusat dan Daerah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7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lengkapnya regulasi teknis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tentang SDI di tingkat Daerah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7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adanya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koordinasi yang efektif lintas sektor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serta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Pusat - Daerah</a:t>
            </a:r>
            <a:endParaRPr sz="9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172"/>
          <p:cNvSpPr/>
          <p:nvPr/>
        </p:nvSpPr>
        <p:spPr>
          <a:xfrm>
            <a:off x="271900" y="3503450"/>
            <a:ext cx="2591700" cy="948900"/>
          </a:xfrm>
          <a:prstGeom prst="roundRect">
            <a:avLst>
              <a:gd name="adj" fmla="val 10033"/>
            </a:avLst>
          </a:prstGeom>
          <a:solidFill>
            <a:srgbClr val="FECDD3"/>
          </a:solidFill>
          <a:ln>
            <a:noFill/>
          </a:ln>
          <a:effectLst>
            <a:outerShdw blurRad="57150" dist="19050" dir="5400000" algn="bl" rotWithShape="0">
              <a:srgbClr val="212121">
                <a:alpha val="3608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Platform data K/L/D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belum interoperabel</a:t>
            </a:r>
            <a:endParaRPr sz="9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Keengganan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K/L/D untuk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bagipakai data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melalui Portal Satu Data Indonesia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–"/>
            </a:pP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Belum ada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Gerbang Akses Data </a:t>
            </a:r>
            <a:r>
              <a:rPr lang="en" sz="9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(Single Sign-On)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untuk keamanan data.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172"/>
          <p:cNvSpPr/>
          <p:nvPr/>
        </p:nvSpPr>
        <p:spPr>
          <a:xfrm>
            <a:off x="5288422" y="872842"/>
            <a:ext cx="3435000" cy="647700"/>
          </a:xfrm>
          <a:prstGeom prst="roundRect">
            <a:avLst>
              <a:gd name="adj" fmla="val 16667"/>
            </a:avLst>
          </a:prstGeom>
          <a:solidFill>
            <a:srgbClr val="D9EAD3"/>
          </a:solidFill>
          <a:ln>
            <a:noFill/>
          </a:ln>
          <a:effectLst>
            <a:outerShdw blurRad="57150" dist="19050" dir="5400000" algn="bl" rotWithShape="0">
              <a:srgbClr val="212121">
                <a:alpha val="3608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58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-"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632 Walidata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 seluruh Indonesia (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84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K/L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34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Prov, </a:t>
            </a: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514</a:t>
            </a:r>
            <a:r>
              <a:rPr lang="en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Kab/Kota)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58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&gt; 10.000 Walidata </a:t>
            </a:r>
            <a:r>
              <a:rPr lang="en" sz="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Pendukung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 Provinsi &amp; Kab/Kota 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58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–"/>
            </a:pPr>
            <a:r>
              <a:rPr lang="en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Puluhan ribu Unit Produsen Data </a:t>
            </a:r>
            <a:r>
              <a:rPr lang="en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 K/L dan Daerah</a:t>
            </a:r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" name="Google Shape;1442;p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856749"/>
            <a:ext cx="9144001" cy="1286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3" name="Google Shape;1443;p1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1704675" cy="528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44" name="Google Shape;1444;p180"/>
          <p:cNvGrpSpPr/>
          <p:nvPr/>
        </p:nvGrpSpPr>
        <p:grpSpPr>
          <a:xfrm>
            <a:off x="-2" y="1286789"/>
            <a:ext cx="8632317" cy="1893906"/>
            <a:chOff x="2354656" y="1417342"/>
            <a:chExt cx="6596101" cy="1110600"/>
          </a:xfrm>
        </p:grpSpPr>
        <p:sp>
          <p:nvSpPr>
            <p:cNvPr id="1445" name="Google Shape;1445;p180"/>
            <p:cNvSpPr txBox="1"/>
            <p:nvPr/>
          </p:nvSpPr>
          <p:spPr>
            <a:xfrm>
              <a:off x="4869257" y="1417342"/>
              <a:ext cx="4081500" cy="111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PERKEMBANGAN SATU DATA INDONESIA</a:t>
              </a:r>
              <a:endPara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46" name="Google Shape;1446;p180"/>
            <p:cNvCxnSpPr/>
            <p:nvPr/>
          </p:nvCxnSpPr>
          <p:spPr>
            <a:xfrm>
              <a:off x="2354656" y="1920783"/>
              <a:ext cx="1748400" cy="0"/>
            </a:xfrm>
            <a:prstGeom prst="straightConnector1">
              <a:avLst/>
            </a:prstGeom>
            <a:noFill/>
            <a:ln w="101600" cap="flat" cmpd="sng">
              <a:solidFill>
                <a:srgbClr val="C00000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1447" name="Google Shape;1447;p180"/>
            <p:cNvSpPr/>
            <p:nvPr/>
          </p:nvSpPr>
          <p:spPr>
            <a:xfrm>
              <a:off x="4047761" y="1651629"/>
              <a:ext cx="540000" cy="54000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25700" rIns="51425" bIns="2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1" i="0" u="none" strike="noStrike" cap="non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2</a:t>
              </a: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181"/>
          <p:cNvSpPr txBox="1">
            <a:spLocks noGrp="1"/>
          </p:cNvSpPr>
          <p:nvPr>
            <p:ph type="title"/>
          </p:nvPr>
        </p:nvSpPr>
        <p:spPr>
          <a:xfrm>
            <a:off x="1066763" y="238826"/>
            <a:ext cx="73110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525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PERKEMBANGAN IMPLEMENTASI KEBIJAKAN </a:t>
            </a:r>
            <a:br>
              <a:rPr lang="en" sz="1800">
                <a:solidFill>
                  <a:schemeClr val="dk1"/>
                </a:solidFill>
              </a:rPr>
            </a:br>
            <a:r>
              <a:rPr lang="en" sz="1800">
                <a:solidFill>
                  <a:schemeClr val="dk1"/>
                </a:solidFill>
              </a:rPr>
              <a:t>SATU DATA INDONESIA </a:t>
            </a:r>
            <a:r>
              <a:rPr lang="en" sz="1800">
                <a:solidFill>
                  <a:srgbClr val="888888"/>
                </a:solidFill>
              </a:rPr>
              <a:t>(1/3)</a:t>
            </a:r>
            <a:endParaRPr sz="1500" b="0">
              <a:solidFill>
                <a:srgbClr val="888888"/>
              </a:solidFill>
            </a:endParaRPr>
          </a:p>
        </p:txBody>
      </p:sp>
      <p:sp>
        <p:nvSpPr>
          <p:cNvPr id="1453" name="Google Shape;1453;p181"/>
          <p:cNvSpPr txBox="1"/>
          <p:nvPr/>
        </p:nvSpPr>
        <p:spPr>
          <a:xfrm>
            <a:off x="562475" y="2912341"/>
            <a:ext cx="4455900" cy="21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0000" rIns="0" bIns="0" anchor="t" anchorCtr="0">
            <a:spAutoFit/>
          </a:bodyPr>
          <a:lstStyle/>
          <a:p>
            <a:pPr marL="1778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</a:pP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Sudah ada</a:t>
            </a:r>
            <a:r>
              <a:rPr lang="en"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1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491 Sosialisasi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dan </a:t>
            </a:r>
            <a:r>
              <a:rPr lang="en" sz="1100" b="1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Asistensi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dari selama 2020 sampai Mei 2022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7800" marR="0" lvl="0" indent="-1143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•"/>
            </a:pP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Pembentukan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regulasi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dan </a:t>
            </a: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kelembagaan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SDI tingkat Pusat dan Daerah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-1270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Pusat: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-"/>
            </a:pPr>
            <a:r>
              <a:rPr lang="en"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9 K/L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dalam tahap pengundangan dan/atau telah terbit;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-"/>
            </a:pPr>
            <a:r>
              <a:rPr lang="en"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4 K/L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dalam tahap harmonisasi;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-"/>
            </a:pPr>
            <a:r>
              <a:rPr lang="en"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10 K/L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dalam tahap penyusunan </a:t>
            </a:r>
            <a:r>
              <a:rPr lang="en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regulasi SDI sesuai dengan Perpres 39/2019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-1270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</a:pPr>
            <a:r>
              <a:rPr lang="en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Daerah:</a:t>
            </a:r>
            <a:endParaRPr sz="11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16 Provinsi 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dan </a:t>
            </a:r>
            <a:r>
              <a:rPr lang="en"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rPr>
              <a:t>105 Kab/Kota</a:t>
            </a:r>
            <a:r>
              <a:rPr lang="en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telah menerbitkan regulasi SDI sesuai dengan Perpres 39/2019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4" name="Google Shape;1454;p181"/>
          <p:cNvSpPr/>
          <p:nvPr/>
        </p:nvSpPr>
        <p:spPr>
          <a:xfrm>
            <a:off x="5219877" y="3138741"/>
            <a:ext cx="249900" cy="1853700"/>
          </a:xfrm>
          <a:prstGeom prst="chevron">
            <a:avLst>
              <a:gd name="adj" fmla="val 59934"/>
            </a:avLst>
          </a:prstGeom>
          <a:solidFill>
            <a:srgbClr val="DB0000">
              <a:alpha val="35690"/>
            </a:srgbClr>
          </a:solidFill>
          <a:ln w="9525" cap="flat" cmpd="sng">
            <a:solidFill>
              <a:srgbClr val="EA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5" name="Google Shape;1455;p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33053" y="3239780"/>
            <a:ext cx="320041" cy="32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6" name="Google Shape;1456;p1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6368" y="3239779"/>
            <a:ext cx="320040" cy="32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7" name="Google Shape;1457;p1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99677" y="3216914"/>
            <a:ext cx="704092" cy="32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8" name="Google Shape;1458;p18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467052" y="3239779"/>
            <a:ext cx="352044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9" name="Google Shape;1459;p18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89727" y="3704381"/>
            <a:ext cx="32004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0" name="Google Shape;1460;p18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79715" y="3696891"/>
            <a:ext cx="42672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1" name="Google Shape;1461;p18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116377" y="3696891"/>
            <a:ext cx="341376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2" name="Google Shape;1462;p18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567715" y="3696892"/>
            <a:ext cx="341375" cy="32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3" name="Google Shape;1463;p18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019052" y="3696891"/>
            <a:ext cx="309372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4" name="Google Shape;1464;p18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438377" y="3696891"/>
            <a:ext cx="32004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5" name="Google Shape;1465;p18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889727" y="4130031"/>
            <a:ext cx="32004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6" name="Google Shape;1466;p18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633052" y="4154004"/>
            <a:ext cx="32004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7" name="Google Shape;1467;p18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006428" y="4143892"/>
            <a:ext cx="320039" cy="320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8" name="Google Shape;1468;p181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379802" y="4101216"/>
            <a:ext cx="320040" cy="405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9" name="Google Shape;1469;p18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753171" y="4143880"/>
            <a:ext cx="309373" cy="32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0" name="Google Shape;1470;p18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7115877" y="4143879"/>
            <a:ext cx="32004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1" name="Google Shape;1471;p181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489259" y="4090541"/>
            <a:ext cx="320042" cy="426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2" name="Google Shape;1472;p181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7862632" y="4555681"/>
            <a:ext cx="320037" cy="362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3" name="Google Shape;1473;p181"/>
          <p:cNvPicPr preferRelativeResize="0"/>
          <p:nvPr/>
        </p:nvPicPr>
        <p:blipFill rotWithShape="1">
          <a:blip r:embed="rId21">
            <a:alphaModFix/>
          </a:blip>
          <a:srcRect l="26441" t="17829" r="26875" b="19233"/>
          <a:stretch/>
        </p:blipFill>
        <p:spPr>
          <a:xfrm>
            <a:off x="5617052" y="4611117"/>
            <a:ext cx="352044" cy="320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4" name="Google Shape;1474;p18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6040175" y="4611127"/>
            <a:ext cx="373380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5" name="Google Shape;1475;p18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6484633" y="4590866"/>
            <a:ext cx="352045" cy="32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6" name="Google Shape;1476;p181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6907741" y="4590866"/>
            <a:ext cx="714755" cy="320040"/>
          </a:xfrm>
          <a:prstGeom prst="rect">
            <a:avLst/>
          </a:prstGeom>
          <a:noFill/>
          <a:ln>
            <a:noFill/>
          </a:ln>
        </p:spPr>
      </p:pic>
      <p:sp>
        <p:nvSpPr>
          <p:cNvPr id="1477" name="Google Shape;1477;p181"/>
          <p:cNvSpPr/>
          <p:nvPr/>
        </p:nvSpPr>
        <p:spPr>
          <a:xfrm>
            <a:off x="435139" y="2634000"/>
            <a:ext cx="3771900" cy="308610"/>
          </a:xfrm>
          <a:custGeom>
            <a:avLst/>
            <a:gdLst/>
            <a:ahLst/>
            <a:cxnLst/>
            <a:rect l="l" t="t" r="r" b="b"/>
            <a:pathLst>
              <a:path w="5029200" h="411480" extrusionOk="0">
                <a:moveTo>
                  <a:pt x="4823459" y="0"/>
                </a:moveTo>
                <a:lnTo>
                  <a:pt x="205740" y="0"/>
                </a:lnTo>
                <a:lnTo>
                  <a:pt x="158565" y="5431"/>
                </a:lnTo>
                <a:lnTo>
                  <a:pt x="115260" y="20905"/>
                </a:lnTo>
                <a:lnTo>
                  <a:pt x="77060" y="45186"/>
                </a:lnTo>
                <a:lnTo>
                  <a:pt x="45198" y="77044"/>
                </a:lnTo>
                <a:lnTo>
                  <a:pt x="20911" y="115244"/>
                </a:lnTo>
                <a:lnTo>
                  <a:pt x="5433" y="158553"/>
                </a:lnTo>
                <a:lnTo>
                  <a:pt x="0" y="205739"/>
                </a:lnTo>
                <a:lnTo>
                  <a:pt x="5433" y="252926"/>
                </a:lnTo>
                <a:lnTo>
                  <a:pt x="20911" y="296235"/>
                </a:lnTo>
                <a:lnTo>
                  <a:pt x="45198" y="334435"/>
                </a:lnTo>
                <a:lnTo>
                  <a:pt x="77060" y="366293"/>
                </a:lnTo>
                <a:lnTo>
                  <a:pt x="115260" y="390574"/>
                </a:lnTo>
                <a:lnTo>
                  <a:pt x="158565" y="406048"/>
                </a:lnTo>
                <a:lnTo>
                  <a:pt x="205740" y="411479"/>
                </a:lnTo>
                <a:lnTo>
                  <a:pt x="4823459" y="411479"/>
                </a:lnTo>
                <a:lnTo>
                  <a:pt x="4870646" y="406048"/>
                </a:lnTo>
                <a:lnTo>
                  <a:pt x="4913955" y="390574"/>
                </a:lnTo>
                <a:lnTo>
                  <a:pt x="4952155" y="366293"/>
                </a:lnTo>
                <a:lnTo>
                  <a:pt x="4984013" y="334435"/>
                </a:lnTo>
                <a:lnTo>
                  <a:pt x="5008294" y="296235"/>
                </a:lnTo>
                <a:lnTo>
                  <a:pt x="5023768" y="252926"/>
                </a:lnTo>
                <a:lnTo>
                  <a:pt x="5029200" y="205739"/>
                </a:lnTo>
                <a:lnTo>
                  <a:pt x="5023768" y="158553"/>
                </a:lnTo>
                <a:lnTo>
                  <a:pt x="5008294" y="115244"/>
                </a:lnTo>
                <a:lnTo>
                  <a:pt x="4984013" y="77044"/>
                </a:lnTo>
                <a:lnTo>
                  <a:pt x="4952155" y="45186"/>
                </a:lnTo>
                <a:lnTo>
                  <a:pt x="4913955" y="20905"/>
                </a:lnTo>
                <a:lnTo>
                  <a:pt x="4870646" y="5431"/>
                </a:lnTo>
                <a:lnTo>
                  <a:pt x="4823459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8" name="Google Shape;1478;p181"/>
          <p:cNvSpPr/>
          <p:nvPr/>
        </p:nvSpPr>
        <p:spPr>
          <a:xfrm>
            <a:off x="3735284" y="2324714"/>
            <a:ext cx="578100" cy="578100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9" name="Google Shape;1479;p181"/>
          <p:cNvSpPr/>
          <p:nvPr/>
        </p:nvSpPr>
        <p:spPr>
          <a:xfrm>
            <a:off x="342555" y="2616856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457200" h="457200" extrusionOk="0">
                <a:moveTo>
                  <a:pt x="228600" y="0"/>
                </a:moveTo>
                <a:lnTo>
                  <a:pt x="182529" y="4644"/>
                </a:lnTo>
                <a:lnTo>
                  <a:pt x="139619" y="17966"/>
                </a:lnTo>
                <a:lnTo>
                  <a:pt x="100788" y="39045"/>
                </a:lnTo>
                <a:lnTo>
                  <a:pt x="66955" y="66960"/>
                </a:lnTo>
                <a:lnTo>
                  <a:pt x="39041" y="100793"/>
                </a:lnTo>
                <a:lnTo>
                  <a:pt x="17964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4" y="317575"/>
                </a:lnTo>
                <a:lnTo>
                  <a:pt x="39041" y="356406"/>
                </a:lnTo>
                <a:lnTo>
                  <a:pt x="66955" y="390239"/>
                </a:lnTo>
                <a:lnTo>
                  <a:pt x="100788" y="418154"/>
                </a:lnTo>
                <a:lnTo>
                  <a:pt x="139619" y="439233"/>
                </a:lnTo>
                <a:lnTo>
                  <a:pt x="182529" y="452555"/>
                </a:lnTo>
                <a:lnTo>
                  <a:pt x="228600" y="457200"/>
                </a:lnTo>
                <a:lnTo>
                  <a:pt x="274670" y="452555"/>
                </a:lnTo>
                <a:lnTo>
                  <a:pt x="317580" y="439233"/>
                </a:lnTo>
                <a:lnTo>
                  <a:pt x="356411" y="418154"/>
                </a:lnTo>
                <a:lnTo>
                  <a:pt x="390244" y="390239"/>
                </a:lnTo>
                <a:lnTo>
                  <a:pt x="418158" y="356406"/>
                </a:lnTo>
                <a:lnTo>
                  <a:pt x="439235" y="317575"/>
                </a:lnTo>
                <a:lnTo>
                  <a:pt x="452555" y="274666"/>
                </a:lnTo>
                <a:lnTo>
                  <a:pt x="457200" y="228600"/>
                </a:lnTo>
                <a:lnTo>
                  <a:pt x="452555" y="182533"/>
                </a:lnTo>
                <a:lnTo>
                  <a:pt x="439235" y="139624"/>
                </a:lnTo>
                <a:lnTo>
                  <a:pt x="418158" y="100793"/>
                </a:lnTo>
                <a:lnTo>
                  <a:pt x="390244" y="66960"/>
                </a:lnTo>
                <a:lnTo>
                  <a:pt x="356411" y="39045"/>
                </a:lnTo>
                <a:lnTo>
                  <a:pt x="317580" y="17966"/>
                </a:lnTo>
                <a:lnTo>
                  <a:pt x="274670" y="4644"/>
                </a:lnTo>
                <a:lnTo>
                  <a:pt x="2286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181"/>
          <p:cNvSpPr txBox="1"/>
          <p:nvPr/>
        </p:nvSpPr>
        <p:spPr>
          <a:xfrm>
            <a:off x="744738" y="2683916"/>
            <a:ext cx="2871600" cy="1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05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Sosialisasi, Regulasi dan Kelembagaan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1" name="Google Shape;1481;p18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3751840" y="2395970"/>
            <a:ext cx="509076" cy="4363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82" name="Google Shape;1482;p181"/>
          <p:cNvGrpSpPr/>
          <p:nvPr/>
        </p:nvGrpSpPr>
        <p:grpSpPr>
          <a:xfrm>
            <a:off x="4860415" y="767574"/>
            <a:ext cx="3970829" cy="1996656"/>
            <a:chOff x="440815" y="996173"/>
            <a:chExt cx="3970829" cy="1996656"/>
          </a:xfrm>
        </p:grpSpPr>
        <p:sp>
          <p:nvSpPr>
            <p:cNvPr id="1483" name="Google Shape;1483;p181"/>
            <p:cNvSpPr txBox="1"/>
            <p:nvPr/>
          </p:nvSpPr>
          <p:spPr>
            <a:xfrm>
              <a:off x="675561" y="1664129"/>
              <a:ext cx="3735900" cy="132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0000" rIns="0" bIns="0" anchor="t" anchorCtr="0">
              <a:spAutoFit/>
            </a:bodyPr>
            <a:lstStyle/>
            <a:p>
              <a:pPr marL="177800" marR="0" lvl="0" indent="-114300" algn="just" rtl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•"/>
              </a:pP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Pembentukan 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Pokja Forum SDI Tingkat Pusat </a:t>
              </a: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melalui penerbitan SK Menteri PPN/Kepala Bappenas</a:t>
              </a: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7800" marR="0" lvl="0" indent="-114300" algn="just" rtl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•"/>
              </a:pP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Pembentukan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Gugus Tugas SDI Bantuan Sosial, Bantuan Pemerintah dan Subsidi</a:t>
              </a: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melalui penerbitan SK Menteri PPN/Kepala Bappenas</a:t>
              </a: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7800" marR="0" lvl="0" indent="-114300" algn="just" rtl="0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>
                  <a:srgbClr val="000000"/>
                </a:buClr>
                <a:buSzPts val="800"/>
                <a:buFont typeface="Arial"/>
                <a:buChar char="•"/>
              </a:pP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Pembentukan 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Gugus Tugas SDI Transformasi Registrasi Sosial Ekonomi</a:t>
              </a: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, serta </a:t>
              </a:r>
              <a:r>
                <a:rPr lang="en" sz="10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Sekretariat Nasional Registrasi Sosial Ekonomi</a:t>
              </a: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(</a:t>
              </a:r>
              <a:r>
                <a:rPr lang="en" sz="1000" b="0" i="1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dalam proses</a:t>
              </a:r>
              <a:r>
                <a:rPr lang="en" sz="1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)</a:t>
              </a: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181"/>
            <p:cNvSpPr/>
            <p:nvPr/>
          </p:nvSpPr>
          <p:spPr>
            <a:xfrm>
              <a:off x="533399" y="1262178"/>
              <a:ext cx="3771900" cy="308610"/>
            </a:xfrm>
            <a:custGeom>
              <a:avLst/>
              <a:gdLst/>
              <a:ahLst/>
              <a:cxnLst/>
              <a:rect l="l" t="t" r="r" b="b"/>
              <a:pathLst>
                <a:path w="5029200" h="411480" extrusionOk="0">
                  <a:moveTo>
                    <a:pt x="4823459" y="0"/>
                  </a:moveTo>
                  <a:lnTo>
                    <a:pt x="205740" y="0"/>
                  </a:lnTo>
                  <a:lnTo>
                    <a:pt x="158565" y="5431"/>
                  </a:lnTo>
                  <a:lnTo>
                    <a:pt x="115260" y="20905"/>
                  </a:lnTo>
                  <a:lnTo>
                    <a:pt x="77060" y="45186"/>
                  </a:lnTo>
                  <a:lnTo>
                    <a:pt x="45198" y="77044"/>
                  </a:lnTo>
                  <a:lnTo>
                    <a:pt x="20911" y="115244"/>
                  </a:lnTo>
                  <a:lnTo>
                    <a:pt x="5433" y="158553"/>
                  </a:lnTo>
                  <a:lnTo>
                    <a:pt x="0" y="205739"/>
                  </a:lnTo>
                  <a:lnTo>
                    <a:pt x="5433" y="252926"/>
                  </a:lnTo>
                  <a:lnTo>
                    <a:pt x="20911" y="296235"/>
                  </a:lnTo>
                  <a:lnTo>
                    <a:pt x="45198" y="334435"/>
                  </a:lnTo>
                  <a:lnTo>
                    <a:pt x="77060" y="366293"/>
                  </a:lnTo>
                  <a:lnTo>
                    <a:pt x="115260" y="390574"/>
                  </a:lnTo>
                  <a:lnTo>
                    <a:pt x="158565" y="406048"/>
                  </a:lnTo>
                  <a:lnTo>
                    <a:pt x="205740" y="411479"/>
                  </a:lnTo>
                  <a:lnTo>
                    <a:pt x="4823459" y="411479"/>
                  </a:lnTo>
                  <a:lnTo>
                    <a:pt x="4870646" y="406048"/>
                  </a:lnTo>
                  <a:lnTo>
                    <a:pt x="4913955" y="390574"/>
                  </a:lnTo>
                  <a:lnTo>
                    <a:pt x="4952155" y="366293"/>
                  </a:lnTo>
                  <a:lnTo>
                    <a:pt x="4984013" y="334435"/>
                  </a:lnTo>
                  <a:lnTo>
                    <a:pt x="5008294" y="296235"/>
                  </a:lnTo>
                  <a:lnTo>
                    <a:pt x="5023768" y="252926"/>
                  </a:lnTo>
                  <a:lnTo>
                    <a:pt x="5029200" y="205739"/>
                  </a:lnTo>
                  <a:lnTo>
                    <a:pt x="5023768" y="158553"/>
                  </a:lnTo>
                  <a:lnTo>
                    <a:pt x="5008294" y="115244"/>
                  </a:lnTo>
                  <a:lnTo>
                    <a:pt x="4984013" y="77044"/>
                  </a:lnTo>
                  <a:lnTo>
                    <a:pt x="4952155" y="45186"/>
                  </a:lnTo>
                  <a:lnTo>
                    <a:pt x="4913955" y="20905"/>
                  </a:lnTo>
                  <a:lnTo>
                    <a:pt x="4870646" y="5431"/>
                  </a:lnTo>
                  <a:lnTo>
                    <a:pt x="482345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5" name="Google Shape;1485;p181"/>
            <p:cNvSpPr/>
            <p:nvPr/>
          </p:nvSpPr>
          <p:spPr>
            <a:xfrm>
              <a:off x="3833544" y="996173"/>
              <a:ext cx="578100" cy="57810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6" name="Google Shape;1486;p181"/>
            <p:cNvSpPr/>
            <p:nvPr/>
          </p:nvSpPr>
          <p:spPr>
            <a:xfrm>
              <a:off x="440815" y="1245034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457200" h="457200" extrusionOk="0">
                  <a:moveTo>
                    <a:pt x="228600" y="0"/>
                  </a:moveTo>
                  <a:lnTo>
                    <a:pt x="182529" y="4644"/>
                  </a:lnTo>
                  <a:lnTo>
                    <a:pt x="139619" y="17966"/>
                  </a:lnTo>
                  <a:lnTo>
                    <a:pt x="100788" y="39045"/>
                  </a:lnTo>
                  <a:lnTo>
                    <a:pt x="66955" y="66960"/>
                  </a:lnTo>
                  <a:lnTo>
                    <a:pt x="39041" y="100793"/>
                  </a:lnTo>
                  <a:lnTo>
                    <a:pt x="17964" y="139624"/>
                  </a:lnTo>
                  <a:lnTo>
                    <a:pt x="4644" y="182533"/>
                  </a:lnTo>
                  <a:lnTo>
                    <a:pt x="0" y="228600"/>
                  </a:lnTo>
                  <a:lnTo>
                    <a:pt x="4644" y="274666"/>
                  </a:lnTo>
                  <a:lnTo>
                    <a:pt x="17964" y="317575"/>
                  </a:lnTo>
                  <a:lnTo>
                    <a:pt x="39041" y="356406"/>
                  </a:lnTo>
                  <a:lnTo>
                    <a:pt x="66955" y="390239"/>
                  </a:lnTo>
                  <a:lnTo>
                    <a:pt x="100788" y="418154"/>
                  </a:lnTo>
                  <a:lnTo>
                    <a:pt x="139619" y="439233"/>
                  </a:lnTo>
                  <a:lnTo>
                    <a:pt x="182529" y="452555"/>
                  </a:lnTo>
                  <a:lnTo>
                    <a:pt x="228600" y="457200"/>
                  </a:lnTo>
                  <a:lnTo>
                    <a:pt x="274670" y="452555"/>
                  </a:lnTo>
                  <a:lnTo>
                    <a:pt x="317580" y="439233"/>
                  </a:lnTo>
                  <a:lnTo>
                    <a:pt x="356411" y="418154"/>
                  </a:lnTo>
                  <a:lnTo>
                    <a:pt x="390244" y="390239"/>
                  </a:lnTo>
                  <a:lnTo>
                    <a:pt x="418158" y="356406"/>
                  </a:lnTo>
                  <a:lnTo>
                    <a:pt x="439235" y="317575"/>
                  </a:lnTo>
                  <a:lnTo>
                    <a:pt x="452555" y="274666"/>
                  </a:lnTo>
                  <a:lnTo>
                    <a:pt x="457200" y="228600"/>
                  </a:lnTo>
                  <a:lnTo>
                    <a:pt x="452555" y="182533"/>
                  </a:lnTo>
                  <a:lnTo>
                    <a:pt x="439235" y="139624"/>
                  </a:lnTo>
                  <a:lnTo>
                    <a:pt x="418158" y="100793"/>
                  </a:lnTo>
                  <a:lnTo>
                    <a:pt x="390244" y="66960"/>
                  </a:lnTo>
                  <a:lnTo>
                    <a:pt x="356411" y="39045"/>
                  </a:lnTo>
                  <a:lnTo>
                    <a:pt x="317580" y="17966"/>
                  </a:lnTo>
                  <a:lnTo>
                    <a:pt x="274670" y="4644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7" name="Google Shape;1487;p181"/>
            <p:cNvSpPr txBox="1"/>
            <p:nvPr/>
          </p:nvSpPr>
          <p:spPr>
            <a:xfrm>
              <a:off x="842998" y="1312093"/>
              <a:ext cx="2871600" cy="19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05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Pembentukan Kelembagaan Pusat</a:t>
              </a:r>
              <a:endPara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88" name="Google Shape;1488;p181"/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3850100" y="1067428"/>
              <a:ext cx="509076" cy="4363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89" name="Google Shape;1489;p181"/>
          <p:cNvGrpSpPr/>
          <p:nvPr/>
        </p:nvGrpSpPr>
        <p:grpSpPr>
          <a:xfrm>
            <a:off x="364616" y="767573"/>
            <a:ext cx="4267945" cy="1882443"/>
            <a:chOff x="5012815" y="996173"/>
            <a:chExt cx="4267945" cy="1882443"/>
          </a:xfrm>
        </p:grpSpPr>
        <p:sp>
          <p:nvSpPr>
            <p:cNvPr id="1490" name="Google Shape;1490;p181"/>
            <p:cNvSpPr txBox="1"/>
            <p:nvPr/>
          </p:nvSpPr>
          <p:spPr>
            <a:xfrm>
              <a:off x="5247560" y="1596116"/>
              <a:ext cx="4033200" cy="128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0000" rIns="0" bIns="0" anchor="t" anchorCtr="0">
              <a:spAutoFit/>
            </a:bodyPr>
            <a:lstStyle/>
            <a:p>
              <a:pPr marL="177800" marR="0" lvl="0" indent="-1143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•"/>
              </a:pPr>
              <a:r>
                <a:rPr lang="en" sz="11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Penyusunan Daftar Data</a:t>
              </a:r>
              <a:endPara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342900" marR="0" lvl="1" indent="-1270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○"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Teridentifikasi Daftar Data di </a:t>
              </a:r>
              <a:r>
                <a:rPr lang="en" sz="1100" b="0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52 K/L </a:t>
              </a: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dari </a:t>
              </a:r>
              <a:r>
                <a:rPr lang="en" sz="1100" b="0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84 K/L</a:t>
              </a:r>
              <a:endParaRPr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342900" marR="0" lvl="1" indent="-1270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○"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Terkumpul </a:t>
              </a:r>
              <a:r>
                <a:rPr lang="en" sz="1100" b="0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1859 Jenis Dataset</a:t>
              </a:r>
              <a:endParaRPr sz="1100" b="0" i="0" u="none" strike="noStrike" cap="none">
                <a:solidFill>
                  <a:srgbClr val="98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7800" marR="0" lvl="0" indent="-114300" algn="l" rtl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•"/>
              </a:pPr>
              <a:r>
                <a:rPr lang="en" sz="11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Penetapan Data Prioritas</a:t>
              </a:r>
              <a:r>
                <a:rPr lang="en" sz="1100" b="0" i="1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(on going)</a:t>
              </a:r>
              <a:endParaRPr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342900" marR="0" lvl="1" indent="-127000" algn="l" rtl="0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○"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Terdapat </a:t>
              </a:r>
              <a:r>
                <a:rPr lang="en" sz="1100" b="0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18 K/L </a:t>
              </a:r>
              <a:r>
                <a:rPr lang="en" sz="11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yang mengusulkan Data Prioritas (21% dari jumlah KL)</a:t>
              </a:r>
              <a:endPara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342900" marR="0" lvl="1" indent="-1270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Char char="○"/>
              </a:pP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Terdapat </a:t>
              </a:r>
              <a:r>
                <a:rPr lang="en" sz="1100" b="0" i="0" u="none" strike="noStrike" cap="none">
                  <a:solidFill>
                    <a:srgbClr val="980000"/>
                  </a:solidFill>
                  <a:latin typeface="Arial"/>
                  <a:ea typeface="Arial"/>
                  <a:cs typeface="Arial"/>
                  <a:sym typeface="Arial"/>
                </a:rPr>
                <a:t>691 </a:t>
              </a:r>
              <a:r>
                <a:rPr lang="en"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Usulan Data Prioritas</a:t>
              </a: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181"/>
            <p:cNvSpPr/>
            <p:nvPr/>
          </p:nvSpPr>
          <p:spPr>
            <a:xfrm>
              <a:off x="5105399" y="1262178"/>
              <a:ext cx="3771900" cy="308610"/>
            </a:xfrm>
            <a:custGeom>
              <a:avLst/>
              <a:gdLst/>
              <a:ahLst/>
              <a:cxnLst/>
              <a:rect l="l" t="t" r="r" b="b"/>
              <a:pathLst>
                <a:path w="5029200" h="411480" extrusionOk="0">
                  <a:moveTo>
                    <a:pt x="4823459" y="0"/>
                  </a:moveTo>
                  <a:lnTo>
                    <a:pt x="205740" y="0"/>
                  </a:lnTo>
                  <a:lnTo>
                    <a:pt x="158565" y="5431"/>
                  </a:lnTo>
                  <a:lnTo>
                    <a:pt x="115260" y="20905"/>
                  </a:lnTo>
                  <a:lnTo>
                    <a:pt x="77060" y="45186"/>
                  </a:lnTo>
                  <a:lnTo>
                    <a:pt x="45198" y="77044"/>
                  </a:lnTo>
                  <a:lnTo>
                    <a:pt x="20911" y="115244"/>
                  </a:lnTo>
                  <a:lnTo>
                    <a:pt x="5433" y="158553"/>
                  </a:lnTo>
                  <a:lnTo>
                    <a:pt x="0" y="205739"/>
                  </a:lnTo>
                  <a:lnTo>
                    <a:pt x="5433" y="252926"/>
                  </a:lnTo>
                  <a:lnTo>
                    <a:pt x="20911" y="296235"/>
                  </a:lnTo>
                  <a:lnTo>
                    <a:pt x="45198" y="334435"/>
                  </a:lnTo>
                  <a:lnTo>
                    <a:pt x="77060" y="366293"/>
                  </a:lnTo>
                  <a:lnTo>
                    <a:pt x="115260" y="390574"/>
                  </a:lnTo>
                  <a:lnTo>
                    <a:pt x="158565" y="406048"/>
                  </a:lnTo>
                  <a:lnTo>
                    <a:pt x="205740" y="411479"/>
                  </a:lnTo>
                  <a:lnTo>
                    <a:pt x="4823459" y="411479"/>
                  </a:lnTo>
                  <a:lnTo>
                    <a:pt x="4870646" y="406048"/>
                  </a:lnTo>
                  <a:lnTo>
                    <a:pt x="4913955" y="390574"/>
                  </a:lnTo>
                  <a:lnTo>
                    <a:pt x="4952155" y="366293"/>
                  </a:lnTo>
                  <a:lnTo>
                    <a:pt x="4984013" y="334435"/>
                  </a:lnTo>
                  <a:lnTo>
                    <a:pt x="5008294" y="296235"/>
                  </a:lnTo>
                  <a:lnTo>
                    <a:pt x="5023768" y="252926"/>
                  </a:lnTo>
                  <a:lnTo>
                    <a:pt x="5029200" y="205739"/>
                  </a:lnTo>
                  <a:lnTo>
                    <a:pt x="5023768" y="158553"/>
                  </a:lnTo>
                  <a:lnTo>
                    <a:pt x="5008294" y="115244"/>
                  </a:lnTo>
                  <a:lnTo>
                    <a:pt x="4984013" y="77044"/>
                  </a:lnTo>
                  <a:lnTo>
                    <a:pt x="4952155" y="45186"/>
                  </a:lnTo>
                  <a:lnTo>
                    <a:pt x="4913955" y="20905"/>
                  </a:lnTo>
                  <a:lnTo>
                    <a:pt x="4870646" y="5431"/>
                  </a:lnTo>
                  <a:lnTo>
                    <a:pt x="4823459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181"/>
            <p:cNvSpPr/>
            <p:nvPr/>
          </p:nvSpPr>
          <p:spPr>
            <a:xfrm>
              <a:off x="8405544" y="996173"/>
              <a:ext cx="578100" cy="57810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3" name="Google Shape;1493;p181"/>
            <p:cNvSpPr/>
            <p:nvPr/>
          </p:nvSpPr>
          <p:spPr>
            <a:xfrm>
              <a:off x="5012815" y="1245034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457200" h="457200" extrusionOk="0">
                  <a:moveTo>
                    <a:pt x="228600" y="0"/>
                  </a:moveTo>
                  <a:lnTo>
                    <a:pt x="182529" y="4644"/>
                  </a:lnTo>
                  <a:lnTo>
                    <a:pt x="139619" y="17966"/>
                  </a:lnTo>
                  <a:lnTo>
                    <a:pt x="100788" y="39045"/>
                  </a:lnTo>
                  <a:lnTo>
                    <a:pt x="66955" y="66960"/>
                  </a:lnTo>
                  <a:lnTo>
                    <a:pt x="39041" y="100793"/>
                  </a:lnTo>
                  <a:lnTo>
                    <a:pt x="17964" y="139624"/>
                  </a:lnTo>
                  <a:lnTo>
                    <a:pt x="4644" y="182533"/>
                  </a:lnTo>
                  <a:lnTo>
                    <a:pt x="0" y="228600"/>
                  </a:lnTo>
                  <a:lnTo>
                    <a:pt x="4644" y="274666"/>
                  </a:lnTo>
                  <a:lnTo>
                    <a:pt x="17964" y="317575"/>
                  </a:lnTo>
                  <a:lnTo>
                    <a:pt x="39041" y="356406"/>
                  </a:lnTo>
                  <a:lnTo>
                    <a:pt x="66955" y="390239"/>
                  </a:lnTo>
                  <a:lnTo>
                    <a:pt x="100788" y="418154"/>
                  </a:lnTo>
                  <a:lnTo>
                    <a:pt x="139619" y="439233"/>
                  </a:lnTo>
                  <a:lnTo>
                    <a:pt x="182529" y="452555"/>
                  </a:lnTo>
                  <a:lnTo>
                    <a:pt x="228600" y="457200"/>
                  </a:lnTo>
                  <a:lnTo>
                    <a:pt x="274670" y="452555"/>
                  </a:lnTo>
                  <a:lnTo>
                    <a:pt x="317580" y="439233"/>
                  </a:lnTo>
                  <a:lnTo>
                    <a:pt x="356411" y="418154"/>
                  </a:lnTo>
                  <a:lnTo>
                    <a:pt x="390244" y="390239"/>
                  </a:lnTo>
                  <a:lnTo>
                    <a:pt x="418158" y="356406"/>
                  </a:lnTo>
                  <a:lnTo>
                    <a:pt x="439235" y="317575"/>
                  </a:lnTo>
                  <a:lnTo>
                    <a:pt x="452555" y="274666"/>
                  </a:lnTo>
                  <a:lnTo>
                    <a:pt x="457200" y="228600"/>
                  </a:lnTo>
                  <a:lnTo>
                    <a:pt x="452555" y="182533"/>
                  </a:lnTo>
                  <a:lnTo>
                    <a:pt x="439235" y="139624"/>
                  </a:lnTo>
                  <a:lnTo>
                    <a:pt x="418158" y="100793"/>
                  </a:lnTo>
                  <a:lnTo>
                    <a:pt x="390244" y="66960"/>
                  </a:lnTo>
                  <a:lnTo>
                    <a:pt x="356411" y="39045"/>
                  </a:lnTo>
                  <a:lnTo>
                    <a:pt x="317580" y="17966"/>
                  </a:lnTo>
                  <a:lnTo>
                    <a:pt x="274670" y="4644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4" name="Google Shape;1494;p181"/>
            <p:cNvSpPr txBox="1"/>
            <p:nvPr/>
          </p:nvSpPr>
          <p:spPr>
            <a:xfrm>
              <a:off x="5414998" y="1312093"/>
              <a:ext cx="2871600" cy="193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05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n" sz="12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Inventarisasi Data Pemerintah</a:t>
              </a:r>
              <a:endPara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95" name="Google Shape;1495;p181"/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8422100" y="1067428"/>
              <a:ext cx="509076" cy="43635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96" name="Google Shape;1496;p181" descr="Background pattern&#10;&#10;Description automatically generated"/>
          <p:cNvPicPr preferRelativeResize="0"/>
          <p:nvPr/>
        </p:nvPicPr>
        <p:blipFill rotWithShape="1">
          <a:blip r:embed="rId25">
            <a:alphaModFix/>
          </a:blip>
          <a:srcRect t="97415"/>
          <a:stretch/>
        </p:blipFill>
        <p:spPr>
          <a:xfrm>
            <a:off x="-20533" y="5050973"/>
            <a:ext cx="9164534" cy="925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97" name="Google Shape;1497;p181"/>
          <p:cNvGrpSpPr/>
          <p:nvPr/>
        </p:nvGrpSpPr>
        <p:grpSpPr>
          <a:xfrm>
            <a:off x="7663605" y="104642"/>
            <a:ext cx="1273922" cy="516597"/>
            <a:chOff x="7924469" y="-1"/>
            <a:chExt cx="1219531" cy="494541"/>
          </a:xfrm>
        </p:grpSpPr>
        <p:pic>
          <p:nvPicPr>
            <p:cNvPr id="1498" name="Google Shape;1498;p181"/>
            <p:cNvPicPr preferRelativeResize="0"/>
            <p:nvPr/>
          </p:nvPicPr>
          <p:blipFill rotWithShape="1">
            <a:blip r:embed="rId26">
              <a:alphaModFix/>
            </a:blip>
            <a:srcRect/>
            <a:stretch/>
          </p:blipFill>
          <p:spPr>
            <a:xfrm>
              <a:off x="8504007" y="0"/>
              <a:ext cx="639993" cy="4945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9" name="Google Shape;1499;p181"/>
            <p:cNvPicPr preferRelativeResize="0"/>
            <p:nvPr/>
          </p:nvPicPr>
          <p:blipFill rotWithShape="1">
            <a:blip r:embed="rId27">
              <a:alphaModFix/>
            </a:blip>
            <a:srcRect/>
            <a:stretch/>
          </p:blipFill>
          <p:spPr>
            <a:xfrm>
              <a:off x="7924469" y="-1"/>
              <a:ext cx="579539" cy="49454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00" name="Google Shape;1500;p181"/>
          <p:cNvPicPr preferRelativeResize="0"/>
          <p:nvPr/>
        </p:nvPicPr>
        <p:blipFill rotWithShape="1">
          <a:blip r:embed="rId28">
            <a:alphaModFix/>
          </a:blip>
          <a:srcRect l="3330" r="89420" b="77354"/>
          <a:stretch/>
        </p:blipFill>
        <p:spPr>
          <a:xfrm>
            <a:off x="258725" y="1"/>
            <a:ext cx="662673" cy="94214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01" name="Google Shape;1501;p181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7899875" y="3242557"/>
            <a:ext cx="299745" cy="3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Red">
      <a:dk1>
        <a:srgbClr val="000000"/>
      </a:dk1>
      <a:lt1>
        <a:srgbClr val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PPT baru">
  <a:themeElements>
    <a:clrScheme name="Red">
      <a:dk1>
        <a:srgbClr val="000000"/>
      </a:dk1>
      <a:lt1>
        <a:srgbClr val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3710</Words>
  <Application>Microsoft Office PowerPoint</Application>
  <PresentationFormat>On-screen Show (16:9)</PresentationFormat>
  <Paragraphs>564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Arial</vt:lpstr>
      <vt:lpstr>Segoe UI</vt:lpstr>
      <vt:lpstr>Calibri</vt:lpstr>
      <vt:lpstr>Cambria</vt:lpstr>
      <vt:lpstr>Arial Narrow</vt:lpstr>
      <vt:lpstr>Twentieth Century</vt:lpstr>
      <vt:lpstr>Lato</vt:lpstr>
      <vt:lpstr>Roboto</vt:lpstr>
      <vt:lpstr>Simple Light</vt:lpstr>
      <vt:lpstr>Office Theme</vt:lpstr>
      <vt:lpstr>Simple Light</vt:lpstr>
      <vt:lpstr>1_Office Theme</vt:lpstr>
      <vt:lpstr>Simple Light</vt:lpstr>
      <vt:lpstr>PPT baru</vt:lpstr>
      <vt:lpstr>PowerPoint Presentation</vt:lpstr>
      <vt:lpstr>PowerPoint Presentation</vt:lpstr>
      <vt:lpstr>PowerPoint Presentation</vt:lpstr>
      <vt:lpstr>GOTONG ROYONG DATA MENCAPAI INDONESIA EMAS 2045 </vt:lpstr>
      <vt:lpstr>PowerPoint Presentation</vt:lpstr>
      <vt:lpstr>PowerPoint Presentation</vt:lpstr>
      <vt:lpstr>PowerPoint Presentation</vt:lpstr>
      <vt:lpstr>PowerPoint Presentation</vt:lpstr>
      <vt:lpstr>PERKEMBANGAN IMPLEMENTASI KEBIJAKAN  SATU DATA INDONESIA (1/3)</vt:lpstr>
      <vt:lpstr>PERKEMBANGAN IMPLEMENTASI KEBIJAKAN  SATU DATA INDONESIA (2/3) </vt:lpstr>
      <vt:lpstr>PERKEMBANGAN IMPLEMENTASI KEBIJAKAN  SATU DATA INDONESIA (3/3)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Kerangka Percepatan Implementasi SDI Provinsi, Kabupaten/Kota, Desa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BAPPENAS</dc:creator>
  <cp:lastModifiedBy>BAPPENAS</cp:lastModifiedBy>
  <cp:revision>15</cp:revision>
  <dcterms:modified xsi:type="dcterms:W3CDTF">2022-06-19T17:46:22Z</dcterms:modified>
</cp:coreProperties>
</file>