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1110" r:id="rId3"/>
    <p:sldId id="258" r:id="rId4"/>
    <p:sldId id="257" r:id="rId5"/>
    <p:sldId id="1111" r:id="rId6"/>
    <p:sldId id="259" r:id="rId7"/>
    <p:sldId id="1112" r:id="rId8"/>
    <p:sldId id="260" r:id="rId9"/>
    <p:sldId id="1113" r:id="rId10"/>
    <p:sldId id="1108" r:id="rId11"/>
    <p:sldId id="1109" r:id="rId12"/>
    <p:sldId id="1114" r:id="rId13"/>
    <p:sldId id="1115" r:id="rId14"/>
    <p:sldId id="308" r:id="rId15"/>
    <p:sldId id="1116" r:id="rId16"/>
    <p:sldId id="311" r:id="rId17"/>
    <p:sldId id="1121" r:id="rId18"/>
    <p:sldId id="1122" r:id="rId19"/>
    <p:sldId id="1123" r:id="rId20"/>
    <p:sldId id="315" r:id="rId21"/>
    <p:sldId id="1124" r:id="rId22"/>
    <p:sldId id="316" r:id="rId23"/>
    <p:sldId id="317" r:id="rId24"/>
    <p:sldId id="321" r:id="rId25"/>
    <p:sldId id="318" r:id="rId26"/>
    <p:sldId id="1133" r:id="rId27"/>
    <p:sldId id="1125" r:id="rId28"/>
    <p:sldId id="323" r:id="rId29"/>
    <p:sldId id="324" r:id="rId30"/>
    <p:sldId id="326" r:id="rId31"/>
    <p:sldId id="327" r:id="rId32"/>
    <p:sldId id="1126" r:id="rId33"/>
    <p:sldId id="328" r:id="rId34"/>
    <p:sldId id="329" r:id="rId35"/>
    <p:sldId id="1285" r:id="rId36"/>
    <p:sldId id="1286" r:id="rId37"/>
    <p:sldId id="128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" initials="H" lastIdx="1" clrIdx="0">
    <p:extLst>
      <p:ext uri="{19B8F6BF-5375-455C-9EA6-DF929625EA0E}">
        <p15:presenceInfo xmlns:p15="http://schemas.microsoft.com/office/powerpoint/2012/main" userId="H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2" d="100"/>
          <a:sy n="42" d="100"/>
        </p:scale>
        <p:origin x="1532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C46304-2E9C-45D2-AC80-8927F46397E9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C47A8F5E-2897-4DEF-81E0-D7D937AC42A1}">
      <dgm:prSet phldrT="[Text]" custT="1"/>
      <dgm:spPr/>
      <dgm:t>
        <a:bodyPr/>
        <a:lstStyle/>
        <a:p>
          <a:pPr rtl="0"/>
          <a:r>
            <a:rPr lang="en-US" sz="3300" dirty="0">
              <a:latin typeface="Bernard MT Condensed" panose="02050806060905020404" pitchFamily="18" charset="0"/>
            </a:rPr>
            <a:t>PERENCANAAN</a:t>
          </a:r>
          <a:endParaRPr lang="id-ID" sz="3300" dirty="0">
            <a:latin typeface="Bernard MT Condensed" panose="02050806060905020404" pitchFamily="18" charset="0"/>
          </a:endParaRPr>
        </a:p>
      </dgm:t>
    </dgm:pt>
    <dgm:pt modelId="{9904EC74-0242-4ED6-9CEE-2C4062CA5F27}" type="parTrans" cxnId="{7E6F3943-F7AC-4791-89E0-1FC6484F4170}">
      <dgm:prSet/>
      <dgm:spPr/>
      <dgm:t>
        <a:bodyPr/>
        <a:lstStyle/>
        <a:p>
          <a:endParaRPr lang="id-ID"/>
        </a:p>
      </dgm:t>
    </dgm:pt>
    <dgm:pt modelId="{CB21815B-4806-470E-B5CC-FE45616887DF}" type="sibTrans" cxnId="{7E6F3943-F7AC-4791-89E0-1FC6484F4170}">
      <dgm:prSet/>
      <dgm:spPr/>
      <dgm:t>
        <a:bodyPr/>
        <a:lstStyle/>
        <a:p>
          <a:endParaRPr lang="id-ID"/>
        </a:p>
      </dgm:t>
    </dgm:pt>
    <dgm:pt modelId="{12EE9EC4-EF37-402D-8193-470C66B5EE12}">
      <dgm:prSet phldrT="[Text]" custT="1"/>
      <dgm:spPr/>
      <dgm:t>
        <a:bodyPr/>
        <a:lstStyle/>
        <a:p>
          <a:pPr rtl="0"/>
          <a:r>
            <a:rPr lang="en-US" sz="3300" dirty="0">
              <a:latin typeface="Bernard MT Condensed" panose="02050806060905020404" pitchFamily="18" charset="0"/>
            </a:rPr>
            <a:t>PENYUSUNAN</a:t>
          </a:r>
          <a:endParaRPr lang="id-ID" sz="3300" dirty="0">
            <a:latin typeface="Bernard MT Condensed" panose="02050806060905020404" pitchFamily="18" charset="0"/>
          </a:endParaRPr>
        </a:p>
      </dgm:t>
    </dgm:pt>
    <dgm:pt modelId="{4119DDC8-8C79-490F-8612-3F982A7C663E}" type="parTrans" cxnId="{2A44924F-BABF-41E0-A724-E2D3C0538A50}">
      <dgm:prSet/>
      <dgm:spPr/>
      <dgm:t>
        <a:bodyPr/>
        <a:lstStyle/>
        <a:p>
          <a:endParaRPr lang="id-ID"/>
        </a:p>
      </dgm:t>
    </dgm:pt>
    <dgm:pt modelId="{4AF5F85F-1D16-4FD3-84FE-B9728C43BDA8}" type="sibTrans" cxnId="{2A44924F-BABF-41E0-A724-E2D3C0538A50}">
      <dgm:prSet/>
      <dgm:spPr/>
      <dgm:t>
        <a:bodyPr/>
        <a:lstStyle/>
        <a:p>
          <a:endParaRPr lang="id-ID"/>
        </a:p>
      </dgm:t>
    </dgm:pt>
    <dgm:pt modelId="{BF2E0C6B-A3B7-4ED5-84A2-A1A5F10E63F8}">
      <dgm:prSet phldrT="[Text]" custT="1"/>
      <dgm:spPr/>
      <dgm:t>
        <a:bodyPr/>
        <a:lstStyle/>
        <a:p>
          <a:pPr rtl="0"/>
          <a:r>
            <a:rPr lang="en-US" sz="3300" dirty="0">
              <a:latin typeface="Bernard MT Condensed" panose="02050806060905020404" pitchFamily="18" charset="0"/>
            </a:rPr>
            <a:t>PENYUSUNAN</a:t>
          </a:r>
          <a:r>
            <a:rPr lang="en-US" sz="3300" dirty="0"/>
            <a:t> </a:t>
          </a:r>
          <a:r>
            <a:rPr lang="en-US" sz="3300" dirty="0">
              <a:latin typeface="Bernard MT Condensed" panose="02050806060905020404" pitchFamily="18" charset="0"/>
            </a:rPr>
            <a:t>(2)</a:t>
          </a:r>
          <a:endParaRPr lang="id-ID" sz="3300" dirty="0">
            <a:latin typeface="Bernard MT Condensed" panose="02050806060905020404" pitchFamily="18" charset="0"/>
          </a:endParaRPr>
        </a:p>
      </dgm:t>
    </dgm:pt>
    <dgm:pt modelId="{310DFE2D-71D1-4705-8F0B-9EC4FD36EEED}" type="parTrans" cxnId="{B666CEBE-10B1-4DB2-93EE-40F289D0425F}">
      <dgm:prSet/>
      <dgm:spPr/>
      <dgm:t>
        <a:bodyPr/>
        <a:lstStyle/>
        <a:p>
          <a:endParaRPr lang="id-ID"/>
        </a:p>
      </dgm:t>
    </dgm:pt>
    <dgm:pt modelId="{F292EB41-E187-4BBB-8DB0-E59F37180AA1}" type="sibTrans" cxnId="{B666CEBE-10B1-4DB2-93EE-40F289D0425F}">
      <dgm:prSet/>
      <dgm:spPr/>
      <dgm:t>
        <a:bodyPr/>
        <a:lstStyle/>
        <a:p>
          <a:endParaRPr lang="id-ID"/>
        </a:p>
      </dgm:t>
    </dgm:pt>
    <dgm:pt modelId="{1CDF243E-6315-4B22-BC2C-87F103BA0F84}" type="pres">
      <dgm:prSet presAssocID="{77C46304-2E9C-45D2-AC80-8927F46397E9}" presName="Name0" presStyleCnt="0">
        <dgm:presLayoutVars>
          <dgm:dir/>
          <dgm:animLvl val="lvl"/>
          <dgm:resizeHandles val="exact"/>
        </dgm:presLayoutVars>
      </dgm:prSet>
      <dgm:spPr/>
    </dgm:pt>
    <dgm:pt modelId="{53A42ABF-0D7D-420D-BD22-AA7C511CAC2B}" type="pres">
      <dgm:prSet presAssocID="{C47A8F5E-2897-4DEF-81E0-D7D937AC42A1}" presName="parTxOnly" presStyleLbl="node1" presStyleIdx="0" presStyleCnt="3" custScaleY="42524" custLinFactY="-19774" custLinFactNeighborX="-5424" custLinFactNeighborY="-100000">
        <dgm:presLayoutVars>
          <dgm:chMax val="0"/>
          <dgm:chPref val="0"/>
          <dgm:bulletEnabled val="1"/>
        </dgm:presLayoutVars>
      </dgm:prSet>
      <dgm:spPr/>
    </dgm:pt>
    <dgm:pt modelId="{D612A956-7339-4016-A600-9C727733D375}" type="pres">
      <dgm:prSet presAssocID="{CB21815B-4806-470E-B5CC-FE45616887DF}" presName="parTxOnlySpace" presStyleCnt="0"/>
      <dgm:spPr/>
    </dgm:pt>
    <dgm:pt modelId="{16991C25-972B-463C-8DDC-F3F32E0468C2}" type="pres">
      <dgm:prSet presAssocID="{12EE9EC4-EF37-402D-8193-470C66B5EE12}" presName="parTxOnly" presStyleLbl="node1" presStyleIdx="1" presStyleCnt="3" custScaleY="42524" custLinFactY="-19774" custLinFactNeighborX="-5424" custLinFactNeighborY="-100000">
        <dgm:presLayoutVars>
          <dgm:chMax val="0"/>
          <dgm:chPref val="0"/>
          <dgm:bulletEnabled val="1"/>
        </dgm:presLayoutVars>
      </dgm:prSet>
      <dgm:spPr/>
    </dgm:pt>
    <dgm:pt modelId="{A7C4829E-B518-4724-A281-5B6499C036C2}" type="pres">
      <dgm:prSet presAssocID="{4AF5F85F-1D16-4FD3-84FE-B9728C43BDA8}" presName="parTxOnlySpace" presStyleCnt="0"/>
      <dgm:spPr/>
    </dgm:pt>
    <dgm:pt modelId="{9D3D9DA1-6598-4F10-998E-9BA7603A1C4B}" type="pres">
      <dgm:prSet presAssocID="{BF2E0C6B-A3B7-4ED5-84A2-A1A5F10E63F8}" presName="parTxOnly" presStyleLbl="node1" presStyleIdx="2" presStyleCnt="3" custScaleY="42524" custLinFactY="-19774" custLinFactNeighborX="-14023" custLinFactNeighborY="-100000">
        <dgm:presLayoutVars>
          <dgm:chMax val="0"/>
          <dgm:chPref val="0"/>
          <dgm:bulletEnabled val="1"/>
        </dgm:presLayoutVars>
      </dgm:prSet>
      <dgm:spPr/>
    </dgm:pt>
  </dgm:ptLst>
  <dgm:cxnLst>
    <dgm:cxn modelId="{7E41D208-64CD-49A2-8071-7D7F203052A9}" type="presOf" srcId="{C47A8F5E-2897-4DEF-81E0-D7D937AC42A1}" destId="{53A42ABF-0D7D-420D-BD22-AA7C511CAC2B}" srcOrd="0" destOrd="0" presId="urn:microsoft.com/office/officeart/2005/8/layout/chevron1"/>
    <dgm:cxn modelId="{7E6F3943-F7AC-4791-89E0-1FC6484F4170}" srcId="{77C46304-2E9C-45D2-AC80-8927F46397E9}" destId="{C47A8F5E-2897-4DEF-81E0-D7D937AC42A1}" srcOrd="0" destOrd="0" parTransId="{9904EC74-0242-4ED6-9CEE-2C4062CA5F27}" sibTransId="{CB21815B-4806-470E-B5CC-FE45616887DF}"/>
    <dgm:cxn modelId="{5189C364-3E9A-4472-8DA2-063D089A36B3}" type="presOf" srcId="{77C46304-2E9C-45D2-AC80-8927F46397E9}" destId="{1CDF243E-6315-4B22-BC2C-87F103BA0F84}" srcOrd="0" destOrd="0" presId="urn:microsoft.com/office/officeart/2005/8/layout/chevron1"/>
    <dgm:cxn modelId="{2A44924F-BABF-41E0-A724-E2D3C0538A50}" srcId="{77C46304-2E9C-45D2-AC80-8927F46397E9}" destId="{12EE9EC4-EF37-402D-8193-470C66B5EE12}" srcOrd="1" destOrd="0" parTransId="{4119DDC8-8C79-490F-8612-3F982A7C663E}" sibTransId="{4AF5F85F-1D16-4FD3-84FE-B9728C43BDA8}"/>
    <dgm:cxn modelId="{6B154B82-30EA-4080-BAD4-6DC3EF36747B}" type="presOf" srcId="{BF2E0C6B-A3B7-4ED5-84A2-A1A5F10E63F8}" destId="{9D3D9DA1-6598-4F10-998E-9BA7603A1C4B}" srcOrd="0" destOrd="0" presId="urn:microsoft.com/office/officeart/2005/8/layout/chevron1"/>
    <dgm:cxn modelId="{B666CEBE-10B1-4DB2-93EE-40F289D0425F}" srcId="{77C46304-2E9C-45D2-AC80-8927F46397E9}" destId="{BF2E0C6B-A3B7-4ED5-84A2-A1A5F10E63F8}" srcOrd="2" destOrd="0" parTransId="{310DFE2D-71D1-4705-8F0B-9EC4FD36EEED}" sibTransId="{F292EB41-E187-4BBB-8DB0-E59F37180AA1}"/>
    <dgm:cxn modelId="{DE04CBCF-2C92-4DC9-BC71-A0F5CD3019BA}" type="presOf" srcId="{12EE9EC4-EF37-402D-8193-470C66B5EE12}" destId="{16991C25-972B-463C-8DDC-F3F32E0468C2}" srcOrd="0" destOrd="0" presId="urn:microsoft.com/office/officeart/2005/8/layout/chevron1"/>
    <dgm:cxn modelId="{8EE10F2C-1BBD-492B-8103-3A43567F999E}" type="presParOf" srcId="{1CDF243E-6315-4B22-BC2C-87F103BA0F84}" destId="{53A42ABF-0D7D-420D-BD22-AA7C511CAC2B}" srcOrd="0" destOrd="0" presId="urn:microsoft.com/office/officeart/2005/8/layout/chevron1"/>
    <dgm:cxn modelId="{2348CE2D-F212-453D-A1E3-E4B6C21B69D5}" type="presParOf" srcId="{1CDF243E-6315-4B22-BC2C-87F103BA0F84}" destId="{D612A956-7339-4016-A600-9C727733D375}" srcOrd="1" destOrd="0" presId="urn:microsoft.com/office/officeart/2005/8/layout/chevron1"/>
    <dgm:cxn modelId="{E17A49E1-FF8D-493C-A084-AFD4A7199900}" type="presParOf" srcId="{1CDF243E-6315-4B22-BC2C-87F103BA0F84}" destId="{16991C25-972B-463C-8DDC-F3F32E0468C2}" srcOrd="2" destOrd="0" presId="urn:microsoft.com/office/officeart/2005/8/layout/chevron1"/>
    <dgm:cxn modelId="{C15FA134-4F14-4B85-9581-D334101C62E5}" type="presParOf" srcId="{1CDF243E-6315-4B22-BC2C-87F103BA0F84}" destId="{A7C4829E-B518-4724-A281-5B6499C036C2}" srcOrd="3" destOrd="0" presId="urn:microsoft.com/office/officeart/2005/8/layout/chevron1"/>
    <dgm:cxn modelId="{39B53F93-874D-4EB3-9928-72D5AFCC7F10}" type="presParOf" srcId="{1CDF243E-6315-4B22-BC2C-87F103BA0F84}" destId="{9D3D9DA1-6598-4F10-998E-9BA7603A1C4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C46304-2E9C-45D2-AC80-8927F46397E9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C47A8F5E-2897-4DEF-81E0-D7D937AC42A1}">
      <dgm:prSet phldrT="[Text]" custT="1"/>
      <dgm:spPr/>
      <dgm:t>
        <a:bodyPr/>
        <a:lstStyle/>
        <a:p>
          <a:pPr rtl="0"/>
          <a:r>
            <a:rPr lang="en-US" sz="3300" dirty="0">
              <a:latin typeface="Bernard MT Condensed" panose="02050806060905020404" pitchFamily="18" charset="0"/>
            </a:rPr>
            <a:t>PENGESAHAN/PENETAPAN</a:t>
          </a:r>
          <a:endParaRPr lang="id-ID" sz="3300" dirty="0">
            <a:latin typeface="Bernard MT Condensed" panose="02050806060905020404" pitchFamily="18" charset="0"/>
          </a:endParaRPr>
        </a:p>
      </dgm:t>
    </dgm:pt>
    <dgm:pt modelId="{9904EC74-0242-4ED6-9CEE-2C4062CA5F27}" type="parTrans" cxnId="{7E6F3943-F7AC-4791-89E0-1FC6484F4170}">
      <dgm:prSet/>
      <dgm:spPr/>
      <dgm:t>
        <a:bodyPr/>
        <a:lstStyle/>
        <a:p>
          <a:endParaRPr lang="id-ID"/>
        </a:p>
      </dgm:t>
    </dgm:pt>
    <dgm:pt modelId="{CB21815B-4806-470E-B5CC-FE45616887DF}" type="sibTrans" cxnId="{7E6F3943-F7AC-4791-89E0-1FC6484F4170}">
      <dgm:prSet/>
      <dgm:spPr/>
      <dgm:t>
        <a:bodyPr/>
        <a:lstStyle/>
        <a:p>
          <a:endParaRPr lang="id-ID"/>
        </a:p>
      </dgm:t>
    </dgm:pt>
    <dgm:pt modelId="{BFD4B89B-D96C-4255-BFD3-5C29E1E77711}">
      <dgm:prSet phldrT="[Text]" custT="1"/>
      <dgm:spPr/>
      <dgm:t>
        <a:bodyPr/>
        <a:lstStyle/>
        <a:p>
          <a:pPr rtl="0"/>
          <a:r>
            <a:rPr lang="en-US" sz="3300" dirty="0">
              <a:latin typeface="Bernard MT Condensed" panose="02050806060905020404" pitchFamily="18" charset="0"/>
            </a:rPr>
            <a:t>PENGUNDANGAN</a:t>
          </a:r>
          <a:endParaRPr lang="id-ID" sz="3300" dirty="0">
            <a:latin typeface="Bernard MT Condensed" panose="02050806060905020404" pitchFamily="18" charset="0"/>
          </a:endParaRPr>
        </a:p>
      </dgm:t>
    </dgm:pt>
    <dgm:pt modelId="{20CA9504-345E-4570-AC0D-3583EDFE3324}" type="parTrans" cxnId="{9D7C56A2-4FF0-451F-BBD8-A614E8400B73}">
      <dgm:prSet/>
      <dgm:spPr/>
      <dgm:t>
        <a:bodyPr/>
        <a:lstStyle/>
        <a:p>
          <a:endParaRPr lang="id-ID"/>
        </a:p>
      </dgm:t>
    </dgm:pt>
    <dgm:pt modelId="{8D111B9D-EDA7-455B-BDF0-1A078626FAB3}" type="sibTrans" cxnId="{9D7C56A2-4FF0-451F-BBD8-A614E8400B73}">
      <dgm:prSet/>
      <dgm:spPr/>
      <dgm:t>
        <a:bodyPr/>
        <a:lstStyle/>
        <a:p>
          <a:endParaRPr lang="id-ID"/>
        </a:p>
      </dgm:t>
    </dgm:pt>
    <dgm:pt modelId="{1CDF243E-6315-4B22-BC2C-87F103BA0F84}" type="pres">
      <dgm:prSet presAssocID="{77C46304-2E9C-45D2-AC80-8927F46397E9}" presName="Name0" presStyleCnt="0">
        <dgm:presLayoutVars>
          <dgm:dir/>
          <dgm:animLvl val="lvl"/>
          <dgm:resizeHandles val="exact"/>
        </dgm:presLayoutVars>
      </dgm:prSet>
      <dgm:spPr/>
    </dgm:pt>
    <dgm:pt modelId="{53A42ABF-0D7D-420D-BD22-AA7C511CAC2B}" type="pres">
      <dgm:prSet presAssocID="{C47A8F5E-2897-4DEF-81E0-D7D937AC42A1}" presName="parTxOnly" presStyleLbl="node1" presStyleIdx="0" presStyleCnt="2" custScaleY="30974" custLinFactNeighborX="833" custLinFactNeighborY="-80134">
        <dgm:presLayoutVars>
          <dgm:chMax val="0"/>
          <dgm:chPref val="0"/>
          <dgm:bulletEnabled val="1"/>
        </dgm:presLayoutVars>
      </dgm:prSet>
      <dgm:spPr/>
    </dgm:pt>
    <dgm:pt modelId="{D612A956-7339-4016-A600-9C727733D375}" type="pres">
      <dgm:prSet presAssocID="{CB21815B-4806-470E-B5CC-FE45616887DF}" presName="parTxOnlySpace" presStyleCnt="0"/>
      <dgm:spPr/>
    </dgm:pt>
    <dgm:pt modelId="{53DB3EBA-CEB9-4DDE-911E-4AC9946B657D}" type="pres">
      <dgm:prSet presAssocID="{BFD4B89B-D96C-4255-BFD3-5C29E1E77711}" presName="parTxOnly" presStyleLbl="node1" presStyleIdx="1" presStyleCnt="2" custScaleY="30974" custLinFactNeighborX="833" custLinFactNeighborY="-80134">
        <dgm:presLayoutVars>
          <dgm:chMax val="0"/>
          <dgm:chPref val="0"/>
          <dgm:bulletEnabled val="1"/>
        </dgm:presLayoutVars>
      </dgm:prSet>
      <dgm:spPr/>
    </dgm:pt>
  </dgm:ptLst>
  <dgm:cxnLst>
    <dgm:cxn modelId="{BD748D19-4D78-45E5-A57F-FC0711D53DF0}" type="presOf" srcId="{BFD4B89B-D96C-4255-BFD3-5C29E1E77711}" destId="{53DB3EBA-CEB9-4DDE-911E-4AC9946B657D}" srcOrd="0" destOrd="0" presId="urn:microsoft.com/office/officeart/2005/8/layout/chevron1"/>
    <dgm:cxn modelId="{7E6F3943-F7AC-4791-89E0-1FC6484F4170}" srcId="{77C46304-2E9C-45D2-AC80-8927F46397E9}" destId="{C47A8F5E-2897-4DEF-81E0-D7D937AC42A1}" srcOrd="0" destOrd="0" parTransId="{9904EC74-0242-4ED6-9CEE-2C4062CA5F27}" sibTransId="{CB21815B-4806-470E-B5CC-FE45616887DF}"/>
    <dgm:cxn modelId="{4D71BC81-5189-4BD8-8BDE-271747F3E63B}" type="presOf" srcId="{C47A8F5E-2897-4DEF-81E0-D7D937AC42A1}" destId="{53A42ABF-0D7D-420D-BD22-AA7C511CAC2B}" srcOrd="0" destOrd="0" presId="urn:microsoft.com/office/officeart/2005/8/layout/chevron1"/>
    <dgm:cxn modelId="{9D7C56A2-4FF0-451F-BBD8-A614E8400B73}" srcId="{77C46304-2E9C-45D2-AC80-8927F46397E9}" destId="{BFD4B89B-D96C-4255-BFD3-5C29E1E77711}" srcOrd="1" destOrd="0" parTransId="{20CA9504-345E-4570-AC0D-3583EDFE3324}" sibTransId="{8D111B9D-EDA7-455B-BDF0-1A078626FAB3}"/>
    <dgm:cxn modelId="{8E82D5D1-A1B5-41B5-B325-3C2A7590ED0B}" type="presOf" srcId="{77C46304-2E9C-45D2-AC80-8927F46397E9}" destId="{1CDF243E-6315-4B22-BC2C-87F103BA0F84}" srcOrd="0" destOrd="0" presId="urn:microsoft.com/office/officeart/2005/8/layout/chevron1"/>
    <dgm:cxn modelId="{B5846DF6-B554-4E07-B3C1-36305042E702}" type="presParOf" srcId="{1CDF243E-6315-4B22-BC2C-87F103BA0F84}" destId="{53A42ABF-0D7D-420D-BD22-AA7C511CAC2B}" srcOrd="0" destOrd="0" presId="urn:microsoft.com/office/officeart/2005/8/layout/chevron1"/>
    <dgm:cxn modelId="{DCAFCC04-FC1F-46FC-99D9-D64F6E694D97}" type="presParOf" srcId="{1CDF243E-6315-4B22-BC2C-87F103BA0F84}" destId="{D612A956-7339-4016-A600-9C727733D375}" srcOrd="1" destOrd="0" presId="urn:microsoft.com/office/officeart/2005/8/layout/chevron1"/>
    <dgm:cxn modelId="{D8E36175-F041-47C0-AD64-74D885FA24CA}" type="presParOf" srcId="{1CDF243E-6315-4B22-BC2C-87F103BA0F84}" destId="{53DB3EBA-CEB9-4DDE-911E-4AC9946B657D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42ABF-0D7D-420D-BD22-AA7C511CAC2B}">
      <dsp:nvSpPr>
        <dsp:cNvPr id="0" name=""/>
        <dsp:cNvSpPr/>
      </dsp:nvSpPr>
      <dsp:spPr>
        <a:xfrm>
          <a:off x="0" y="115996"/>
          <a:ext cx="4323514" cy="73541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Bernard MT Condensed" panose="02050806060905020404" pitchFamily="18" charset="0"/>
            </a:rPr>
            <a:t>PERENCANAAN</a:t>
          </a:r>
          <a:endParaRPr lang="id-ID" sz="3300" kern="1200" dirty="0">
            <a:latin typeface="Bernard MT Condensed" panose="02050806060905020404" pitchFamily="18" charset="0"/>
          </a:endParaRPr>
        </a:p>
      </dsp:txBody>
      <dsp:txXfrm>
        <a:off x="367706" y="115996"/>
        <a:ext cx="3588102" cy="735412"/>
      </dsp:txXfrm>
    </dsp:sp>
    <dsp:sp modelId="{16991C25-972B-463C-8DDC-F3F32E0468C2}">
      <dsp:nvSpPr>
        <dsp:cNvPr id="0" name=""/>
        <dsp:cNvSpPr/>
      </dsp:nvSpPr>
      <dsp:spPr>
        <a:xfrm>
          <a:off x="3871261" y="115996"/>
          <a:ext cx="4323514" cy="73541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Bernard MT Condensed" panose="02050806060905020404" pitchFamily="18" charset="0"/>
            </a:rPr>
            <a:t>PENYUSUNAN</a:t>
          </a:r>
          <a:endParaRPr lang="id-ID" sz="3300" kern="1200" dirty="0">
            <a:latin typeface="Bernard MT Condensed" panose="02050806060905020404" pitchFamily="18" charset="0"/>
          </a:endParaRPr>
        </a:p>
      </dsp:txBody>
      <dsp:txXfrm>
        <a:off x="4238967" y="115996"/>
        <a:ext cx="3588102" cy="735412"/>
      </dsp:txXfrm>
    </dsp:sp>
    <dsp:sp modelId="{9D3D9DA1-6598-4F10-998E-9BA7603A1C4B}">
      <dsp:nvSpPr>
        <dsp:cNvPr id="0" name=""/>
        <dsp:cNvSpPr/>
      </dsp:nvSpPr>
      <dsp:spPr>
        <a:xfrm>
          <a:off x="7725246" y="115996"/>
          <a:ext cx="4323514" cy="73541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Bernard MT Condensed" panose="02050806060905020404" pitchFamily="18" charset="0"/>
            </a:rPr>
            <a:t>PENYUSUNAN</a:t>
          </a:r>
          <a:r>
            <a:rPr lang="en-US" sz="3300" kern="1200" dirty="0"/>
            <a:t> </a:t>
          </a:r>
          <a:r>
            <a:rPr lang="en-US" sz="3300" kern="1200" dirty="0">
              <a:latin typeface="Bernard MT Condensed" panose="02050806060905020404" pitchFamily="18" charset="0"/>
            </a:rPr>
            <a:t>(2)</a:t>
          </a:r>
          <a:endParaRPr lang="id-ID" sz="3300" kern="1200" dirty="0">
            <a:latin typeface="Bernard MT Condensed" panose="02050806060905020404" pitchFamily="18" charset="0"/>
          </a:endParaRPr>
        </a:p>
      </dsp:txBody>
      <dsp:txXfrm>
        <a:off x="8092952" y="115996"/>
        <a:ext cx="3588102" cy="735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42ABF-0D7D-420D-BD22-AA7C511CAC2B}">
      <dsp:nvSpPr>
        <dsp:cNvPr id="0" name=""/>
        <dsp:cNvSpPr/>
      </dsp:nvSpPr>
      <dsp:spPr>
        <a:xfrm>
          <a:off x="15947" y="120943"/>
          <a:ext cx="6364024" cy="78847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Bernard MT Condensed" panose="02050806060905020404" pitchFamily="18" charset="0"/>
            </a:rPr>
            <a:t>PENGESAHAN/PENETAPAN</a:t>
          </a:r>
          <a:endParaRPr lang="id-ID" sz="3300" kern="1200" dirty="0">
            <a:latin typeface="Bernard MT Condensed" panose="02050806060905020404" pitchFamily="18" charset="0"/>
          </a:endParaRPr>
        </a:p>
      </dsp:txBody>
      <dsp:txXfrm>
        <a:off x="410186" y="120943"/>
        <a:ext cx="5575547" cy="788477"/>
      </dsp:txXfrm>
    </dsp:sp>
    <dsp:sp modelId="{53DB3EBA-CEB9-4DDE-911E-4AC9946B657D}">
      <dsp:nvSpPr>
        <dsp:cNvPr id="0" name=""/>
        <dsp:cNvSpPr/>
      </dsp:nvSpPr>
      <dsp:spPr>
        <a:xfrm>
          <a:off x="5743569" y="120943"/>
          <a:ext cx="6364024" cy="788477"/>
        </a:xfrm>
        <a:prstGeom prst="chevron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latin typeface="Bernard MT Condensed" panose="02050806060905020404" pitchFamily="18" charset="0"/>
            </a:rPr>
            <a:t>PENGUNDANGAN</a:t>
          </a:r>
          <a:endParaRPr lang="id-ID" sz="3300" kern="1200" dirty="0">
            <a:latin typeface="Bernard MT Condensed" panose="02050806060905020404" pitchFamily="18" charset="0"/>
          </a:endParaRPr>
        </a:p>
      </dsp:txBody>
      <dsp:txXfrm>
        <a:off x="6137808" y="120943"/>
        <a:ext cx="5575547" cy="78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FD15C-AC70-4D61-B0BE-DCA2F7A7E6D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5962C-2444-415B-A92F-A4C8FE8B8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91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4F27E-ACAC-4A58-9C3B-1ECD70BA4C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84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4F27E-ACAC-4A58-9C3B-1ECD70BA4C1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74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83E00-C7A6-4D22-BD15-18D4481BA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922F51-2707-49E1-95F8-67228C835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FE84F-8BA6-4890-8436-FC9EA2367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BDD66-4512-446D-A358-C4391EB8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38FC1-6612-4475-945E-FC6808CD9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2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745E5-87CE-40A2-AE6F-81F950E33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8AF96D-58D8-469D-AF7A-3DFA5BE28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4C428-E50E-49A4-8A56-4BC0F0147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E1BC6-8E2C-40FE-9B9E-FCCC4004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EA696-A141-46C7-BC35-4C8DB5559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78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0B7F41-613B-4EF6-9956-55B70B3777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0A1CB7-5A8A-458C-B684-ED1C9F6E7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9473A-5FFA-4EAD-8142-1BA45AB2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3F60A-C854-4754-BF37-3F1D705B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A7BFA-CC84-4132-9C3B-68ACF12D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830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2084" y="1126763"/>
            <a:ext cx="12746137" cy="4831179"/>
          </a:xfrm>
          <a:prstGeom prst="rect">
            <a:avLst/>
          </a:prstGeom>
        </p:spPr>
      </p:pic>
      <p:pic>
        <p:nvPicPr>
          <p:cNvPr id="8" name="Picture 7" hidden="1"/>
          <p:cNvPicPr>
            <a:picLocks noChangeAspect="1"/>
          </p:cNvPicPr>
          <p:nvPr userDrawn="1"/>
        </p:nvPicPr>
        <p:blipFill>
          <a:blip r:embed="rId3" cstate="email">
            <a:duotone>
              <a:prstClr val="black"/>
              <a:srgbClr val="D0F9F6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3000"/>
                    </a14:imgEffect>
                    <a14:imgEffect>
                      <a14:colorTemperature colorTemp="1500"/>
                    </a14:imgEffect>
                    <a14:imgEffect>
                      <a14:saturation sat="0"/>
                    </a14:imgEffect>
                    <a14:imgEffect>
                      <a14:brightnessContrast bright="7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227" y="2316163"/>
            <a:ext cx="8187545" cy="3103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2568004"/>
            <a:ext cx="10515600" cy="1193800"/>
          </a:xfrm>
        </p:spPr>
        <p:txBody>
          <a:bodyPr anchor="ctr">
            <a:normAutofit/>
          </a:bodyPr>
          <a:lstStyle>
            <a:lvl1pPr algn="ctr">
              <a:defRPr sz="4000" b="1">
                <a:solidFill>
                  <a:srgbClr val="003D7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6" descr="E:\Yanuar\Dropbox\Kerjaan\ppt_template_bappenas_newLogo\logo_Bappenas-01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48" y="392212"/>
            <a:ext cx="3586530" cy="141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Yanuar\Dropbox\Kerjaan\ppt_template_bappenas_newLogo\gradient-0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985554" y="-5986551"/>
            <a:ext cx="220893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E:\Yanuar\Dropbox\Kerjaan\ppt_template_bappenas_newLogo\gradient-0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985554" y="694978"/>
            <a:ext cx="220893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25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AF59-F172-450F-99C5-753D7A229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7A2F9-0250-4F58-8EED-BB95216DF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3549F-AA6B-4659-82C6-0B9039B5B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A2A2D-F4A9-46E0-9CAB-1C066096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02C2A-E9D6-4F3E-9055-EBBB2AF0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5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D45D2-0DAC-40B5-B142-1366461B5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257FD-8422-4676-919D-689A9A7E0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CAC78-7EB1-4A58-9EC8-F480F1C48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346E9-6922-4577-B3C2-A7B0D37BE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F03A1-160C-47EF-88B7-2E7417F4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14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4FAC7-228B-4129-A5DF-356644ED0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3B378-E962-45CA-990C-46C89C9C2F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EEB045-3CB0-487D-9003-CF0E21E81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1C6A2-4421-4765-876F-73F99B34A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250181-95B9-49B2-9B30-9561B48B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A77E5-423A-471E-9B6B-A6CA6E2D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4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D497C-7C18-4477-A89C-14D9B8452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83B58-9FBF-4732-916D-5670C30F3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66037-955F-4A2E-BCB7-DA38BE404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119C2F-2632-470D-8E54-9604122CB1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6241FF-44BC-4F92-8379-9E6687A6E1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70E648-C1A9-4FE6-8EAE-3B6E0264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7094A2-2F82-4D7D-A965-CEC17D25C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411B7-CE14-4C3B-8BFB-794567683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15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3529-EC65-4ADC-A7AE-59E9A49DB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0395C1-5AE2-4968-8016-FE23BD056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18BEC1-D77B-4CB3-B37E-29FF96D1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26B97-26FE-44DF-ADB5-48156DB25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270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1667F1-6B35-4CD6-BE9D-69100970D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A1BC9-9433-4C9E-A1B1-DEBFDD58C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30BE0C-1A54-4318-B957-AD8E713F5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6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0C309-7B2D-4D44-9C7F-7DFCD08E5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91256-2709-4728-ACA0-A8B14B06A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EC8FA-E1DF-4F9C-881B-139E8EDE5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FFB29-EC1C-4F66-A9DB-0CD3051A0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09FAA5-0467-4C4C-AB7C-377CCBA2D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0E309-B25D-49E5-82A8-5D5E6DF63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8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D51FC-1C27-4532-9E37-E0499E6FF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C9731D-93B5-4E7B-86E2-103F23028D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13EA5-78CB-433F-B267-10220881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39657D-FDBF-4B05-A108-E2D9A265A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5AEAA6-21C0-41CC-899A-914B306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CFD15-CEAB-4C6B-AD91-0D6D32BD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01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A9219-DFE9-4232-984F-37807A091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BF7099-71C7-4EE6-A60B-79869D9CE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D3FC2-220F-4A70-9DB5-57B3D16283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574B7-793A-437D-8FBD-107391BFA2A7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5C384-C21D-450A-B203-18A52275A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09DB9-D605-4B5B-BA97-B9F7C6150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DC9BE-6F98-411E-B99E-FE4D3F41A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2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5339C1-480B-4637-8C70-49D3CDCCE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01" y="604423"/>
            <a:ext cx="10274909" cy="56491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EE8EAA-409C-44DA-AB8C-EB0D2C99D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372" y="1"/>
            <a:ext cx="1237627" cy="1143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6B55E2-4675-4D14-BF1E-CF5D1459F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052" y="5845451"/>
            <a:ext cx="3200400" cy="51435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0F6DF9-C096-463C-817F-635DAB9E50A0}"/>
              </a:ext>
            </a:extLst>
          </p:cNvPr>
          <p:cNvCxnSpPr>
            <a:cxnSpLocks/>
          </p:cNvCxnSpPr>
          <p:nvPr/>
        </p:nvCxnSpPr>
        <p:spPr>
          <a:xfrm>
            <a:off x="2299252" y="6290228"/>
            <a:ext cx="9558131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142DD0-B576-4C18-A970-4AD9BFE6D194}"/>
              </a:ext>
            </a:extLst>
          </p:cNvPr>
          <p:cNvCxnSpPr>
            <a:stCxn id="5" idx="2"/>
          </p:cNvCxnSpPr>
          <p:nvPr/>
        </p:nvCxnSpPr>
        <p:spPr>
          <a:xfrm flipH="1">
            <a:off x="11573185" y="1143801"/>
            <a:ext cx="1" cy="55154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252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156063"/>
              </p:ext>
            </p:extLst>
          </p:nvPr>
        </p:nvGraphicFramePr>
        <p:xfrm>
          <a:off x="79062" y="980417"/>
          <a:ext cx="12112938" cy="5110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47724" y="6217202"/>
            <a:ext cx="2743200" cy="365125"/>
          </a:xfrm>
        </p:spPr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5598" y="1915906"/>
            <a:ext cx="404531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Pemrakarsa menyiapkan perencanaan program penyusunan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PP/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Perpres yang memuat daftar judul dan pokok materi muatan R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erpres</a:t>
            </a:r>
          </a:p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sv-SE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Pemrakarsa menyampaikan daftar perencanaan program PP/Perpres kepada kementerian/lembaga pemerintah Non kementerian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Pemrakarsa menyelenggarakan rapat koordinasi antar kementerian dan/atau antar non kementerian dalam jangka waktu paling lama 14 (empat belas) hari sejak tanggal daftar perencanaan program penyusunan disampaikan. Rapat koordinasi bertujuan untuk finalisasi daftar perencanaan program penyusunan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PP/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Perpres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Daftar perencanaan program penyusunan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PP/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Perpres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ditetapkan dengan Kepres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09196" y="1915906"/>
            <a:ext cx="397350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Pemrakarsa menyusun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RPP/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 yang berisi materi: </a:t>
            </a:r>
          </a:p>
          <a:p>
            <a:pPr marL="627063" lvl="0" indent="-176213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yang diperintahkan oleh Undang-Undang;</a:t>
            </a:r>
          </a:p>
          <a:p>
            <a:pPr marL="627063" lvl="0" indent="-176213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untuk melaksanakan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UU/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PP; atau</a:t>
            </a:r>
          </a:p>
          <a:p>
            <a:pPr marL="627063" lvl="0" indent="-176213">
              <a:buFont typeface="Symbol" panose="05050102010706020507" pitchFamily="18" charset="2"/>
              <a:buChar char="-"/>
            </a:pPr>
            <a:r>
              <a:rPr lang="fi-FI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untuk melaksanakan penyelenggaraan kekuasaan Pemerintahan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Mempersiapkan 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RPP/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erpres</a:t>
            </a:r>
          </a:p>
          <a:p>
            <a:pPr marL="627063" lvl="0" indent="-176213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Pembentukan Panitia Antar kementerian dan/atau Antar no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kementerian</a:t>
            </a:r>
          </a:p>
          <a:p>
            <a:pPr marL="627063" lvl="0" indent="-176213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Rapat Panitia Antar kementerian dan/atau Antar non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kementerian</a:t>
            </a:r>
            <a:endParaRPr lang="en-US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 indent="-285750">
              <a:buFont typeface="Arial" panose="020B0604020202020204" pitchFamily="34" charset="0"/>
              <a:buChar char="•"/>
            </a:pP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Penyelesaian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PAK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melalui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berita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acara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selesai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PAK/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paraf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persetujuan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substansi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pada draft RPP/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2705" y="1915906"/>
            <a:ext cx="4031305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0"/>
            <a:r>
              <a:rPr lang="fi-FI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Pengharmonisasian, Pembulatan, dan Pemantapan Konsepsi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indent="-177800">
              <a:buFont typeface="Symbol" panose="05050102010706020507" pitchFamily="18" charset="2"/>
              <a:buChar char="-"/>
            </a:pP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Permohonan </a:t>
            </a: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pengharmonisasian konsepsi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ke Menteri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KemenKumHAM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dengan tembusan ke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Ditjen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PP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KemenKumHAM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77800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Pemeriksaan administratif</a:t>
            </a:r>
          </a:p>
          <a:p>
            <a:pPr marL="450850" lvl="0" indent="-177800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Analisis konsepsi</a:t>
            </a:r>
            <a:r>
              <a:rPr lang="en-US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77800">
              <a:buFont typeface="Symbol" panose="05050102010706020507" pitchFamily="18" charset="2"/>
              <a:buChar char="-"/>
            </a:pPr>
            <a:r>
              <a:rPr lang="sv-SE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Rapat pengharmonisasian konsepsi RPP/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77800">
              <a:buFont typeface="Symbol" panose="05050102010706020507" pitchFamily="18" charset="2"/>
              <a:buChar char="-"/>
            </a:pPr>
            <a: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Paraf persetujuan</a:t>
            </a:r>
          </a:p>
          <a:p>
            <a:pPr marL="450850" lvl="0" indent="-177800">
              <a:buFont typeface="Symbol" panose="05050102010706020507" pitchFamily="18" charset="2"/>
              <a:buChar char="-"/>
            </a:pPr>
            <a:r>
              <a:rPr lang="sv-SE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Penyampaian hasil pengharmonisasian konsepsi RPP/</a:t>
            </a:r>
            <a:r>
              <a:rPr lang="en-US" sz="15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br>
              <a:rPr lang="id-ID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sv-SE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2" name="Group 15">
            <a:extLst>
              <a:ext uri="{FF2B5EF4-FFF2-40B4-BE49-F238E27FC236}">
                <a16:creationId xmlns:a16="http://schemas.microsoft.com/office/drawing/2014/main" id="{470F3E70-0209-475B-977D-C10FEE88E5C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1378720" y="6061816"/>
            <a:ext cx="1284287" cy="184150"/>
            <a:chOff x="234834" y="856112"/>
            <a:chExt cx="1283192" cy="1832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E65C21-1E6F-46E2-8128-429EFD59758D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E9A770C-D019-4BDE-9E3A-92F51FFD2D17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2E79875-43D1-4867-9CBE-FBAD28B0A10E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9BCF8D-2DEB-4455-AED7-14D7ACAAAB44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D325CA-A8F1-4E2D-BBCE-502595ACF17F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4CD495D-FAF6-495C-B202-EBD2957C6AC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51257A-4817-4D40-992A-804FC5872F0E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F2986D5-01D4-44D7-B115-46ACBEC8B6EB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6575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41938" y="1119565"/>
          <a:ext cx="12112938" cy="5110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1" y="2068389"/>
            <a:ext cx="601717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180975">
              <a:buFont typeface="Arial" panose="020B0604020202020204" pitchFamily="34" charset="0"/>
              <a:buChar char="•"/>
            </a:pP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Pengundangan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PP/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Perpres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dalam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Lembaran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Negara RI dan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Tambahan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Lembaran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Negara RI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dilaksanakan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oleh </a:t>
            </a: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teri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Sekretariat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Negara</a:t>
            </a:r>
            <a:endParaRPr lang="id-ID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lvl="0" indent="-180975">
              <a:buFont typeface="Arial" panose="020B0604020202020204" pitchFamily="34" charset="0"/>
              <a:buChar char="•"/>
            </a:pP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Penerbitan Lembaran Negara Republik Indonesia, Tambahan Lembaran Negara Republik Indonesia</a:t>
            </a: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585" y="2068389"/>
            <a:ext cx="60171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180975">
              <a:buFont typeface="Arial" panose="020B0604020202020204" pitchFamily="34" charset="0"/>
              <a:buChar char="•"/>
            </a:pP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Presiden menetapkan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RPP/</a:t>
            </a: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 yang telah disusun berdasarkan ketentuan Peraturan Perundang-undangan</a:t>
            </a:r>
          </a:p>
          <a:p>
            <a:pPr marL="450850" indent="-180975"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RPP/</a:t>
            </a: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 ditetapkan oleh Presiden menjadi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Peraturan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Pemerintah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Perpres dengan membubuhkan tanda tangan</a:t>
            </a:r>
          </a:p>
          <a:p>
            <a:pPr marL="450850" indent="-180975">
              <a:buFont typeface="Arial" panose="020B0604020202020204" pitchFamily="34" charset="0"/>
              <a:buChar char="•"/>
            </a:pP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Men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teri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Sekretariat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Negara</a:t>
            </a:r>
            <a:r>
              <a:rPr lang="id-ID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membubuhkan nomor dan tahun pada naskah Perpres </a:t>
            </a: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6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300" lvl="0" indent="0"/>
            <a:endParaRPr lang="id-ID" sz="1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0" name="Group 15">
            <a:extLst>
              <a:ext uri="{FF2B5EF4-FFF2-40B4-BE49-F238E27FC236}">
                <a16:creationId xmlns:a16="http://schemas.microsoft.com/office/drawing/2014/main" id="{272BD722-5786-4C78-9120-E9F35DAB94F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55483" y="5987257"/>
            <a:ext cx="1284287" cy="184150"/>
            <a:chOff x="234834" y="856112"/>
            <a:chExt cx="1283192" cy="1832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330EA8-CBC7-4358-B43D-883F0C43C68A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08C60C-DF4D-41F4-854C-76835B5797C5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6346331-6A51-4445-A5AD-E2F6820AC692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8C4CE72-0A19-4CAF-A918-22D4691B371A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B61C5-6D3A-4378-8410-6AFB6EB49C69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A8A4E3D-F209-46EF-8A3A-A3074E6C96D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D00BDEB-BADA-47B1-9AF7-BD43330F1497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085DE0E-55AD-4C1F-A740-A7EDED82B2F7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953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D9BDD0-DBB1-4B5B-91E8-A4522C904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546" y="1789045"/>
            <a:ext cx="8421561" cy="23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90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EA8BF4-D511-48B0-A14B-5A223C6DD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37" y="1337434"/>
            <a:ext cx="4933950" cy="4600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CBFD20-A051-4E66-968F-1CE30D311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443" y="443778"/>
            <a:ext cx="4933950" cy="4894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5F1ADC-F40D-4C6F-9BD9-95283BB3DBC2}"/>
              </a:ext>
            </a:extLst>
          </p:cNvPr>
          <p:cNvSpPr/>
          <p:nvPr/>
        </p:nvSpPr>
        <p:spPr>
          <a:xfrm>
            <a:off x="-387626" y="6361042"/>
            <a:ext cx="4234069" cy="3180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err="1">
                <a:solidFill>
                  <a:schemeClr val="tx1"/>
                </a:solidFill>
              </a:rPr>
              <a:t>Sumber</a:t>
            </a:r>
            <a:r>
              <a:rPr lang="en-US" sz="1500" dirty="0">
                <a:solidFill>
                  <a:schemeClr val="tx1"/>
                </a:solidFill>
              </a:rPr>
              <a:t>: </a:t>
            </a:r>
            <a:r>
              <a:rPr lang="en-US" sz="1500" dirty="0" err="1">
                <a:solidFill>
                  <a:schemeClr val="tx1"/>
                </a:solidFill>
              </a:rPr>
              <a:t>Bayu</a:t>
            </a:r>
            <a:r>
              <a:rPr lang="en-US" sz="1500" dirty="0">
                <a:solidFill>
                  <a:schemeClr val="tx1"/>
                </a:solidFill>
              </a:rPr>
              <a:t> </a:t>
            </a:r>
            <a:r>
              <a:rPr lang="en-US" sz="1500" dirty="0" err="1">
                <a:solidFill>
                  <a:schemeClr val="tx1"/>
                </a:solidFill>
              </a:rPr>
              <a:t>Dwi</a:t>
            </a:r>
            <a:r>
              <a:rPr lang="en-US" sz="1500" dirty="0">
                <a:solidFill>
                  <a:schemeClr val="tx1"/>
                </a:solidFill>
              </a:rPr>
              <a:t> </a:t>
            </a:r>
            <a:r>
              <a:rPr lang="en-US" sz="1500" dirty="0" err="1">
                <a:solidFill>
                  <a:schemeClr val="tx1"/>
                </a:solidFill>
              </a:rPr>
              <a:t>Anggono</a:t>
            </a:r>
            <a:r>
              <a:rPr lang="en-US" sz="1500" dirty="0">
                <a:solidFill>
                  <a:schemeClr val="tx1"/>
                </a:solidFill>
              </a:rPr>
              <a:t>, 2014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5D69AF7-ED94-463A-9FD9-1012DE294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5182" y="1253331"/>
            <a:ext cx="6192078" cy="4351338"/>
          </a:xfrm>
        </p:spPr>
        <p:txBody>
          <a:bodyPr>
            <a:noAutofit/>
          </a:bodyPr>
          <a:lstStyle/>
          <a:p>
            <a:r>
              <a:rPr lang="id-ID" altLang="en-US" sz="2000" dirty="0"/>
              <a:t>Penyusunan Prolegnas dilaksanakan oleh DPR dan Pemerintah</a:t>
            </a:r>
          </a:p>
          <a:p>
            <a:r>
              <a:rPr lang="es-ES" altLang="en-US" sz="2000" dirty="0" err="1"/>
              <a:t>Penyusunan</a:t>
            </a:r>
            <a:r>
              <a:rPr lang="es-ES" altLang="en-US" sz="2000" dirty="0"/>
              <a:t> </a:t>
            </a:r>
            <a:r>
              <a:rPr lang="es-ES" altLang="en-US" sz="2000" dirty="0" err="1"/>
              <a:t>Prolegnas</a:t>
            </a:r>
            <a:r>
              <a:rPr lang="es-ES" altLang="en-US" sz="2000" dirty="0"/>
              <a:t> antara DPR dan </a:t>
            </a:r>
            <a:r>
              <a:rPr lang="es-ES" altLang="en-US" sz="2000" dirty="0" err="1"/>
              <a:t>Pemerintah</a:t>
            </a:r>
            <a:r>
              <a:rPr lang="id-ID" altLang="en-US" sz="2000" dirty="0"/>
              <a:t> </a:t>
            </a:r>
            <a:r>
              <a:rPr lang="fi-FI" altLang="en-US" sz="2000" dirty="0"/>
              <a:t>dikoordinasikan oleh DPR melalui alat kelengkapan</a:t>
            </a:r>
            <a:r>
              <a:rPr lang="id-ID" altLang="en-US" sz="2000" dirty="0"/>
              <a:t> DPR yang khusus menangani bidang legislasi</a:t>
            </a:r>
          </a:p>
          <a:p>
            <a:r>
              <a:rPr lang="it-IT" altLang="en-US" sz="2000" dirty="0"/>
              <a:t>Penyusunan Prolegnas di lingkungan DPR</a:t>
            </a:r>
            <a:r>
              <a:rPr lang="id-ID" altLang="en-US" sz="2000" dirty="0"/>
              <a:t> </a:t>
            </a:r>
            <a:r>
              <a:rPr lang="fi-FI" altLang="en-US" sz="2000" dirty="0"/>
              <a:t>dikoordinasikan oleh alat kelengkapan DPR yang</a:t>
            </a:r>
            <a:r>
              <a:rPr lang="id-ID" altLang="en-US" sz="2000" dirty="0"/>
              <a:t> khusus menangani bidang legislasi, dengan mempertimbangkan usulan dari fraksi, komisi, anggota DPR, DPD, dan/atau masyarakat.</a:t>
            </a:r>
          </a:p>
          <a:p>
            <a:r>
              <a:rPr lang="it-IT" altLang="en-US" sz="2000" dirty="0"/>
              <a:t>Penyusunan Prolegnas di lingkungan Pemerintah</a:t>
            </a:r>
            <a:r>
              <a:rPr lang="id-ID" altLang="en-US" sz="2000" dirty="0"/>
              <a:t> </a:t>
            </a:r>
            <a:r>
              <a:rPr lang="nn-NO" altLang="en-US" sz="2000" dirty="0"/>
              <a:t>dikoordinasikan oleh menteri yang menyelenggarakan</a:t>
            </a:r>
            <a:r>
              <a:rPr lang="id-ID" altLang="en-US" sz="2000" dirty="0"/>
              <a:t> </a:t>
            </a:r>
            <a:r>
              <a:rPr lang="sv-SE" altLang="en-US" sz="2000" dirty="0"/>
              <a:t>urusan pemerintahan di bidang hukum</a:t>
            </a:r>
            <a:endParaRPr lang="id-ID" altLang="en-US" sz="2000" dirty="0"/>
          </a:p>
          <a:p>
            <a:r>
              <a:rPr lang="es-ES" altLang="en-US" sz="2000" dirty="0" err="1"/>
              <a:t>Hasil</a:t>
            </a:r>
            <a:r>
              <a:rPr lang="es-ES" altLang="en-US" sz="2000" dirty="0"/>
              <a:t> </a:t>
            </a:r>
            <a:r>
              <a:rPr lang="es-ES" altLang="en-US" sz="2000" dirty="0" err="1"/>
              <a:t>penyusunan</a:t>
            </a:r>
            <a:r>
              <a:rPr lang="es-ES" altLang="en-US" sz="2000" dirty="0"/>
              <a:t> </a:t>
            </a:r>
            <a:r>
              <a:rPr lang="es-ES" altLang="en-US" sz="2000" dirty="0" err="1"/>
              <a:t>Prolegnas</a:t>
            </a:r>
            <a:r>
              <a:rPr lang="es-ES" altLang="en-US" sz="2000" dirty="0"/>
              <a:t> antara DPR dan</a:t>
            </a:r>
            <a:r>
              <a:rPr lang="id-ID" altLang="en-US" sz="2000" dirty="0"/>
              <a:t> Pemerintah </a:t>
            </a:r>
            <a:r>
              <a:rPr lang="sv-SE" altLang="en-US" sz="2000" dirty="0"/>
              <a:t>disepakati menjadi Prolegnas dan ditetapkan</a:t>
            </a:r>
            <a:r>
              <a:rPr lang="id-ID" altLang="en-US" sz="2000" dirty="0"/>
              <a:t> dalam Rapat Paripurna DPR (ditetapkan dengan Keputusan DPR)</a:t>
            </a:r>
          </a:p>
        </p:txBody>
      </p:sp>
      <p:grpSp>
        <p:nvGrpSpPr>
          <p:cNvPr id="9" name="Group 15">
            <a:extLst>
              <a:ext uri="{FF2B5EF4-FFF2-40B4-BE49-F238E27FC236}">
                <a16:creationId xmlns:a16="http://schemas.microsoft.com/office/drawing/2014/main" id="{5D684F71-8B8A-4F65-9CCE-B0BD6DB0396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69177" y="728972"/>
            <a:ext cx="1284287" cy="184150"/>
            <a:chOff x="234834" y="856112"/>
            <a:chExt cx="1283192" cy="1832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6911145-0885-46CD-93E3-D98B9369912C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BCBE96-FA62-480F-9232-2012204013A7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F815EFC-5E91-4E80-852E-A6E2645AD657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916F229-89BD-47AE-8CE8-27EF39F082B9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B70A5FB-1CC0-4D34-B4E3-C82725A38324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F5492CC-C11E-4E51-A03E-0B48A126ECB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6BCA317-723E-45EC-BD4F-72D2C0821878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D395C2-6DB3-40A8-BC5E-3FC7AEBA5EE8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034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71C4D6-CCA4-474A-B6ED-BFC565AD5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1658730"/>
            <a:ext cx="4598504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diusulkan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Prolegnas</a:t>
            </a:r>
            <a:r>
              <a:rPr lang="en-US" sz="2000" dirty="0"/>
              <a:t> </a:t>
            </a:r>
            <a:r>
              <a:rPr lang="en-US" sz="2000" dirty="0" err="1"/>
              <a:t>Prioritas</a:t>
            </a:r>
            <a:r>
              <a:rPr lang="en-US" sz="2000" dirty="0"/>
              <a:t> </a:t>
            </a:r>
            <a:r>
              <a:rPr lang="en-US" sz="2000" dirty="0" err="1"/>
              <a:t>Tahunan</a:t>
            </a:r>
            <a:r>
              <a:rPr lang="id-ID" sz="2000" dirty="0"/>
              <a:t>:</a:t>
            </a:r>
          </a:p>
          <a:p>
            <a:pPr>
              <a:defRPr/>
            </a:pPr>
            <a:r>
              <a:rPr lang="en-US" sz="2000" dirty="0" err="1"/>
              <a:t>Naskah</a:t>
            </a:r>
            <a:r>
              <a:rPr lang="en-US" sz="2000" dirty="0"/>
              <a:t> </a:t>
            </a:r>
            <a:r>
              <a:rPr lang="en-US" sz="2000" dirty="0" err="1"/>
              <a:t>Akademik</a:t>
            </a:r>
            <a:r>
              <a:rPr lang="en-US" sz="2000" dirty="0"/>
              <a:t>.</a:t>
            </a:r>
            <a:endParaRPr lang="id-ID" sz="2000" dirty="0"/>
          </a:p>
          <a:p>
            <a:pPr>
              <a:defRPr/>
            </a:pPr>
            <a:r>
              <a:rPr lang="en-US" sz="2000" dirty="0"/>
              <a:t>Draft RUU.</a:t>
            </a:r>
            <a:endParaRPr lang="id-ID" sz="2000" dirty="0"/>
          </a:p>
          <a:p>
            <a:pPr>
              <a:defRPr/>
            </a:pPr>
            <a:r>
              <a:rPr lang="en-US" sz="2000" dirty="0" err="1"/>
              <a:t>Pembahasan</a:t>
            </a:r>
            <a:r>
              <a:rPr lang="en-US" sz="2000" dirty="0"/>
              <a:t> </a:t>
            </a:r>
            <a:r>
              <a:rPr lang="en-US" sz="2000" dirty="0" err="1"/>
              <a:t>lintas</a:t>
            </a:r>
            <a:r>
              <a:rPr lang="en-US" sz="2000" dirty="0"/>
              <a:t> </a:t>
            </a:r>
            <a:r>
              <a:rPr lang="en-US" sz="2000" dirty="0" err="1"/>
              <a:t>kementerian</a:t>
            </a:r>
            <a:r>
              <a:rPr lang="en-US" sz="2000" dirty="0"/>
              <a:t> (</a:t>
            </a:r>
            <a:r>
              <a:rPr lang="en-US" sz="2000" dirty="0" err="1"/>
              <a:t>pra</a:t>
            </a:r>
            <a:r>
              <a:rPr lang="en-US" sz="2000" dirty="0"/>
              <a:t> PAK) dan PAK</a:t>
            </a:r>
            <a:endParaRPr lang="id-ID" sz="2000" dirty="0"/>
          </a:p>
          <a:p>
            <a:pPr marL="0" indent="0">
              <a:buNone/>
              <a:defRPr/>
            </a:pPr>
            <a:endParaRPr lang="id-ID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3FDE3B-9007-4F6D-B850-7BF33475B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331" y="313841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id-ID" dirty="0"/>
              <a:t>PROGLENAS </a:t>
            </a:r>
            <a:r>
              <a:rPr lang="en-US" dirty="0"/>
              <a:t>PRIORITAS TAHUNAN</a:t>
            </a:r>
            <a:endParaRPr lang="id-ID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3BE774-1113-4D44-B954-247766FAF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380" y="1639404"/>
            <a:ext cx="6078017" cy="34295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168EF6-468D-43AC-9FBD-CC50ED2757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691" y="2977047"/>
            <a:ext cx="2282642" cy="3567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498415-B8A2-411B-A37D-2AD3ADFC5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5316" y="5213350"/>
            <a:ext cx="3381375" cy="771525"/>
          </a:xfrm>
          <a:prstGeom prst="rect">
            <a:avLst/>
          </a:prstGeom>
        </p:spPr>
      </p:pic>
      <p:grpSp>
        <p:nvGrpSpPr>
          <p:cNvPr id="8" name="Group 15">
            <a:extLst>
              <a:ext uri="{FF2B5EF4-FFF2-40B4-BE49-F238E27FC236}">
                <a16:creationId xmlns:a16="http://schemas.microsoft.com/office/drawing/2014/main" id="{E3E67AED-BE84-400A-B45C-CDA31D8DD9E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38358" y="5917993"/>
            <a:ext cx="1284287" cy="184150"/>
            <a:chOff x="234834" y="856112"/>
            <a:chExt cx="1283192" cy="18329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180285-6C30-4DDE-A5DF-AA767B4BCBA4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E9F37DE-1CFC-41D0-8943-72D1E152E713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1132A6-CA0E-47B6-BBC9-E93FD3E154B4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6ADDB1A-FA7D-4632-9C78-4F6543BEEE6E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CCBF79-21F1-455B-83D1-BD2C206AC3A5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FF715AD-80A5-43FF-BDF3-C3EB7997715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A414ECA-2DE2-474A-A988-3C94D86398F3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A121DEE-DDC9-40D6-A7A7-6D1C75C2A90E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5553" y="15749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PROGRAM PENYUSUNAN PP DAN PERPRES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6640" y="1625555"/>
            <a:ext cx="11900491" cy="702313"/>
            <a:chOff x="2521418" y="3955412"/>
            <a:chExt cx="9625713" cy="749360"/>
          </a:xfrm>
        </p:grpSpPr>
        <p:grpSp>
          <p:nvGrpSpPr>
            <p:cNvPr id="6" name="Group 5"/>
            <p:cNvGrpSpPr/>
            <p:nvPr/>
          </p:nvGrpSpPr>
          <p:grpSpPr>
            <a:xfrm>
              <a:off x="2521418" y="4078433"/>
              <a:ext cx="2199807" cy="595800"/>
              <a:chOff x="96771" y="115996"/>
              <a:chExt cx="4323514" cy="735412"/>
            </a:xfrm>
          </p:grpSpPr>
          <p:sp>
            <p:nvSpPr>
              <p:cNvPr id="19" name="Chevron 18"/>
              <p:cNvSpPr/>
              <p:nvPr/>
            </p:nvSpPr>
            <p:spPr>
              <a:xfrm>
                <a:off x="96771" y="115996"/>
                <a:ext cx="4323514" cy="735412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Chevron 4"/>
              <p:cNvSpPr/>
              <p:nvPr/>
            </p:nvSpPr>
            <p:spPr>
              <a:xfrm>
                <a:off x="367706" y="115996"/>
                <a:ext cx="3588102" cy="7354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32017" tIns="44006" rIns="44006" bIns="44006" numCol="1" spcCol="1270" anchor="ctr" anchorCtr="0">
                <a:noAutofit/>
              </a:bodyPr>
              <a:lstStyle/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PERENCANAAN</a:t>
                </a:r>
                <a:endParaRPr lang="id-ID" sz="1400" kern="1200" dirty="0">
                  <a:latin typeface="Bernard MT Condensed" panose="02050806060905020404" pitchFamily="18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418496" y="4043530"/>
              <a:ext cx="1997036" cy="630703"/>
              <a:chOff x="3871261" y="115996"/>
              <a:chExt cx="4323514" cy="735412"/>
            </a:xfrm>
          </p:grpSpPr>
          <p:sp>
            <p:nvSpPr>
              <p:cNvPr id="17" name="Chevron 16"/>
              <p:cNvSpPr/>
              <p:nvPr/>
            </p:nvSpPr>
            <p:spPr>
              <a:xfrm>
                <a:off x="3871261" y="115996"/>
                <a:ext cx="4323514" cy="735412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Chevron 6"/>
              <p:cNvSpPr/>
              <p:nvPr/>
            </p:nvSpPr>
            <p:spPr>
              <a:xfrm>
                <a:off x="4238967" y="115996"/>
                <a:ext cx="3588102" cy="7354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32017" tIns="44006" rIns="44006" bIns="44006" numCol="1" spcCol="1270" anchor="ctr" anchorCtr="0">
                <a:noAutofit/>
              </a:bodyPr>
              <a:lstStyle/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PENYUSUNAN</a:t>
                </a:r>
                <a:endParaRPr lang="id-ID" sz="1400" kern="1200" dirty="0">
                  <a:latin typeface="Bernard MT Condensed" panose="02050806060905020404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174758" y="3955412"/>
              <a:ext cx="2067380" cy="749360"/>
              <a:chOff x="7236277" y="-1572044"/>
              <a:chExt cx="3064564" cy="788477"/>
            </a:xfrm>
          </p:grpSpPr>
          <p:sp>
            <p:nvSpPr>
              <p:cNvPr id="15" name="Chevron 14"/>
              <p:cNvSpPr/>
              <p:nvPr/>
            </p:nvSpPr>
            <p:spPr>
              <a:xfrm>
                <a:off x="7236277" y="-1467675"/>
                <a:ext cx="3064564" cy="655532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Chevron 4"/>
              <p:cNvSpPr/>
              <p:nvPr/>
            </p:nvSpPr>
            <p:spPr>
              <a:xfrm>
                <a:off x="7469144" y="-1572044"/>
                <a:ext cx="1990598" cy="78847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32017" tIns="44006" rIns="44006" bIns="44006" numCol="1" spcCol="1270" anchor="ctr" anchorCtr="0">
                <a:noAutofit/>
              </a:bodyPr>
              <a:lstStyle/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PENGESAHAN/</a:t>
                </a:r>
              </a:p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PENETAPAN</a:t>
                </a:r>
                <a:endParaRPr lang="id-ID" sz="1400" kern="1200" dirty="0">
                  <a:latin typeface="Bernard MT Condensed" panose="020508060609050204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0066805" y="4058254"/>
              <a:ext cx="2080326" cy="575246"/>
              <a:chOff x="5743569" y="110302"/>
              <a:chExt cx="6364024" cy="788477"/>
            </a:xfrm>
          </p:grpSpPr>
          <p:sp>
            <p:nvSpPr>
              <p:cNvPr id="13" name="Chevron 12"/>
              <p:cNvSpPr/>
              <p:nvPr/>
            </p:nvSpPr>
            <p:spPr>
              <a:xfrm>
                <a:off x="5743569" y="110302"/>
                <a:ext cx="6364024" cy="788477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7353344"/>
                  <a:satOff val="-10228"/>
                  <a:lumOff val="-3922"/>
                  <a:alphaOff val="0"/>
                </a:schemeClr>
              </a:fillRef>
              <a:effectRef idx="0">
                <a:schemeClr val="accent5">
                  <a:hueOff val="-7353344"/>
                  <a:satOff val="-10228"/>
                  <a:lumOff val="-3922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Chevron 6"/>
              <p:cNvSpPr/>
              <p:nvPr/>
            </p:nvSpPr>
            <p:spPr>
              <a:xfrm>
                <a:off x="6137808" y="110302"/>
                <a:ext cx="5575547" cy="78847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32017" tIns="44006" rIns="44006" bIns="44006" numCol="1" spcCol="1270" anchor="ctr" anchorCtr="0">
                <a:noAutofit/>
              </a:bodyPr>
              <a:lstStyle/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PENGUNDANGAN</a:t>
                </a:r>
                <a:endParaRPr lang="id-ID" sz="1400" kern="1200" dirty="0">
                  <a:latin typeface="Bernard MT Condensed" panose="02050806060905020404" pitchFamily="18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164350" y="4047894"/>
              <a:ext cx="2257382" cy="656878"/>
              <a:chOff x="7848418" y="71387"/>
              <a:chExt cx="4323514" cy="780021"/>
            </a:xfrm>
          </p:grpSpPr>
          <p:sp>
            <p:nvSpPr>
              <p:cNvPr id="11" name="Chevron 10"/>
              <p:cNvSpPr/>
              <p:nvPr/>
            </p:nvSpPr>
            <p:spPr>
              <a:xfrm>
                <a:off x="7848418" y="71387"/>
                <a:ext cx="4323514" cy="735412"/>
              </a:xfrm>
              <a:prstGeom prst="chevron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Chevron 4"/>
              <p:cNvSpPr/>
              <p:nvPr/>
            </p:nvSpPr>
            <p:spPr>
              <a:xfrm>
                <a:off x="8092952" y="115996"/>
                <a:ext cx="3588102" cy="73541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32017" tIns="44006" rIns="44006" bIns="44006" numCol="1" spcCol="1270" anchor="ctr" anchorCtr="0">
                <a:noAutofit/>
              </a:bodyPr>
              <a:lstStyle/>
              <a:p>
                <a:pPr lvl="0" algn="ctr" defTabSz="146685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400" kern="1200" dirty="0">
                    <a:latin typeface="Bernard MT Condensed" panose="02050806060905020404" pitchFamily="18" charset="0"/>
                  </a:rPr>
                  <a:t>PEMBAHASAN</a:t>
                </a:r>
                <a:endParaRPr lang="id-ID" sz="1400" kern="1200" dirty="0">
                  <a:latin typeface="Bernard MT Condensed" panose="02050806060905020404" pitchFamily="18" charset="0"/>
                </a:endParaRPr>
              </a:p>
            </p:txBody>
          </p:sp>
        </p:grpSp>
      </p:grpSp>
      <p:sp>
        <p:nvSpPr>
          <p:cNvPr id="38" name="Rectangle 37"/>
          <p:cNvSpPr/>
          <p:nvPr/>
        </p:nvSpPr>
        <p:spPr>
          <a:xfrm>
            <a:off x="321590" y="1685515"/>
            <a:ext cx="2555383" cy="702313"/>
          </a:xfrm>
          <a:prstGeom prst="rect">
            <a:avLst/>
          </a:prstGeom>
          <a:noFill/>
          <a:ln w="349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Shape 1520">
            <a:extLst>
              <a:ext uri="{FF2B5EF4-FFF2-40B4-BE49-F238E27FC236}">
                <a16:creationId xmlns:a16="http://schemas.microsoft.com/office/drawing/2014/main" id="{EA1ED4E9-36EC-4E62-9DA0-073E51AC2899}"/>
              </a:ext>
            </a:extLst>
          </p:cNvPr>
          <p:cNvSpPr/>
          <p:nvPr/>
        </p:nvSpPr>
        <p:spPr>
          <a:xfrm flipH="1">
            <a:off x="507452" y="2492585"/>
            <a:ext cx="0" cy="1165015"/>
          </a:xfrm>
          <a:prstGeom prst="line">
            <a:avLst/>
          </a:prstGeom>
          <a:noFill/>
          <a:ln w="177800" cap="rnd">
            <a:solidFill>
              <a:srgbClr val="F8AD94"/>
            </a:solidFill>
            <a:prstDash val="solid"/>
            <a:miter lim="800000"/>
          </a:ln>
          <a:effectLst/>
        </p:spPr>
        <p:txBody>
          <a:bodyPr wrap="square" lIns="59013" tIns="59013" rIns="59013" bIns="59013" numCol="1" anchor="t">
            <a:noAutofit/>
          </a:bodyPr>
          <a:lstStyle/>
          <a:p>
            <a:pPr algn="l" defTabSz="590133">
              <a:lnSpc>
                <a:spcPct val="93000"/>
              </a:lnSpc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40" name="Shape 1526">
            <a:extLst>
              <a:ext uri="{FF2B5EF4-FFF2-40B4-BE49-F238E27FC236}">
                <a16:creationId xmlns:a16="http://schemas.microsoft.com/office/drawing/2014/main" id="{EA0C213A-5F12-4610-8BFA-2A1530FCC99B}"/>
              </a:ext>
            </a:extLst>
          </p:cNvPr>
          <p:cNvSpPr/>
          <p:nvPr/>
        </p:nvSpPr>
        <p:spPr>
          <a:xfrm>
            <a:off x="423896" y="2653025"/>
            <a:ext cx="174995" cy="151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757"/>
                  <a:pt x="21132" y="14478"/>
                  <a:pt x="20118" y="16200"/>
                </a:cubicBezTo>
                <a:cubicBezTo>
                  <a:pt x="19105" y="17922"/>
                  <a:pt x="17935" y="19174"/>
                  <a:pt x="16219" y="20191"/>
                </a:cubicBezTo>
                <a:cubicBezTo>
                  <a:pt x="14426" y="21130"/>
                  <a:pt x="12710" y="21600"/>
                  <a:pt x="10761" y="21600"/>
                </a:cubicBezTo>
                <a:cubicBezTo>
                  <a:pt x="8734" y="21600"/>
                  <a:pt x="7096" y="21130"/>
                  <a:pt x="5381" y="20191"/>
                </a:cubicBezTo>
                <a:cubicBezTo>
                  <a:pt x="3665" y="19174"/>
                  <a:pt x="2417" y="17922"/>
                  <a:pt x="1482" y="16200"/>
                </a:cubicBezTo>
                <a:cubicBezTo>
                  <a:pt x="468" y="14478"/>
                  <a:pt x="0" y="12757"/>
                  <a:pt x="0" y="10800"/>
                </a:cubicBezTo>
                <a:cubicBezTo>
                  <a:pt x="0" y="8765"/>
                  <a:pt x="468" y="7122"/>
                  <a:pt x="1482" y="5400"/>
                </a:cubicBezTo>
                <a:cubicBezTo>
                  <a:pt x="2417" y="3678"/>
                  <a:pt x="3665" y="2426"/>
                  <a:pt x="5381" y="1409"/>
                </a:cubicBezTo>
                <a:cubicBezTo>
                  <a:pt x="7096" y="391"/>
                  <a:pt x="8812" y="0"/>
                  <a:pt x="10761" y="0"/>
                </a:cubicBezTo>
                <a:cubicBezTo>
                  <a:pt x="12788" y="0"/>
                  <a:pt x="14426" y="391"/>
                  <a:pt x="16219" y="1409"/>
                </a:cubicBezTo>
                <a:cubicBezTo>
                  <a:pt x="17935" y="2426"/>
                  <a:pt x="19105" y="3678"/>
                  <a:pt x="20118" y="5400"/>
                </a:cubicBezTo>
                <a:cubicBezTo>
                  <a:pt x="21132" y="7122"/>
                  <a:pt x="21600" y="8765"/>
                  <a:pt x="21600" y="10800"/>
                </a:cubicBezTo>
              </a:path>
            </a:pathLst>
          </a:custGeom>
          <a:solidFill>
            <a:srgbClr val="355C7D"/>
          </a:solidFill>
          <a:ln w="3175" cap="flat">
            <a:noFill/>
            <a:miter lim="400000"/>
          </a:ln>
          <a:effectLst/>
        </p:spPr>
        <p:txBody>
          <a:bodyPr wrap="square" lIns="59013" tIns="59013" rIns="59013" bIns="59013" numCol="1" anchor="ctr">
            <a:noAutofit/>
          </a:bodyPr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1" name="Shape 1526">
            <a:extLst>
              <a:ext uri="{FF2B5EF4-FFF2-40B4-BE49-F238E27FC236}">
                <a16:creationId xmlns:a16="http://schemas.microsoft.com/office/drawing/2014/main" id="{9C8B23DB-666C-400C-A64F-0D6765D43001}"/>
              </a:ext>
            </a:extLst>
          </p:cNvPr>
          <p:cNvSpPr/>
          <p:nvPr/>
        </p:nvSpPr>
        <p:spPr>
          <a:xfrm>
            <a:off x="423896" y="3196465"/>
            <a:ext cx="174995" cy="151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757"/>
                  <a:pt x="21132" y="14478"/>
                  <a:pt x="20118" y="16200"/>
                </a:cubicBezTo>
                <a:cubicBezTo>
                  <a:pt x="19105" y="17922"/>
                  <a:pt x="17935" y="19174"/>
                  <a:pt x="16219" y="20191"/>
                </a:cubicBezTo>
                <a:cubicBezTo>
                  <a:pt x="14426" y="21130"/>
                  <a:pt x="12710" y="21600"/>
                  <a:pt x="10761" y="21600"/>
                </a:cubicBezTo>
                <a:cubicBezTo>
                  <a:pt x="8734" y="21600"/>
                  <a:pt x="7096" y="21130"/>
                  <a:pt x="5381" y="20191"/>
                </a:cubicBezTo>
                <a:cubicBezTo>
                  <a:pt x="3665" y="19174"/>
                  <a:pt x="2417" y="17922"/>
                  <a:pt x="1482" y="16200"/>
                </a:cubicBezTo>
                <a:cubicBezTo>
                  <a:pt x="468" y="14478"/>
                  <a:pt x="0" y="12757"/>
                  <a:pt x="0" y="10800"/>
                </a:cubicBezTo>
                <a:cubicBezTo>
                  <a:pt x="0" y="8765"/>
                  <a:pt x="468" y="7122"/>
                  <a:pt x="1482" y="5400"/>
                </a:cubicBezTo>
                <a:cubicBezTo>
                  <a:pt x="2417" y="3678"/>
                  <a:pt x="3665" y="2426"/>
                  <a:pt x="5381" y="1409"/>
                </a:cubicBezTo>
                <a:cubicBezTo>
                  <a:pt x="7096" y="391"/>
                  <a:pt x="8812" y="0"/>
                  <a:pt x="10761" y="0"/>
                </a:cubicBezTo>
                <a:cubicBezTo>
                  <a:pt x="12788" y="0"/>
                  <a:pt x="14426" y="391"/>
                  <a:pt x="16219" y="1409"/>
                </a:cubicBezTo>
                <a:cubicBezTo>
                  <a:pt x="17935" y="2426"/>
                  <a:pt x="19105" y="3678"/>
                  <a:pt x="20118" y="5400"/>
                </a:cubicBezTo>
                <a:cubicBezTo>
                  <a:pt x="21132" y="7122"/>
                  <a:pt x="21600" y="8765"/>
                  <a:pt x="21600" y="10800"/>
                </a:cubicBezTo>
              </a:path>
            </a:pathLst>
          </a:custGeom>
          <a:solidFill>
            <a:srgbClr val="355C7D"/>
          </a:solidFill>
          <a:ln w="3175" cap="flat">
            <a:noFill/>
            <a:miter lim="400000"/>
          </a:ln>
          <a:effectLst/>
        </p:spPr>
        <p:txBody>
          <a:bodyPr wrap="square" lIns="59013" tIns="59013" rIns="59013" bIns="59013" numCol="1" anchor="ctr">
            <a:noAutofit/>
          </a:bodyPr>
          <a:lstStyle/>
          <a:p>
            <a:pPr algn="l" defTabSz="590133">
              <a:lnSpc>
                <a:spcPct val="93000"/>
              </a:lnSpc>
              <a:defRPr sz="2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" name="Rectangle 41"/>
          <p:cNvSpPr/>
          <p:nvPr/>
        </p:nvSpPr>
        <p:spPr>
          <a:xfrm>
            <a:off x="607497" y="2429534"/>
            <a:ext cx="6096000" cy="10207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200"/>
              </a:spcAft>
              <a:buFont typeface="+mj-lt"/>
              <a:buAutoNum type="alphaLcPeriod"/>
            </a:pPr>
            <a:r>
              <a:rPr lang="en-US" b="1" dirty="0">
                <a:solidFill>
                  <a:srgbClr val="7030A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PRO-SUN PP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lphaLcPeriod"/>
            </a:pPr>
            <a:r>
              <a:rPr lang="en-US" b="1" dirty="0">
                <a:solidFill>
                  <a:srgbClr val="7030A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PRO-SUN PERPRES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63066"/>
            <a:ext cx="1971284" cy="1657488"/>
          </a:xfrm>
          <a:prstGeom prst="rect">
            <a:avLst/>
          </a:prstGeom>
        </p:spPr>
      </p:pic>
      <p:sp>
        <p:nvSpPr>
          <p:cNvPr id="46" name="Oval 45"/>
          <p:cNvSpPr/>
          <p:nvPr/>
        </p:nvSpPr>
        <p:spPr>
          <a:xfrm>
            <a:off x="6617081" y="3545228"/>
            <a:ext cx="322729" cy="3227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701866" y="4615625"/>
            <a:ext cx="322729" cy="32272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658830" y="5711611"/>
            <a:ext cx="322729" cy="32272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281" y="4459009"/>
            <a:ext cx="1546634" cy="1628035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>
            <a:off x="1599281" y="5051532"/>
            <a:ext cx="1691360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3335896" y="5819288"/>
            <a:ext cx="1941512" cy="3809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Pertemuan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b="1" dirty="0" err="1">
                <a:solidFill>
                  <a:schemeClr val="accent5">
                    <a:lumMod val="50000"/>
                  </a:schemeClr>
                </a:solidFill>
                <a:latin typeface="+mj-lt"/>
              </a:rPr>
              <a:t>lintas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 K/L</a:t>
            </a: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4992293" y="3850545"/>
            <a:ext cx="1540003" cy="1371330"/>
          </a:xfrm>
          <a:prstGeom prst="line">
            <a:avLst/>
          </a:prstGeom>
          <a:ln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986872" y="4793681"/>
            <a:ext cx="1630209" cy="427167"/>
          </a:xfrm>
          <a:prstGeom prst="line">
            <a:avLst/>
          </a:prstGeom>
          <a:ln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986591" y="5213901"/>
            <a:ext cx="1545705" cy="569645"/>
          </a:xfrm>
          <a:prstGeom prst="line">
            <a:avLst/>
          </a:prstGeom>
          <a:ln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7024595" y="3162737"/>
            <a:ext cx="44377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PP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Perpres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diusulkan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merupakan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amanat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peraturan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lebih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tinggi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peraturan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lain yang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terlebih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dahulu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ada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7109380" y="4380564"/>
            <a:ext cx="42081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PP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Perpres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diusulkan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telah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masuk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dalam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Rencana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Kerja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Pemerintah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(RKP)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7054533" y="5553900"/>
            <a:ext cx="4512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Apakah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PP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Perpres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diusulkan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memiliki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b="1" u="sng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urgensi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untuk</a:t>
            </a:r>
            <a:r>
              <a:rPr lang="en-US" dirty="0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ditetapkan</a:t>
            </a:r>
            <a:endParaRPr lang="en-US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6948" y="2455480"/>
            <a:ext cx="1153653" cy="1884891"/>
          </a:xfrm>
          <a:prstGeom prst="rect">
            <a:avLst/>
          </a:prstGeom>
        </p:spPr>
      </p:pic>
      <p:sp>
        <p:nvSpPr>
          <p:cNvPr id="71" name="Rounded Rectangle 70"/>
          <p:cNvSpPr/>
          <p:nvPr/>
        </p:nvSpPr>
        <p:spPr>
          <a:xfrm>
            <a:off x="5845108" y="2462553"/>
            <a:ext cx="2748167" cy="38094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KEPPRES PROGSUN 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latin typeface="+mj-lt"/>
              </a:rPr>
              <a:t>KEPPRES PROGSUN PERPRES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649" y="2804598"/>
            <a:ext cx="1153653" cy="1884891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88AA3E8C-80D8-4FBC-9062-6E3CB54EFFB9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203DE13-434A-4E44-A2B1-103B74F5AD0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DA27BF4-8367-4BD2-B034-39A883E10E4A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0BCD3D4-B953-4CD9-BC41-A95C730F7631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904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>
            <a:extLst>
              <a:ext uri="{FF2B5EF4-FFF2-40B4-BE49-F238E27FC236}">
                <a16:creationId xmlns:a16="http://schemas.microsoft.com/office/drawing/2014/main" id="{E645DEA7-A257-4112-BA71-839701C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235" y="1541601"/>
            <a:ext cx="5622235" cy="4351338"/>
          </a:xfrm>
        </p:spPr>
        <p:txBody>
          <a:bodyPr>
            <a:normAutofit/>
          </a:bodyPr>
          <a:lstStyle/>
          <a:p>
            <a:r>
              <a:rPr lang="id-ID" altLang="en-US" sz="1800" dirty="0"/>
              <a:t>Perencanaan penyusunan Peraturan Pemerintah/Peraturan Presiden memuat daftar judul dan pokok materi muatan </a:t>
            </a:r>
          </a:p>
          <a:p>
            <a:r>
              <a:rPr lang="es-ES" altLang="en-US" sz="1800" dirty="0" err="1"/>
              <a:t>Perencanaan</a:t>
            </a:r>
            <a:r>
              <a:rPr lang="id-ID" altLang="en-US" sz="1800" dirty="0"/>
              <a:t> ditetapkan untuk jangka waktu 1 (satu) tahun</a:t>
            </a:r>
          </a:p>
          <a:p>
            <a:r>
              <a:rPr lang="id-ID" altLang="en-US" sz="1800" dirty="0"/>
              <a:t>Perencanaan PP/Perpres </a:t>
            </a:r>
            <a:r>
              <a:rPr lang="nn-NO" altLang="en-US" sz="1800" dirty="0"/>
              <a:t>dikoordinasikan oleh menteri yang menyelenggarakan</a:t>
            </a:r>
            <a:r>
              <a:rPr lang="id-ID" altLang="en-US" sz="1800" dirty="0"/>
              <a:t> </a:t>
            </a:r>
            <a:r>
              <a:rPr lang="sv-SE" altLang="en-US" sz="1800" dirty="0"/>
              <a:t>urusan pemerintahan di bidang hukum.</a:t>
            </a:r>
          </a:p>
          <a:p>
            <a:r>
              <a:rPr lang="fi-FI" altLang="en-US" sz="1800" dirty="0"/>
              <a:t>Perencanaan </a:t>
            </a:r>
            <a:r>
              <a:rPr lang="id-ID" altLang="en-US" sz="1800" dirty="0"/>
              <a:t>PP/Perpres ditetapkan dengan Keputusan Presiden.</a:t>
            </a:r>
          </a:p>
          <a:p>
            <a:r>
              <a:rPr lang="id-ID" altLang="en-US" sz="1800" b="1" u="sng" dirty="0"/>
              <a:t>Dalam keadaan tertentu</a:t>
            </a:r>
            <a:r>
              <a:rPr lang="id-ID" altLang="en-US" sz="1800" dirty="0"/>
              <a:t>, kementerian atau lembaga pemerintah nonkementerian dapat mengajukan RPP/RPerpres</a:t>
            </a:r>
            <a:r>
              <a:rPr lang="it-IT" altLang="en-US" sz="1800" dirty="0"/>
              <a:t> di luar perencanaan</a:t>
            </a:r>
            <a:r>
              <a:rPr lang="id-ID" altLang="en-US" sz="1800" dirty="0"/>
              <a:t> yang dibuat berdasarkan kebutuhan undang-undang atau putusan Mahkamah Agung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CB2574-1F59-4B12-BF22-44BABF22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235" y="216038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PROLEG </a:t>
            </a:r>
            <a:r>
              <a:rPr lang="en-US" dirty="0">
                <a:solidFill>
                  <a:srgbClr val="0070C0"/>
                </a:solidFill>
              </a:rPr>
              <a:t>(Pro-Sun) </a:t>
            </a:r>
            <a:r>
              <a:rPr lang="id-ID" dirty="0">
                <a:solidFill>
                  <a:srgbClr val="0070C0"/>
                </a:solidFill>
              </a:rPr>
              <a:t>PP/PERPRES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A609C0-4AA7-4FD1-8DA1-7E666A436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147" y="1541601"/>
            <a:ext cx="2604162" cy="41346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7EA082-C395-44CA-9FA8-99C06BD13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8692" y="2081350"/>
            <a:ext cx="2776276" cy="435133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" name="Group 15">
            <a:extLst>
              <a:ext uri="{FF2B5EF4-FFF2-40B4-BE49-F238E27FC236}">
                <a16:creationId xmlns:a16="http://schemas.microsoft.com/office/drawing/2014/main" id="{6596B1E7-8A39-48EB-BF59-E6C2438B0FD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50677" y="669337"/>
            <a:ext cx="1284287" cy="184150"/>
            <a:chOff x="234834" y="856112"/>
            <a:chExt cx="1283192" cy="1832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D5668A4-A969-4655-ABF7-448D8B8A3FA4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BB6C805-0D65-4121-8D66-593C829774B1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C5A928-F722-4B97-BD71-63CA45930D87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38A380F-680E-401F-B025-62AA6FC84648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2F85BE-77F7-4E51-B7C0-B33DD3018F7A}"/>
              </a:ext>
            </a:extLst>
          </p:cNvPr>
          <p:cNvGrpSpPr/>
          <p:nvPr/>
        </p:nvGrpSpPr>
        <p:grpSpPr>
          <a:xfrm>
            <a:off x="0" y="6834992"/>
            <a:ext cx="12190507" cy="3130"/>
            <a:chOff x="0" y="33453"/>
            <a:chExt cx="12190507" cy="313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27EFCD-7E8B-494D-A71F-6496943989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BEC61D6-6609-4A34-A424-D00197168B6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B5D5296-ACD8-40E8-9CBC-E274BC0A8467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6052" y="4660797"/>
            <a:ext cx="3868166" cy="159791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F334E0-505F-4138-8F28-383A3DFBD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348A82-D8B8-4422-AE19-9D6BE67F1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rgbClr val="0070C0"/>
                </a:solidFill>
              </a:rPr>
              <a:t>Izin</a:t>
            </a:r>
            <a:r>
              <a:rPr lang="en-US" sz="4000" dirty="0">
                <a:solidFill>
                  <a:srgbClr val="0070C0"/>
                </a:solidFill>
              </a:rPr>
              <a:t> Prakarsa dan </a:t>
            </a:r>
            <a:r>
              <a:rPr lang="en-US" sz="4000" dirty="0" err="1">
                <a:solidFill>
                  <a:srgbClr val="0070C0"/>
                </a:solidFill>
              </a:rPr>
              <a:t>Kerangka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4000" dirty="0" err="1">
                <a:solidFill>
                  <a:srgbClr val="0070C0"/>
                </a:solidFill>
              </a:rPr>
              <a:t>Regualasi</a:t>
            </a:r>
            <a:endParaRPr lang="id-ID" sz="40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43B88CAA-1DD3-4E2D-869F-56D4EC414A9B}"/>
              </a:ext>
            </a:extLst>
          </p:cNvPr>
          <p:cNvSpPr txBox="1">
            <a:spLocks/>
          </p:cNvSpPr>
          <p:nvPr/>
        </p:nvSpPr>
        <p:spPr>
          <a:xfrm>
            <a:off x="11662305" y="6657652"/>
            <a:ext cx="484826" cy="198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D844665-5E84-49F8-8A99-2FED26CB9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941963"/>
              </p:ext>
            </p:extLst>
          </p:nvPr>
        </p:nvGraphicFramePr>
        <p:xfrm>
          <a:off x="51433" y="1143002"/>
          <a:ext cx="8321857" cy="5474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3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7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76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32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Progsun PP dan Perpres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Kerangka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Regulasi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Izin Prkarsa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6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Dasar Hukum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UU No. 12 Tahun 2011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Perpres No. 87 Tahun 2014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UU No. 25 Tahun 2004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PP No. 17 Tahun 2017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UU No. 12 Tahun 2011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Perpres No. 87 Tahun 2014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55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Konsepsi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Merupakan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satu-satunya</a:t>
                      </a:r>
                      <a:r>
                        <a:rPr lang="en-US" sz="1200" dirty="0">
                          <a:effectLst/>
                        </a:rPr>
                        <a:t> instrument </a:t>
                      </a:r>
                      <a:r>
                        <a:rPr lang="en-US" sz="1200" dirty="0" err="1">
                          <a:effectLst/>
                        </a:rPr>
                        <a:t>perencanaan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pembentukan</a:t>
                      </a:r>
                      <a:r>
                        <a:rPr lang="en-US" sz="1200" dirty="0">
                          <a:effectLst/>
                        </a:rPr>
                        <a:t> PP </a:t>
                      </a:r>
                      <a:r>
                        <a:rPr lang="en-US" sz="1200" dirty="0" err="1">
                          <a:effectLst/>
                        </a:rPr>
                        <a:t>dan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Perpres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Merupakan bagian dari dokumen rencana pembangunan nasional yang dapat ditemukan dalam dokumen RPJMN, RKP dan Renja K/L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Bukan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instrumen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perencanaan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namun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merupakan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izin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khusus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dari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Presiden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untuk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membentuk</a:t>
                      </a:r>
                      <a:r>
                        <a:rPr lang="en-US" sz="1200" dirty="0">
                          <a:effectLst/>
                        </a:rPr>
                        <a:t> PP </a:t>
                      </a:r>
                      <a:r>
                        <a:rPr lang="en-US" sz="1200" dirty="0" err="1">
                          <a:effectLst/>
                        </a:rPr>
                        <a:t>dan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Perpres</a:t>
                      </a:r>
                      <a:r>
                        <a:rPr lang="en-US" sz="1200" dirty="0">
                          <a:effectLst/>
                        </a:rPr>
                        <a:t> yang </a:t>
                      </a:r>
                      <a:r>
                        <a:rPr lang="en-US" sz="1200" dirty="0" err="1">
                          <a:effectLst/>
                        </a:rPr>
                        <a:t>belum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ditetapkan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dalam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Progsun</a:t>
                      </a:r>
                      <a:r>
                        <a:rPr lang="en-US" sz="1200" dirty="0">
                          <a:effectLst/>
                        </a:rPr>
                        <a:t> PP </a:t>
                      </a:r>
                      <a:r>
                        <a:rPr lang="en-US" sz="1200" dirty="0" err="1">
                          <a:effectLst/>
                        </a:rPr>
                        <a:t>dan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Perpres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6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Instansi Penanggung Jawab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BPHN, Kementerian Hukum dan HAM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Kementerian PPN/Bappenas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Kementerian </a:t>
                      </a:r>
                      <a:r>
                        <a:rPr lang="en-US" sz="1200" dirty="0" err="1">
                          <a:effectLst/>
                        </a:rPr>
                        <a:t>Sekreatriat</a:t>
                      </a:r>
                      <a:r>
                        <a:rPr lang="en-US" sz="1200" dirty="0">
                          <a:effectLst/>
                        </a:rPr>
                        <a:t> Negara</a:t>
                      </a: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302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Mekanisme penilaian usulan PP dan Perpres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Menekankan pada aspek analisa hukum seperti adanya amanat dari peraturan yang lebih tinggi dan adanya urgensi. Mempertimbangkan aspek kesesuaian dengan rencana pembangunan.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Menekankan pada dukungan terhadap prioritas pembangunan, aspek efisiensi penganggaran dan kesesuaian dengan arah pembangunan nasional.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Memperhatikan juga aspek hukum seperti amanat peraturan lain dan urgensi.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Belum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dapat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diketahui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mekanisme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penilaian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terhadap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usulan</a:t>
                      </a:r>
                      <a:r>
                        <a:rPr lang="en-US" sz="1200" dirty="0">
                          <a:effectLst/>
                        </a:rPr>
                        <a:t> yang </a:t>
                      </a:r>
                      <a:r>
                        <a:rPr lang="en-US" sz="1200" dirty="0" err="1">
                          <a:effectLst/>
                        </a:rPr>
                        <a:t>disampaikan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3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Waktu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Ditetapkan</a:t>
                      </a:r>
                      <a:r>
                        <a:rPr lang="en-US" sz="1200" dirty="0">
                          <a:effectLst/>
                        </a:rPr>
                        <a:t> pada </a:t>
                      </a:r>
                      <a:r>
                        <a:rPr lang="en-US" sz="1200" dirty="0" err="1">
                          <a:effectLst/>
                        </a:rPr>
                        <a:t>tahun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pelaksanaan</a:t>
                      </a:r>
                      <a:r>
                        <a:rPr lang="en-US" sz="1200" dirty="0">
                          <a:effectLst/>
                        </a:rPr>
                        <a:t> (T)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Ditetapkan satu tahun sebelum tahun perencanaan (T-1)-(khusus untuk Kerangka Regulasi RKP)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Ditentukan pada tahun pelaksanaan (T)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72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Bentuk hukum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Ditetapkan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dengan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Keputusan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Presiden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Menjadi bagian dari dokumen RPJMN dan RKP yang diatur dengan Peraturan Presiden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surat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persetujuan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Perisden</a:t>
                      </a:r>
                      <a:r>
                        <a:rPr lang="en-US" sz="1200" dirty="0">
                          <a:effectLst/>
                        </a:rPr>
                        <a:t> RI yang </a:t>
                      </a:r>
                      <a:r>
                        <a:rPr lang="en-US" sz="1200" dirty="0" err="1">
                          <a:effectLst/>
                        </a:rPr>
                        <a:t>dikeluarkan</a:t>
                      </a:r>
                      <a:r>
                        <a:rPr lang="en-US" sz="1200" dirty="0">
                          <a:effectLst/>
                        </a:rPr>
                        <a:t> oleh Menteri </a:t>
                      </a:r>
                      <a:r>
                        <a:rPr lang="en-US" sz="1200" dirty="0" err="1">
                          <a:effectLst/>
                        </a:rPr>
                        <a:t>Sekretariat</a:t>
                      </a:r>
                      <a:r>
                        <a:rPr lang="en-US" sz="1200" dirty="0">
                          <a:effectLst/>
                        </a:rPr>
                        <a:t> Negara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54" marR="4265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4E9195E-C3EF-4ACD-A117-5F22A9C3E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8143" y="946353"/>
            <a:ext cx="1499796" cy="12610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00AC0F-03A9-4BD2-A5E0-1C67126C4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5388" y="2566208"/>
            <a:ext cx="1400928" cy="14009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88FE42-B265-4B28-A5B1-A9002FEE14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5376" y="2549790"/>
            <a:ext cx="1684946" cy="1415074"/>
          </a:xfrm>
          <a:prstGeom prst="rect">
            <a:avLst/>
          </a:prstGeom>
          <a:ln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BB0E5BC-4F9C-4D6C-93BA-7D0B3642B441}"/>
              </a:ext>
            </a:extLst>
          </p:cNvPr>
          <p:cNvCxnSpPr/>
          <p:nvPr/>
        </p:nvCxnSpPr>
        <p:spPr>
          <a:xfrm flipV="1">
            <a:off x="8531157" y="4671830"/>
            <a:ext cx="1427554" cy="16826"/>
          </a:xfrm>
          <a:prstGeom prst="line">
            <a:avLst/>
          </a:prstGeom>
          <a:ln w="38100" cmpd="sng">
            <a:solidFill>
              <a:srgbClr val="FFC000"/>
            </a:solidFill>
            <a:headEnd type="oval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7-Point Star 11">
            <a:extLst>
              <a:ext uri="{FF2B5EF4-FFF2-40B4-BE49-F238E27FC236}">
                <a16:creationId xmlns:a16="http://schemas.microsoft.com/office/drawing/2014/main" id="{2BB5DBB5-405A-4EF8-A925-EBDF028EBDB8}"/>
              </a:ext>
            </a:extLst>
          </p:cNvPr>
          <p:cNvSpPr/>
          <p:nvPr/>
        </p:nvSpPr>
        <p:spPr>
          <a:xfrm>
            <a:off x="10098746" y="2452148"/>
            <a:ext cx="542925" cy="543298"/>
          </a:xfrm>
          <a:prstGeom prst="star7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A8DAAB1-5960-4C2F-96D3-D33414CFFA49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BFD08BF-DCA0-4A46-9CB6-E7DF0BE77D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7E41782-B385-4829-AE9B-A6F4B48A9901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353B9B3-2609-48B8-A067-972E49497245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2521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192224-A60C-4D6B-9C98-73698E92C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902025"/>
              </p:ext>
            </p:extLst>
          </p:nvPr>
        </p:nvGraphicFramePr>
        <p:xfrm>
          <a:off x="327991" y="1013791"/>
          <a:ext cx="11390244" cy="5435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74">
                  <a:extLst>
                    <a:ext uri="{9D8B030D-6E8A-4147-A177-3AD203B41FA5}">
                      <a16:colId xmlns:a16="http://schemas.microsoft.com/office/drawing/2014/main" val="1892765602"/>
                    </a:ext>
                  </a:extLst>
                </a:gridCol>
                <a:gridCol w="3021496">
                  <a:extLst>
                    <a:ext uri="{9D8B030D-6E8A-4147-A177-3AD203B41FA5}">
                      <a16:colId xmlns:a16="http://schemas.microsoft.com/office/drawing/2014/main" val="2298249980"/>
                    </a:ext>
                  </a:extLst>
                </a:gridCol>
                <a:gridCol w="2951922">
                  <a:extLst>
                    <a:ext uri="{9D8B030D-6E8A-4147-A177-3AD203B41FA5}">
                      <a16:colId xmlns:a16="http://schemas.microsoft.com/office/drawing/2014/main" val="1237981871"/>
                    </a:ext>
                  </a:extLst>
                </a:gridCol>
                <a:gridCol w="4890052">
                  <a:extLst>
                    <a:ext uri="{9D8B030D-6E8A-4147-A177-3AD203B41FA5}">
                      <a16:colId xmlns:a16="http://schemas.microsoft.com/office/drawing/2014/main" val="916697878"/>
                    </a:ext>
                  </a:extLst>
                </a:gridCol>
              </a:tblGrid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Judul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Diskripsi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Lingkup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618221"/>
                  </a:ext>
                </a:extLst>
              </a:tr>
              <a:tr h="702122">
                <a:tc>
                  <a:txBody>
                    <a:bodyPr/>
                    <a:lstStyle/>
                    <a:p>
                      <a:r>
                        <a:rPr lang="en-US" sz="12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Peraturan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Presiden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br>
                        <a:rPr lang="en-US" sz="1200" dirty="0"/>
                      </a:b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Pemanfaatan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Jamu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strategi</a:t>
                      </a:r>
                      <a:r>
                        <a:rPr lang="en-US" sz="1200" dirty="0"/>
                        <a:t> peta </a:t>
                      </a:r>
                      <a:r>
                        <a:rPr lang="en-US" sz="1200" dirty="0" err="1"/>
                        <a:t>jalan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pemanfaatan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Jamu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2022-2045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1775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Peta Jalan </a:t>
                      </a: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Pemanfaatan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Jamu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dijabarkan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dalam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Rencana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Aksi</a:t>
                      </a:r>
                      <a:r>
                        <a:rPr lang="en-US" sz="1200" dirty="0"/>
                        <a:t>)</a:t>
                      </a:r>
                    </a:p>
                    <a:p>
                      <a:pPr marL="231775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Rencana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Aksi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Pemanfaatan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Jamu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strategi</a:t>
                      </a:r>
                      <a:r>
                        <a:rPr lang="en-US" sz="1200" dirty="0"/>
                        <a:t>, program, </a:t>
                      </a:r>
                      <a:r>
                        <a:rPr lang="en-US" sz="1200" dirty="0" err="1"/>
                        <a:t>kegiatan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luaran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indikator</a:t>
                      </a:r>
                      <a:r>
                        <a:rPr lang="en-US" sz="1200" dirty="0"/>
                        <a:t>, target, K/L </a:t>
                      </a:r>
                      <a:r>
                        <a:rPr lang="en-US" sz="1200" dirty="0" err="1"/>
                        <a:t>Penanggung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jawab</a:t>
                      </a:r>
                      <a:r>
                        <a:rPr lang="en-US" sz="1200" dirty="0"/>
                        <a:t>, K/L </a:t>
                      </a:r>
                      <a:r>
                        <a:rPr lang="en-US" sz="1200" dirty="0" err="1"/>
                        <a:t>Pendukung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125488"/>
                  </a:ext>
                </a:extLst>
              </a:tr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Peraturan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Presiden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br>
                        <a:rPr lang="en-US" sz="1200" dirty="0"/>
                      </a:br>
                      <a:r>
                        <a:rPr lang="en-US" sz="1200" dirty="0" err="1"/>
                        <a:t>Penguatan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Pendampingan</a:t>
                      </a:r>
                      <a:r>
                        <a:rPr lang="en-US" sz="1200" dirty="0"/>
                        <a:t> Pembangunan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standarisasi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kompetensi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pendamping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dalam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skala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nasional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ID" sz="1200" dirty="0" err="1"/>
                        <a:t>Sumber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Daya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Manusia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Pendamping</a:t>
                      </a:r>
                      <a:r>
                        <a:rPr lang="en-ID" sz="1200" dirty="0"/>
                        <a:t> (</a:t>
                      </a:r>
                      <a:r>
                        <a:rPr lang="en-ID" sz="1200" dirty="0" err="1"/>
                        <a:t>Unsur</a:t>
                      </a:r>
                      <a:r>
                        <a:rPr lang="en-ID" sz="1200" dirty="0"/>
                        <a:t> dan </a:t>
                      </a:r>
                      <a:r>
                        <a:rPr lang="en-ID" sz="1200" dirty="0" err="1"/>
                        <a:t>Persyaratan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Pendamping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Seleksi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Pendamping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nonASN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Hak</a:t>
                      </a:r>
                      <a:r>
                        <a:rPr lang="en-ID" sz="1200" dirty="0"/>
                        <a:t> dan </a:t>
                      </a:r>
                      <a:r>
                        <a:rPr lang="en-ID" sz="1200" dirty="0" err="1"/>
                        <a:t>Kewajiban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Pendamping</a:t>
                      </a:r>
                      <a:r>
                        <a:rPr lang="en-ID" sz="1200" dirty="0"/>
                        <a:t>)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Penyelenggaraan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Pendampingan</a:t>
                      </a:r>
                      <a:r>
                        <a:rPr lang="en-US" sz="1200" dirty="0"/>
                        <a:t> Pembangunan (</a:t>
                      </a:r>
                      <a:r>
                        <a:rPr lang="en-US" sz="1200" dirty="0" err="1"/>
                        <a:t>Standardisasi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Kualifikasi</a:t>
                      </a:r>
                      <a:r>
                        <a:rPr lang="en-US" sz="1200" dirty="0"/>
                        <a:t>, Pendidikan, </a:t>
                      </a:r>
                      <a:r>
                        <a:rPr lang="en-US" sz="1200" dirty="0" err="1"/>
                        <a:t>Pelatihan</a:t>
                      </a:r>
                      <a:r>
                        <a:rPr lang="en-US" sz="1200" dirty="0"/>
                        <a:t>, dan </a:t>
                      </a:r>
                      <a:r>
                        <a:rPr lang="en-US" sz="1200" dirty="0" err="1"/>
                        <a:t>Sertifikasi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Kompetensi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Kerja</a:t>
                      </a:r>
                      <a:r>
                        <a:rPr lang="en-US" sz="1200" dirty="0"/>
                        <a:t>)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Tata </a:t>
                      </a:r>
                      <a:r>
                        <a:rPr lang="en-US" sz="1200" dirty="0" err="1"/>
                        <a:t>Kelola</a:t>
                      </a:r>
                      <a:r>
                        <a:rPr lang="en-US" sz="1200" dirty="0"/>
                        <a:t> (</a:t>
                      </a:r>
                      <a:r>
                        <a:rPr lang="en-US" sz="1200" dirty="0" err="1"/>
                        <a:t>Pembinaan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Pendamping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Koordinasi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Penguatan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Pendamping</a:t>
                      </a:r>
                      <a:r>
                        <a:rPr lang="en-US" sz="1200" dirty="0"/>
                        <a:t>, Data dan </a:t>
                      </a:r>
                      <a:r>
                        <a:rPr lang="en-US" sz="1200" dirty="0" err="1"/>
                        <a:t>Informasi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6126"/>
                  </a:ext>
                </a:extLst>
              </a:tr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Peraturan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Presiden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br>
                        <a:rPr lang="en-US" sz="1200" dirty="0"/>
                      </a:br>
                      <a:r>
                        <a:rPr lang="en-US" sz="1200" dirty="0" err="1"/>
                        <a:t>Rencana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Induk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Percepatan</a:t>
                      </a:r>
                      <a:r>
                        <a:rPr lang="en-US" sz="1200" dirty="0"/>
                        <a:t> Pembangunan Papua </a:t>
                      </a:r>
                      <a:r>
                        <a:rPr lang="en-US" sz="1200" dirty="0" err="1"/>
                        <a:t>Tahun</a:t>
                      </a:r>
                      <a:r>
                        <a:rPr lang="en-US" sz="1200" dirty="0"/>
                        <a:t> 2022-2041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ID" sz="1200" dirty="0" err="1"/>
                        <a:t>perencanaan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pembangunan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dalam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rangka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Otonomi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Khusus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Provinsi</a:t>
                      </a:r>
                      <a:r>
                        <a:rPr lang="en-ID" sz="1200" dirty="0"/>
                        <a:t> Papua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200" dirty="0" err="1"/>
                        <a:t>Rencana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Induk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Percepatan</a:t>
                      </a:r>
                      <a:r>
                        <a:rPr lang="en-ID" sz="1200" dirty="0"/>
                        <a:t> Pembangunan Papua (</a:t>
                      </a:r>
                      <a:r>
                        <a:rPr lang="en-ID" sz="1200" dirty="0" err="1"/>
                        <a:t>isu</a:t>
                      </a:r>
                      <a:r>
                        <a:rPr lang="en-ID" sz="1200" dirty="0"/>
                        <a:t> dan </a:t>
                      </a:r>
                      <a:r>
                        <a:rPr lang="en-ID" sz="1200" dirty="0" err="1"/>
                        <a:t>tantangan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utama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pembangunan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visi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misi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sasaran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arah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kebijakan</a:t>
                      </a:r>
                      <a:r>
                        <a:rPr lang="en-ID" sz="1200" dirty="0"/>
                        <a:t>, dan </a:t>
                      </a:r>
                      <a:r>
                        <a:rPr lang="en-ID" sz="1200" dirty="0" err="1"/>
                        <a:t>strategi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pembangunan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prioritas</a:t>
                      </a:r>
                      <a:r>
                        <a:rPr lang="en-ID" sz="1200" dirty="0"/>
                        <a:t> dan </a:t>
                      </a:r>
                      <a:r>
                        <a:rPr lang="en-ID" sz="1200" dirty="0" err="1"/>
                        <a:t>fokus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pembangunan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tahun</a:t>
                      </a:r>
                      <a:r>
                        <a:rPr lang="en-ID" sz="1200" dirty="0"/>
                        <a:t> 2022-2041, </a:t>
                      </a:r>
                      <a:r>
                        <a:rPr lang="en-ID" sz="1200" dirty="0" err="1"/>
                        <a:t>sinergi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pembangunan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antara</a:t>
                      </a:r>
                      <a:r>
                        <a:rPr lang="en-ID" sz="1200" dirty="0"/>
                        <a:t> </a:t>
                      </a:r>
                      <a:r>
                        <a:rPr lang="en-ID" sz="1200" dirty="0" err="1"/>
                        <a:t>Pemerintah</a:t>
                      </a:r>
                      <a:r>
                        <a:rPr lang="en-ID" sz="1200" dirty="0"/>
                        <a:t> Daerah Prov. Papua dan </a:t>
                      </a:r>
                      <a:r>
                        <a:rPr lang="en-ID" sz="1200" dirty="0" err="1"/>
                        <a:t>Pemerintah</a:t>
                      </a:r>
                      <a:r>
                        <a:rPr lang="en-ID" sz="1200" dirty="0"/>
                        <a:t> Pusat, </a:t>
                      </a:r>
                      <a:r>
                        <a:rPr lang="en-ID" sz="1200" dirty="0" err="1"/>
                        <a:t>pelaksanaan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pelaporan</a:t>
                      </a:r>
                      <a:r>
                        <a:rPr lang="en-ID" sz="1200" dirty="0"/>
                        <a:t>, </a:t>
                      </a:r>
                      <a:r>
                        <a:rPr lang="en-ID" sz="1200" dirty="0" err="1"/>
                        <a:t>pemantauan</a:t>
                      </a:r>
                      <a:r>
                        <a:rPr lang="en-ID" sz="1200" dirty="0"/>
                        <a:t>, dan </a:t>
                      </a:r>
                      <a:r>
                        <a:rPr lang="en-ID" sz="1200" dirty="0" err="1"/>
                        <a:t>evaluasi</a:t>
                      </a:r>
                      <a:r>
                        <a:rPr lang="en-ID" sz="1200" dirty="0"/>
                        <a:t>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210619"/>
                  </a:ext>
                </a:extLst>
              </a:tr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Peraturan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Presiden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br>
                        <a:rPr lang="en-US" sz="1200" dirty="0"/>
                      </a:b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Korporasi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pembentukan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korporasi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serta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perlindungan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pemberdayaan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dalam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rangka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peningkatan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kesejahteraan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kelembagaan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usaha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Korporasi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endParaRPr lang="en-US" sz="1200" dirty="0"/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Pengembangan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kompetensi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kapasitas</a:t>
                      </a:r>
                      <a:r>
                        <a:rPr lang="en-US" sz="1200" dirty="0"/>
                        <a:t> SDM </a:t>
                      </a:r>
                      <a:r>
                        <a:rPr lang="en-US" sz="1200" dirty="0" err="1"/>
                        <a:t>Korporasi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endParaRPr lang="en-US" sz="1200" dirty="0"/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Efisiensi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rantai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pasok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usaha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Korporasi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Petani</a:t>
                      </a:r>
                      <a:r>
                        <a:rPr lang="en-US" sz="1200" dirty="0"/>
                        <a:t> dan </a:t>
                      </a:r>
                      <a:r>
                        <a:rPr lang="en-US" sz="1200" dirty="0" err="1"/>
                        <a:t>Nelayan</a:t>
                      </a:r>
                      <a:endParaRPr lang="en-US" sz="1200" dirty="0"/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Penyediaan</a:t>
                      </a:r>
                      <a:r>
                        <a:rPr lang="en-US" sz="1200" dirty="0"/>
                        <a:t> skim </a:t>
                      </a:r>
                      <a:r>
                        <a:rPr lang="en-US" sz="1200" dirty="0" err="1"/>
                        <a:t>pembiayaan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37183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r>
                        <a:rPr lang="en-US" sz="12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Presiden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Pencapaian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Tujuan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Pembangunan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Berkelanjutan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mengatur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pemerintah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sasaran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rencana-rencana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pencapaian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tujuan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berkelanjutan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Peta Jalan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TPB;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TPB;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Daerah TPB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87405"/>
                  </a:ext>
                </a:extLst>
              </a:tr>
            </a:tbl>
          </a:graphicData>
        </a:graphic>
      </p:graphicFrame>
      <p:sp>
        <p:nvSpPr>
          <p:cNvPr id="6" name="Title 3">
            <a:extLst>
              <a:ext uri="{FF2B5EF4-FFF2-40B4-BE49-F238E27FC236}">
                <a16:creationId xmlns:a16="http://schemas.microsoft.com/office/drawing/2014/main" id="{CE5699A9-C4FE-40EC-A181-E72B37DF2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991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rgbClr val="0070C0"/>
                </a:solidFill>
              </a:rPr>
              <a:t>Corak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4000" dirty="0" err="1">
                <a:solidFill>
                  <a:srgbClr val="0070C0"/>
                </a:solidFill>
              </a:rPr>
              <a:t>Perpres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4000" dirty="0" err="1">
                <a:solidFill>
                  <a:srgbClr val="0070C0"/>
                </a:solidFill>
              </a:rPr>
              <a:t>Usulan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4000" dirty="0" err="1">
                <a:solidFill>
                  <a:srgbClr val="0070C0"/>
                </a:solidFill>
              </a:rPr>
              <a:t>Bappenas</a:t>
            </a:r>
            <a:r>
              <a:rPr lang="en-US" sz="4000" dirty="0">
                <a:solidFill>
                  <a:srgbClr val="0070C0"/>
                </a:solidFill>
              </a:rPr>
              <a:t> 2022</a:t>
            </a:r>
            <a:endParaRPr lang="id-ID" sz="4000" dirty="0">
              <a:solidFill>
                <a:srgbClr val="0070C0"/>
              </a:solidFill>
            </a:endParaRPr>
          </a:p>
        </p:txBody>
      </p:sp>
      <p:grpSp>
        <p:nvGrpSpPr>
          <p:cNvPr id="7" name="Group 15">
            <a:extLst>
              <a:ext uri="{FF2B5EF4-FFF2-40B4-BE49-F238E27FC236}">
                <a16:creationId xmlns:a16="http://schemas.microsoft.com/office/drawing/2014/main" id="{A1C70423-7AF7-4E93-BCE2-CAAE37145E2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520251" y="6032812"/>
            <a:ext cx="1284287" cy="184150"/>
            <a:chOff x="234834" y="856112"/>
            <a:chExt cx="1283192" cy="18329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D184D9F-21C9-4EB2-B226-90B8FEE3B969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DB5FB6-4042-49D7-A7F6-3BABE5EB9B7A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FA136D-D4D2-4B1E-BF30-3987511F9D85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300238-D64D-40E4-87F5-7305AC566AE0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754952-6778-49E7-A921-B5BD1E0E73AC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6B13AE3-90F2-48FA-BDDF-ADF9A689FAE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02C2A8C-D686-4948-9EB5-F366E8845F7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784884B-C254-4A37-BB57-B982E317FF11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4474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0FB787-CFF3-489F-824E-8534ABCAE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550659"/>
              </p:ext>
            </p:extLst>
          </p:nvPr>
        </p:nvGraphicFramePr>
        <p:xfrm>
          <a:off x="503582" y="457199"/>
          <a:ext cx="11118574" cy="3852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210">
                  <a:extLst>
                    <a:ext uri="{9D8B030D-6E8A-4147-A177-3AD203B41FA5}">
                      <a16:colId xmlns:a16="http://schemas.microsoft.com/office/drawing/2014/main" val="1892765602"/>
                    </a:ext>
                  </a:extLst>
                </a:gridCol>
                <a:gridCol w="2949430">
                  <a:extLst>
                    <a:ext uri="{9D8B030D-6E8A-4147-A177-3AD203B41FA5}">
                      <a16:colId xmlns:a16="http://schemas.microsoft.com/office/drawing/2014/main" val="2298249980"/>
                    </a:ext>
                  </a:extLst>
                </a:gridCol>
                <a:gridCol w="2881515">
                  <a:extLst>
                    <a:ext uri="{9D8B030D-6E8A-4147-A177-3AD203B41FA5}">
                      <a16:colId xmlns:a16="http://schemas.microsoft.com/office/drawing/2014/main" val="1237981871"/>
                    </a:ext>
                  </a:extLst>
                </a:gridCol>
                <a:gridCol w="4773419">
                  <a:extLst>
                    <a:ext uri="{9D8B030D-6E8A-4147-A177-3AD203B41FA5}">
                      <a16:colId xmlns:a16="http://schemas.microsoft.com/office/drawing/2014/main" val="916697878"/>
                    </a:ext>
                  </a:extLst>
                </a:gridCol>
              </a:tblGrid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Judul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Diskripsi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Lingkup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618221"/>
                  </a:ext>
                </a:extLst>
              </a:tr>
              <a:tr h="702122">
                <a:tc>
                  <a:txBody>
                    <a:bodyPr/>
                    <a:lstStyle/>
                    <a:p>
                      <a:r>
                        <a:rPr lang="en-US" sz="12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Presiden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Umum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Keselamatan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Lalu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Lintas dan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Angkutan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Jalan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mengatur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program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keselamatan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lalu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lintas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angkutan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jalan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terdiri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atas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lima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pilar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yaitu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Program, Pilar-Pilar;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Keselamatan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Lalu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Lintas dan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Angkutan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Jalan;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Pengendalian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Serta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Evaluasi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125488"/>
                  </a:ext>
                </a:extLst>
              </a:tr>
              <a:tr h="248060">
                <a:tc>
                  <a:txBody>
                    <a:bodyPr/>
                    <a:lstStyle/>
                    <a:p>
                      <a:r>
                        <a:rPr lang="en-US" sz="12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Presiden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Reformasi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Perlindungan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Sosial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mengatur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kerangka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kebijakan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perlindungan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sosisal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terintegrasi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Penyelenggaraan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reformasi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Perlindungan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Sosial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Pemantauan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evaluasi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dan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pelaporan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masyarakat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6126"/>
                  </a:ext>
                </a:extLst>
              </a:tr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Peraturan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Presiden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Peningkatan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Saing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Konsultansi</a:t>
                      </a:r>
                      <a:r>
                        <a:rPr lang="en-ID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endParaRPr lang="en-US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mengatur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tentang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strategi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kebijakan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peningkatan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daya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saing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jasa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konsultansi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nasional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(PUJKN)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melalui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Peta Jalan PUJKN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Pelaksanaan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Usaha </a:t>
                      </a: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peningkatan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Peta Jalan PUJKN;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ID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Kerja</a:t>
                      </a:r>
                      <a:r>
                        <a:rPr lang="en-ID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Sama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210619"/>
                  </a:ext>
                </a:extLst>
              </a:tr>
              <a:tr h="406785">
                <a:tc>
                  <a:txBody>
                    <a:bodyPr/>
                    <a:lstStyle/>
                    <a:p>
                      <a:r>
                        <a:rPr lang="en-US" sz="1200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Peraturan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Presiden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Pengarustamaan</a:t>
                      </a:r>
                      <a:r>
                        <a:rPr lang="en-US" sz="1200" dirty="0"/>
                        <a:t> 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strategi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nasional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Pengarustamaan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Gener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Strategi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nasional</a:t>
                      </a:r>
                      <a:endParaRPr lang="en-US" sz="1200" dirty="0"/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Pembentukan</a:t>
                      </a:r>
                      <a:r>
                        <a:rPr lang="en-US" sz="1200" dirty="0"/>
                        <a:t> Tim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Monitoring dan </a:t>
                      </a:r>
                      <a:r>
                        <a:rPr lang="en-US" sz="1200" dirty="0" err="1"/>
                        <a:t>evaluasi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337183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r>
                        <a:rPr lang="en-US" sz="1200" dirty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Peta Jalan </a:t>
                      </a:r>
                      <a:r>
                        <a:rPr lang="en-US" sz="1200" dirty="0" err="1"/>
                        <a:t>Transformasi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Ekonomi</a:t>
                      </a:r>
                      <a:r>
                        <a:rPr lang="en-US" sz="1200" dirty="0"/>
                        <a:t> Bali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Mengatur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tentang</a:t>
                      </a:r>
                      <a:r>
                        <a:rPr lang="en-US" sz="1200" dirty="0"/>
                        <a:t> road map </a:t>
                      </a:r>
                      <a:r>
                        <a:rPr lang="en-US" sz="1200" dirty="0" err="1"/>
                        <a:t>pemulihan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ekonomi</a:t>
                      </a:r>
                      <a:r>
                        <a:rPr lang="en-US" sz="1200" dirty="0"/>
                        <a:t> Bali </a:t>
                      </a:r>
                      <a:r>
                        <a:rPr lang="en-US" sz="1200" dirty="0" err="1"/>
                        <a:t>pasca</a:t>
                      </a:r>
                      <a:r>
                        <a:rPr lang="en-US" sz="1200" dirty="0"/>
                        <a:t> Covid-19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Peta </a:t>
                      </a:r>
                      <a:r>
                        <a:rPr lang="en-US" sz="1200" dirty="0" err="1"/>
                        <a:t>jalan</a:t>
                      </a:r>
                      <a:endParaRPr lang="en-US" sz="1200" dirty="0"/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Pembentukan</a:t>
                      </a:r>
                      <a:r>
                        <a:rPr lang="en-US" sz="1200" dirty="0"/>
                        <a:t> Tim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Monitoring dan </a:t>
                      </a:r>
                      <a:r>
                        <a:rPr lang="en-US" sz="1200" dirty="0" err="1"/>
                        <a:t>evaluasi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38740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C94178C-0192-4FD6-B112-8B6EA4807191}"/>
              </a:ext>
            </a:extLst>
          </p:cNvPr>
          <p:cNvSpPr/>
          <p:nvPr/>
        </p:nvSpPr>
        <p:spPr>
          <a:xfrm>
            <a:off x="503581" y="4448914"/>
            <a:ext cx="1146313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u="sng" dirty="0" err="1"/>
              <a:t>Catatan</a:t>
            </a:r>
            <a:r>
              <a:rPr lang="en-US" altLang="en-US" b="1" u="sng" dirty="0"/>
              <a:t> </a:t>
            </a:r>
            <a:r>
              <a:rPr lang="en-US" altLang="en-US" b="1" u="sng" dirty="0" err="1"/>
              <a:t>Umum</a:t>
            </a:r>
            <a:r>
              <a:rPr lang="en-US" altLang="en-US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dirty="0" err="1"/>
              <a:t>RPerpres</a:t>
            </a:r>
            <a:r>
              <a:rPr lang="en-US" altLang="en-US" dirty="0"/>
              <a:t> </a:t>
            </a:r>
            <a:r>
              <a:rPr lang="en-US" altLang="en-US" dirty="0" err="1"/>
              <a:t>usulan</a:t>
            </a:r>
            <a:r>
              <a:rPr lang="en-US" altLang="en-US" dirty="0"/>
              <a:t> </a:t>
            </a:r>
            <a:r>
              <a:rPr lang="en-US" altLang="en-US" dirty="0" err="1"/>
              <a:t>Bappenas</a:t>
            </a:r>
            <a:r>
              <a:rPr lang="en-US" altLang="en-US" dirty="0"/>
              <a:t> </a:t>
            </a:r>
            <a:r>
              <a:rPr lang="en-US" altLang="en-US" dirty="0" err="1"/>
              <a:t>didominasi</a:t>
            </a:r>
            <a:r>
              <a:rPr lang="en-US" altLang="en-US" dirty="0"/>
              <a:t> </a:t>
            </a:r>
            <a:r>
              <a:rPr lang="en-US" altLang="en-US" dirty="0" err="1"/>
              <a:t>dengan</a:t>
            </a:r>
            <a:r>
              <a:rPr lang="en-US" altLang="en-US" dirty="0"/>
              <a:t> </a:t>
            </a:r>
            <a:r>
              <a:rPr lang="en-US" altLang="en-US" dirty="0" err="1"/>
              <a:t>penetapan</a:t>
            </a:r>
            <a:r>
              <a:rPr lang="en-US" altLang="en-US" dirty="0"/>
              <a:t> </a:t>
            </a:r>
            <a:r>
              <a:rPr lang="en-US" altLang="en-US" dirty="0" err="1"/>
              <a:t>Strategi</a:t>
            </a:r>
            <a:r>
              <a:rPr lang="en-US" altLang="en-US" dirty="0"/>
              <a:t> Nasional, Peta Jalan, </a:t>
            </a:r>
            <a:r>
              <a:rPr lang="en-US" altLang="en-US" dirty="0" err="1"/>
              <a:t>Rencana</a:t>
            </a:r>
            <a:r>
              <a:rPr lang="en-US" altLang="en-US" dirty="0"/>
              <a:t> </a:t>
            </a:r>
            <a:r>
              <a:rPr lang="en-US" altLang="en-US" dirty="0" err="1"/>
              <a:t>Induk</a:t>
            </a:r>
            <a:r>
              <a:rPr lang="en-US" altLang="en-US" dirty="0"/>
              <a:t>, </a:t>
            </a:r>
            <a:r>
              <a:rPr lang="en-US" altLang="en-US" dirty="0" err="1"/>
              <a:t>Rencana</a:t>
            </a:r>
            <a:r>
              <a:rPr lang="en-US" altLang="en-US" dirty="0"/>
              <a:t> </a:t>
            </a:r>
            <a:r>
              <a:rPr lang="en-US" altLang="en-US" dirty="0" err="1"/>
              <a:t>Umum</a:t>
            </a:r>
            <a:r>
              <a:rPr lang="en-US" altLang="en-US" dirty="0"/>
              <a:t>, </a:t>
            </a:r>
            <a:r>
              <a:rPr lang="en-US" altLang="en-US" dirty="0" err="1"/>
              <a:t>Rencana</a:t>
            </a:r>
            <a:r>
              <a:rPr lang="en-US" altLang="en-US" dirty="0"/>
              <a:t> </a:t>
            </a:r>
            <a:r>
              <a:rPr lang="en-US" altLang="en-US" dirty="0" err="1"/>
              <a:t>Aksi</a:t>
            </a:r>
            <a:r>
              <a:rPr lang="en-US" altLang="en-US" dirty="0"/>
              <a:t> dan </a:t>
            </a:r>
            <a:r>
              <a:rPr lang="en-US" altLang="en-US" dirty="0" err="1"/>
              <a:t>bentuk</a:t>
            </a:r>
            <a:r>
              <a:rPr lang="en-US" altLang="en-US" dirty="0"/>
              <a:t> </a:t>
            </a:r>
            <a:r>
              <a:rPr lang="en-US" altLang="en-US" dirty="0" err="1"/>
              <a:t>perencanaan</a:t>
            </a:r>
            <a:r>
              <a:rPr lang="en-US" altLang="en-US" dirty="0"/>
              <a:t> </a:t>
            </a:r>
            <a:r>
              <a:rPr lang="en-US" altLang="en-US" dirty="0" err="1"/>
              <a:t>lainnya</a:t>
            </a:r>
            <a:r>
              <a:rPr lang="en-US" altLang="en-US" dirty="0"/>
              <a:t> yang </a:t>
            </a:r>
            <a:r>
              <a:rPr lang="en-US" altLang="en-US" dirty="0" err="1"/>
              <a:t>bersifat</a:t>
            </a:r>
            <a:r>
              <a:rPr lang="en-US" altLang="en-US" dirty="0"/>
              <a:t> </a:t>
            </a:r>
            <a:r>
              <a:rPr lang="en-US" altLang="en-US" dirty="0" err="1"/>
              <a:t>lintas</a:t>
            </a:r>
            <a:r>
              <a:rPr lang="en-US" altLang="en-US" dirty="0"/>
              <a:t> </a:t>
            </a:r>
            <a:r>
              <a:rPr lang="en-US" altLang="en-US" dirty="0" err="1"/>
              <a:t>sektor</a:t>
            </a:r>
            <a:r>
              <a:rPr lang="en-US" altLang="en-US" dirty="0"/>
              <a:t> </a:t>
            </a:r>
            <a:r>
              <a:rPr lang="en-US" altLang="en-US" dirty="0" err="1"/>
              <a:t>atau</a:t>
            </a:r>
            <a:r>
              <a:rPr lang="en-US" altLang="en-US" dirty="0"/>
              <a:t> </a:t>
            </a:r>
            <a:r>
              <a:rPr lang="en-US" altLang="en-US" dirty="0" err="1"/>
              <a:t>fokus</a:t>
            </a:r>
            <a:r>
              <a:rPr lang="en-US" altLang="en-US" dirty="0"/>
              <a:t> </a:t>
            </a:r>
            <a:r>
              <a:rPr lang="en-US" altLang="en-US" dirty="0" err="1"/>
              <a:t>ke</a:t>
            </a:r>
            <a:r>
              <a:rPr lang="en-US" altLang="en-US" dirty="0"/>
              <a:t> </a:t>
            </a:r>
            <a:r>
              <a:rPr lang="en-US" altLang="en-US" dirty="0" err="1"/>
              <a:t>sektor</a:t>
            </a:r>
            <a:r>
              <a:rPr lang="en-US" altLang="en-US" dirty="0"/>
              <a:t> </a:t>
            </a:r>
            <a:r>
              <a:rPr lang="en-US" altLang="en-US" dirty="0" err="1"/>
              <a:t>tertentu</a:t>
            </a:r>
            <a:r>
              <a:rPr lang="en-US" alt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dirty="0" err="1"/>
              <a:t>Amanat</a:t>
            </a:r>
            <a:r>
              <a:rPr lang="en-US" altLang="en-US" dirty="0"/>
              <a:t> </a:t>
            </a:r>
            <a:r>
              <a:rPr lang="en-US" altLang="en-US" dirty="0" err="1"/>
              <a:t>pembentukannya</a:t>
            </a:r>
            <a:r>
              <a:rPr lang="en-US" altLang="en-US" dirty="0"/>
              <a:t> </a:t>
            </a:r>
            <a:r>
              <a:rPr lang="en-US" altLang="en-US" dirty="0" err="1"/>
              <a:t>berasal</a:t>
            </a:r>
            <a:r>
              <a:rPr lang="en-US" altLang="en-US" dirty="0"/>
              <a:t> </a:t>
            </a:r>
            <a:r>
              <a:rPr lang="en-US" altLang="en-US" dirty="0" err="1"/>
              <a:t>dari</a:t>
            </a:r>
            <a:r>
              <a:rPr lang="en-US" altLang="en-US" dirty="0"/>
              <a:t> </a:t>
            </a:r>
            <a:r>
              <a:rPr lang="en-US" altLang="en-US" dirty="0" err="1"/>
              <a:t>pelaksanaan</a:t>
            </a:r>
            <a:r>
              <a:rPr lang="en-US" altLang="en-US" dirty="0"/>
              <a:t> </a:t>
            </a:r>
            <a:r>
              <a:rPr lang="en-US" altLang="en-US" dirty="0" err="1"/>
              <a:t>peraturan</a:t>
            </a:r>
            <a:r>
              <a:rPr lang="en-US" altLang="en-US" dirty="0"/>
              <a:t> yang </a:t>
            </a:r>
            <a:r>
              <a:rPr lang="en-US" altLang="en-US" dirty="0" err="1"/>
              <a:t>lebih</a:t>
            </a:r>
            <a:r>
              <a:rPr lang="en-US" altLang="en-US" dirty="0"/>
              <a:t> </a:t>
            </a:r>
            <a:r>
              <a:rPr lang="en-US" altLang="en-US" dirty="0" err="1"/>
              <a:t>tinggi</a:t>
            </a:r>
            <a:r>
              <a:rPr lang="en-US" altLang="en-US" dirty="0"/>
              <a:t> (UU/PP), </a:t>
            </a:r>
            <a:r>
              <a:rPr lang="en-US" altLang="en-US" dirty="0" err="1"/>
              <a:t>penguatan</a:t>
            </a:r>
            <a:r>
              <a:rPr lang="en-US" altLang="en-US" dirty="0"/>
              <a:t> </a:t>
            </a:r>
            <a:r>
              <a:rPr lang="en-US" altLang="en-US" dirty="0" err="1"/>
              <a:t>sektor</a:t>
            </a:r>
            <a:r>
              <a:rPr lang="en-US" altLang="en-US" dirty="0"/>
              <a:t> RPJMN, </a:t>
            </a:r>
            <a:r>
              <a:rPr lang="en-US" altLang="en-US" dirty="0" err="1"/>
              <a:t>amanat</a:t>
            </a:r>
            <a:r>
              <a:rPr lang="en-US" altLang="en-US" dirty="0"/>
              <a:t> </a:t>
            </a:r>
            <a:r>
              <a:rPr lang="en-US" altLang="en-US" dirty="0" err="1"/>
              <a:t>sidang</a:t>
            </a:r>
            <a:r>
              <a:rPr lang="en-US" altLang="en-US" dirty="0"/>
              <a:t> </a:t>
            </a:r>
            <a:r>
              <a:rPr lang="en-US" altLang="en-US" dirty="0" err="1"/>
              <a:t>kabinet</a:t>
            </a:r>
            <a:r>
              <a:rPr lang="en-US" altLang="en-US" dirty="0"/>
              <a:t>/</a:t>
            </a:r>
            <a:r>
              <a:rPr lang="en-US" altLang="en-US" dirty="0" err="1"/>
              <a:t>arahan</a:t>
            </a:r>
            <a:r>
              <a:rPr lang="en-US" altLang="en-US" dirty="0"/>
              <a:t> </a:t>
            </a:r>
            <a:r>
              <a:rPr lang="en-US" altLang="en-US" dirty="0" err="1"/>
              <a:t>Presiden</a:t>
            </a:r>
            <a:r>
              <a:rPr lang="en-US" alt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dirty="0" err="1"/>
              <a:t>Ruang</a:t>
            </a:r>
            <a:r>
              <a:rPr lang="en-US" altLang="en-US" dirty="0"/>
              <a:t> </a:t>
            </a:r>
            <a:r>
              <a:rPr lang="en-US" altLang="en-US" dirty="0" err="1"/>
              <a:t>lingkupnya</a:t>
            </a:r>
            <a:r>
              <a:rPr lang="en-US" altLang="en-US" dirty="0"/>
              <a:t> </a:t>
            </a:r>
            <a:r>
              <a:rPr lang="en-US" altLang="en-US" dirty="0" err="1"/>
              <a:t>bersifat</a:t>
            </a:r>
            <a:r>
              <a:rPr lang="en-US" altLang="en-US" dirty="0"/>
              <a:t> </a:t>
            </a:r>
            <a:r>
              <a:rPr lang="en-US" altLang="en-US" dirty="0" err="1"/>
              <a:t>sederhana</a:t>
            </a:r>
            <a:r>
              <a:rPr lang="en-US" altLang="en-US" dirty="0"/>
              <a:t>: </a:t>
            </a:r>
            <a:r>
              <a:rPr lang="en-US" altLang="en-US" dirty="0" err="1"/>
              <a:t>penetapan</a:t>
            </a:r>
            <a:r>
              <a:rPr lang="en-US" altLang="en-US" dirty="0"/>
              <a:t> </a:t>
            </a:r>
            <a:r>
              <a:rPr lang="en-US" altLang="en-US" dirty="0" err="1"/>
              <a:t>rencana</a:t>
            </a:r>
            <a:r>
              <a:rPr lang="en-US" altLang="en-US" dirty="0"/>
              <a:t>, </a:t>
            </a:r>
            <a:r>
              <a:rPr lang="en-US" altLang="en-US" dirty="0" err="1"/>
              <a:t>pelaksanaan</a:t>
            </a:r>
            <a:r>
              <a:rPr lang="en-US" altLang="en-US" dirty="0"/>
              <a:t>, monitoring dan </a:t>
            </a:r>
            <a:r>
              <a:rPr lang="en-US" altLang="en-US" dirty="0" err="1"/>
              <a:t>evaluasi</a:t>
            </a:r>
            <a:r>
              <a:rPr lang="en-US" altLang="en-US" dirty="0"/>
              <a:t> </a:t>
            </a:r>
            <a:r>
              <a:rPr lang="en-US" altLang="en-US" dirty="0" err="1"/>
              <a:t>serta</a:t>
            </a:r>
            <a:r>
              <a:rPr lang="en-US" altLang="en-US" dirty="0"/>
              <a:t> </a:t>
            </a:r>
            <a:r>
              <a:rPr lang="en-US" altLang="en-US" dirty="0" err="1"/>
              <a:t>pendanaan</a:t>
            </a:r>
            <a:r>
              <a:rPr lang="en-US" altLang="en-US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dirty="0" err="1"/>
              <a:t>Struktur</a:t>
            </a:r>
            <a:r>
              <a:rPr lang="en-US" altLang="en-US" dirty="0"/>
              <a:t> dan </a:t>
            </a:r>
            <a:r>
              <a:rPr lang="en-US" altLang="en-US" dirty="0" err="1"/>
              <a:t>kedalaman</a:t>
            </a:r>
            <a:r>
              <a:rPr lang="en-US" altLang="en-US" dirty="0"/>
              <a:t> </a:t>
            </a:r>
            <a:r>
              <a:rPr lang="en-US" altLang="en-US" dirty="0" err="1"/>
              <a:t>materi</a:t>
            </a:r>
            <a:r>
              <a:rPr lang="en-US" altLang="en-US" dirty="0"/>
              <a:t> </a:t>
            </a:r>
            <a:r>
              <a:rPr lang="en-US" altLang="en-US" dirty="0" err="1"/>
              <a:t>muatan</a:t>
            </a:r>
            <a:r>
              <a:rPr lang="en-US" altLang="en-US" dirty="0"/>
              <a:t> </a:t>
            </a:r>
            <a:r>
              <a:rPr lang="en-US" altLang="en-US" dirty="0" err="1"/>
              <a:t>belum</a:t>
            </a:r>
            <a:r>
              <a:rPr lang="en-US" altLang="en-US" dirty="0"/>
              <a:t> </a:t>
            </a:r>
            <a:r>
              <a:rPr lang="en-US" altLang="en-US" dirty="0" err="1"/>
              <a:t>ada</a:t>
            </a:r>
            <a:r>
              <a:rPr lang="en-US" altLang="en-US" dirty="0"/>
              <a:t> </a:t>
            </a:r>
            <a:r>
              <a:rPr lang="en-US" altLang="en-US" dirty="0" err="1"/>
              <a:t>keseragaman</a:t>
            </a:r>
            <a:r>
              <a:rPr lang="en-US" altLang="en-US" dirty="0"/>
              <a:t> (leveling </a:t>
            </a:r>
            <a:r>
              <a:rPr lang="en-US" altLang="en-US" dirty="0" err="1"/>
              <a:t>strategi</a:t>
            </a:r>
            <a:r>
              <a:rPr lang="en-US" altLang="en-US" dirty="0"/>
              <a:t>, </a:t>
            </a:r>
            <a:r>
              <a:rPr lang="en-US" altLang="en-US" dirty="0" err="1"/>
              <a:t>kebijakan</a:t>
            </a:r>
            <a:r>
              <a:rPr lang="en-US" altLang="en-US" dirty="0"/>
              <a:t>, </a:t>
            </a:r>
            <a:r>
              <a:rPr lang="en-US" altLang="en-US" dirty="0" err="1"/>
              <a:t>dll</a:t>
            </a:r>
            <a:r>
              <a:rPr lang="en-US" altLang="en-US" dirty="0"/>
              <a:t> </a:t>
            </a:r>
            <a:r>
              <a:rPr lang="en-US" altLang="en-US" dirty="0" err="1"/>
              <a:t>belum</a:t>
            </a:r>
            <a:r>
              <a:rPr lang="en-US" altLang="en-US" dirty="0"/>
              <a:t> </a:t>
            </a:r>
            <a:r>
              <a:rPr lang="en-US" altLang="en-US" dirty="0" err="1"/>
              <a:t>terstandar</a:t>
            </a:r>
            <a:r>
              <a:rPr lang="en-US" altLang="en-US" dirty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id-ID" altLang="en-US" dirty="0"/>
          </a:p>
        </p:txBody>
      </p:sp>
      <p:grpSp>
        <p:nvGrpSpPr>
          <p:cNvPr id="6" name="Group 15">
            <a:extLst>
              <a:ext uri="{FF2B5EF4-FFF2-40B4-BE49-F238E27FC236}">
                <a16:creationId xmlns:a16="http://schemas.microsoft.com/office/drawing/2014/main" id="{B65E6153-638E-4803-ADAD-FDA3462CBA0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508931" y="6023020"/>
            <a:ext cx="1284287" cy="184150"/>
            <a:chOff x="234834" y="856112"/>
            <a:chExt cx="1283192" cy="1832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0CE299-7D28-4D71-8289-AB1F974A4072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31406C0-3DC2-4E08-BA28-213997BFC28E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19508F6-A683-455D-82AC-200F28E8D30F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2B0827-3602-4D6A-B832-75D13D409C9B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288D84-A2DC-4CEC-A70B-F0A83972F704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13865E7-34E9-41DB-9C52-EE4099EF6FF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038AC3D-26B5-4C71-9046-DAD24C54BA7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F5F1367-2D69-402E-9464-7FE3B97C95FD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7909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85D5D8-5E9E-4523-BD44-75AA1D78B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37" y="2156584"/>
            <a:ext cx="572452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961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FCC50DC-EA16-40F9-9B44-D94C6ADDA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19" y="2346736"/>
            <a:ext cx="8492081" cy="4173334"/>
          </a:xfrm>
          <a:prstGeom prst="rect">
            <a:avLst/>
          </a:prstGeom>
        </p:spPr>
      </p:pic>
      <p:sp>
        <p:nvSpPr>
          <p:cNvPr id="31746" name="Content Placeholder 1">
            <a:extLst>
              <a:ext uri="{FF2B5EF4-FFF2-40B4-BE49-F238E27FC236}">
                <a16:creationId xmlns:a16="http://schemas.microsoft.com/office/drawing/2014/main" id="{E73FC963-E9FA-409F-89FB-C68A26F30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1425577"/>
            <a:ext cx="3286540" cy="4351338"/>
          </a:xfrm>
        </p:spPr>
        <p:txBody>
          <a:bodyPr/>
          <a:lstStyle/>
          <a:p>
            <a:pPr algn="just"/>
            <a:r>
              <a:rPr lang="id-ID" altLang="en-US" sz="1600" dirty="0"/>
              <a:t>Perencanaan penyusunan Peraturan Perundang-undangan lainnya sebagaimana dimaksud dalam Pasal 8 ayat (1) UU 12/2011 merupakan kewenangan dan </a:t>
            </a:r>
            <a:r>
              <a:rPr lang="fi-FI" altLang="en-US" sz="1600" dirty="0"/>
              <a:t>disesuaikan dengan kebutuhan lembaga, komisi, atau</a:t>
            </a:r>
            <a:r>
              <a:rPr lang="id-ID" altLang="en-US" sz="1600" dirty="0"/>
              <a:t> instansi masing-masing</a:t>
            </a:r>
            <a:r>
              <a:rPr lang="en-US" altLang="en-US" sz="1600" dirty="0"/>
              <a:t>.</a:t>
            </a:r>
            <a:endParaRPr lang="id-ID" altLang="en-US" sz="1600" dirty="0"/>
          </a:p>
          <a:p>
            <a:pPr algn="just"/>
            <a:r>
              <a:rPr lang="es-ES" altLang="en-US" sz="1600" dirty="0" err="1"/>
              <a:t>Perencanaan</a:t>
            </a:r>
            <a:r>
              <a:rPr lang="es-ES" altLang="en-US" sz="1600" dirty="0"/>
              <a:t> </a:t>
            </a:r>
            <a:r>
              <a:rPr lang="fi-FI" altLang="en-US" sz="1600" dirty="0"/>
              <a:t>ditetapkan oleh lembaga, komisi, atau instansi</a:t>
            </a:r>
            <a:r>
              <a:rPr lang="id-ID" altLang="en-US" sz="1600" dirty="0"/>
              <a:t> masing-masing untuk jangka waktu 1 (satu) tahun</a:t>
            </a:r>
            <a:r>
              <a:rPr lang="en-US" altLang="en-US" sz="1600" dirty="0"/>
              <a:t>.</a:t>
            </a:r>
          </a:p>
          <a:p>
            <a:pPr algn="just"/>
            <a:r>
              <a:rPr lang="en-US" altLang="en-US" sz="1600" dirty="0" err="1"/>
              <a:t>Bappenas</a:t>
            </a:r>
            <a:r>
              <a:rPr lang="en-US" altLang="en-US" sz="1600" dirty="0"/>
              <a:t> </a:t>
            </a:r>
            <a:r>
              <a:rPr lang="en-US" altLang="en-US" sz="1600" dirty="0" err="1"/>
              <a:t>menyusun</a:t>
            </a:r>
            <a:r>
              <a:rPr lang="en-US" altLang="en-US" sz="1600" dirty="0"/>
              <a:t> Daftar </a:t>
            </a:r>
            <a:r>
              <a:rPr lang="en-US" altLang="en-US" sz="1600" dirty="0" err="1"/>
              <a:t>Penyusunan</a:t>
            </a:r>
            <a:r>
              <a:rPr lang="en-US" altLang="en-US" sz="1600" dirty="0"/>
              <a:t> </a:t>
            </a:r>
            <a:r>
              <a:rPr lang="en-US" altLang="en-US" sz="1600" dirty="0" err="1"/>
              <a:t>Peraturan</a:t>
            </a:r>
            <a:r>
              <a:rPr lang="en-US" altLang="en-US" sz="1600" dirty="0"/>
              <a:t> Menteri </a:t>
            </a:r>
            <a:r>
              <a:rPr lang="en-US" altLang="en-US" sz="1600" dirty="0" err="1"/>
              <a:t>untuk</a:t>
            </a:r>
            <a:r>
              <a:rPr lang="en-US" altLang="en-US" sz="1600" dirty="0"/>
              <a:t> </a:t>
            </a:r>
            <a:r>
              <a:rPr lang="en-US" altLang="en-US" sz="1600" dirty="0" err="1"/>
              <a:t>setiap</a:t>
            </a:r>
            <a:r>
              <a:rPr lang="en-US" altLang="en-US" sz="1600" dirty="0"/>
              <a:t> </a:t>
            </a:r>
            <a:r>
              <a:rPr lang="en-US" altLang="en-US" sz="1600" dirty="0" err="1"/>
              <a:t>tahunnya</a:t>
            </a:r>
            <a:r>
              <a:rPr lang="en-US" altLang="en-US" sz="1600" dirty="0"/>
              <a:t>.</a:t>
            </a:r>
            <a:endParaRPr lang="id-ID" alt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52BA4D-4B42-45D7-AEA3-03020AFD6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330" y="100014"/>
            <a:ext cx="105156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d-ID" sz="4000" dirty="0">
                <a:solidFill>
                  <a:srgbClr val="0070C0"/>
                </a:solidFill>
              </a:rPr>
              <a:t>PRO</a:t>
            </a:r>
            <a:r>
              <a:rPr lang="en-US" sz="4000" dirty="0">
                <a:solidFill>
                  <a:srgbClr val="0070C0"/>
                </a:solidFill>
              </a:rPr>
              <a:t>GRAM PENYUSUNAN</a:t>
            </a:r>
            <a:r>
              <a:rPr lang="id-ID" sz="4000" dirty="0">
                <a:solidFill>
                  <a:srgbClr val="0070C0"/>
                </a:solidFill>
              </a:rPr>
              <a:t> PERATURAN </a:t>
            </a:r>
            <a:r>
              <a:rPr lang="en-US" sz="4000" dirty="0">
                <a:solidFill>
                  <a:srgbClr val="0070C0"/>
                </a:solidFill>
              </a:rPr>
              <a:t>MENTERI</a:t>
            </a:r>
            <a:endParaRPr lang="id-ID" sz="4000" dirty="0">
              <a:solidFill>
                <a:srgbClr val="0070C0"/>
              </a:solidFill>
            </a:endParaRPr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7D7980E3-D62F-4CD0-912B-2C7D87A5F46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84990" y="5953300"/>
            <a:ext cx="1284287" cy="184150"/>
            <a:chOff x="234834" y="856112"/>
            <a:chExt cx="1283192" cy="18329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4B58334-5805-4DD8-8EB2-D587CEE94AD7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3231AD8-5430-42E7-BB3A-577141ABA2B1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161727-F21D-4B7E-8CD9-5FF5E2140057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145198B-99FD-4422-96D6-93AB22B16077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25AEF3-24C7-4B38-B29E-771FC8C9A934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6E7CF81-431A-4498-875F-DACD11010B0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035200-BB98-4DBF-9118-80944E205C4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7136178-6C8E-4338-B4F1-C69F038EDDB0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428D88-8423-4A4E-B328-F8A0AD3C5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947" y="1411357"/>
            <a:ext cx="8013246" cy="225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60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1">
            <a:extLst>
              <a:ext uri="{FF2B5EF4-FFF2-40B4-BE49-F238E27FC236}">
                <a16:creationId xmlns:a16="http://schemas.microsoft.com/office/drawing/2014/main" id="{6513EA86-D16D-4FA3-B904-18B0B0876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600" dirty="0" err="1"/>
              <a:t>Berdasarkan</a:t>
            </a:r>
            <a:r>
              <a:rPr lang="en-US" altLang="en-US" sz="2600" dirty="0"/>
              <a:t> </a:t>
            </a:r>
            <a:r>
              <a:rPr lang="en-US" altLang="en-US" sz="2600" dirty="0" err="1"/>
              <a:t>perubahan</a:t>
            </a:r>
            <a:r>
              <a:rPr lang="en-US" altLang="en-US" sz="2600" dirty="0"/>
              <a:t> UUD 1945, </a:t>
            </a:r>
            <a:r>
              <a:rPr lang="en-US" altLang="en-US" sz="2600" dirty="0" err="1"/>
              <a:t>suatu</a:t>
            </a:r>
            <a:r>
              <a:rPr lang="en-US" altLang="en-US" sz="2600" dirty="0"/>
              <a:t> RUU </a:t>
            </a:r>
            <a:r>
              <a:rPr lang="en-US" altLang="en-US" sz="2600" dirty="0" err="1"/>
              <a:t>dapat</a:t>
            </a:r>
            <a:r>
              <a:rPr lang="en-US" altLang="en-US" sz="2600" dirty="0"/>
              <a:t> </a:t>
            </a:r>
            <a:r>
              <a:rPr lang="en-US" altLang="en-US" sz="2600" dirty="0" err="1"/>
              <a:t>berasal</a:t>
            </a:r>
            <a:r>
              <a:rPr lang="en-US" altLang="en-US" sz="2600" dirty="0"/>
              <a:t> </a:t>
            </a:r>
            <a:r>
              <a:rPr lang="en-US" altLang="en-US" sz="2600" dirty="0" err="1"/>
              <a:t>dari</a:t>
            </a:r>
            <a:r>
              <a:rPr lang="en-US" altLang="en-US" sz="2600" dirty="0"/>
              <a:t> </a:t>
            </a:r>
            <a:r>
              <a:rPr lang="en-US" altLang="en-US" sz="2600" dirty="0" err="1"/>
              <a:t>beberapa</a:t>
            </a:r>
            <a:r>
              <a:rPr lang="en-US" altLang="en-US" sz="2600" dirty="0"/>
              <a:t> </a:t>
            </a:r>
            <a:r>
              <a:rPr lang="en-US" altLang="en-US" sz="2600" dirty="0" err="1"/>
              <a:t>pihak</a:t>
            </a:r>
            <a:r>
              <a:rPr lang="en-US" altLang="en-US" sz="2600" dirty="0"/>
              <a:t>, </a:t>
            </a:r>
            <a:r>
              <a:rPr lang="en-US" altLang="en-US" sz="2600" dirty="0" err="1"/>
              <a:t>yaitu</a:t>
            </a:r>
            <a:r>
              <a:rPr lang="en-US" altLang="en-US" sz="2600" dirty="0"/>
              <a:t> :</a:t>
            </a:r>
          </a:p>
          <a:p>
            <a:pPr marL="228600" lvl="1">
              <a:buFont typeface="Wingdings" panose="05000000000000000000" pitchFamily="2" charset="2"/>
              <a:buAutoNum type="arabicPeriod"/>
            </a:pPr>
            <a:r>
              <a:rPr lang="en-US" altLang="en-US" sz="2200" dirty="0"/>
              <a:t>Dari </a:t>
            </a:r>
            <a:r>
              <a:rPr lang="en-US" altLang="en-US" sz="2200" dirty="0" err="1"/>
              <a:t>Pemerintah</a:t>
            </a:r>
            <a:r>
              <a:rPr lang="en-US" altLang="en-US" sz="2200" dirty="0"/>
              <a:t> (</a:t>
            </a:r>
            <a:r>
              <a:rPr lang="en-US" altLang="en-US" sz="2200" dirty="0" err="1"/>
              <a:t>Presiden</a:t>
            </a:r>
            <a:r>
              <a:rPr lang="en-US" altLang="en-US" sz="2200" dirty="0"/>
              <a:t>), </a:t>
            </a:r>
            <a:r>
              <a:rPr lang="en-US" altLang="en-US" sz="2200" dirty="0" err="1"/>
              <a:t>berdasarkan</a:t>
            </a:r>
            <a:r>
              <a:rPr lang="en-US" altLang="en-US" sz="2200" dirty="0"/>
              <a:t> </a:t>
            </a:r>
            <a:r>
              <a:rPr lang="en-US" altLang="en-US" sz="2200" dirty="0" err="1"/>
              <a:t>Pasal</a:t>
            </a:r>
            <a:r>
              <a:rPr lang="en-US" altLang="en-US" sz="2200" dirty="0"/>
              <a:t> 5 </a:t>
            </a:r>
            <a:r>
              <a:rPr lang="en-US" altLang="en-US" sz="2200" dirty="0" err="1"/>
              <a:t>ayat</a:t>
            </a:r>
            <a:r>
              <a:rPr lang="en-US" altLang="en-US" sz="2200" dirty="0"/>
              <a:t> (1) UUD 1945</a:t>
            </a:r>
          </a:p>
          <a:p>
            <a:pPr marL="228600" lvl="1">
              <a:buFont typeface="Wingdings" panose="05000000000000000000" pitchFamily="2" charset="2"/>
              <a:buAutoNum type="arabicPeriod"/>
            </a:pPr>
            <a:r>
              <a:rPr lang="en-US" altLang="en-US" sz="2200" dirty="0"/>
              <a:t>Dari DPR, </a:t>
            </a:r>
            <a:r>
              <a:rPr lang="en-US" altLang="en-US" sz="2200" dirty="0" err="1"/>
              <a:t>berdasarkan</a:t>
            </a:r>
            <a:r>
              <a:rPr lang="en-US" altLang="en-US" sz="2200" dirty="0"/>
              <a:t> </a:t>
            </a:r>
            <a:r>
              <a:rPr lang="en-US" altLang="en-US" sz="2200" dirty="0" err="1"/>
              <a:t>Pasal</a:t>
            </a:r>
            <a:r>
              <a:rPr lang="en-US" altLang="en-US" sz="2200" dirty="0"/>
              <a:t> 20 </a:t>
            </a:r>
            <a:r>
              <a:rPr lang="en-US" altLang="en-US" sz="2200" dirty="0" err="1"/>
              <a:t>ayat</a:t>
            </a:r>
            <a:r>
              <a:rPr lang="en-US" altLang="en-US" sz="2200" dirty="0"/>
              <a:t> (1) UUD 1945</a:t>
            </a:r>
          </a:p>
          <a:p>
            <a:pPr marL="228600" lvl="1">
              <a:buFont typeface="Wingdings" panose="05000000000000000000" pitchFamily="2" charset="2"/>
              <a:buAutoNum type="arabicPeriod"/>
            </a:pPr>
            <a:r>
              <a:rPr lang="en-US" altLang="en-US" sz="2200" dirty="0"/>
              <a:t>Dari </a:t>
            </a:r>
            <a:r>
              <a:rPr lang="en-US" altLang="en-US" sz="2200" dirty="0" err="1"/>
              <a:t>Anggota</a:t>
            </a:r>
            <a:r>
              <a:rPr lang="en-US" altLang="en-US" sz="2200" dirty="0"/>
              <a:t> DPR, </a:t>
            </a:r>
            <a:r>
              <a:rPr lang="en-US" altLang="en-US" sz="2200" dirty="0" err="1"/>
              <a:t>berdasarkan</a:t>
            </a:r>
            <a:r>
              <a:rPr lang="en-US" altLang="en-US" sz="2200" dirty="0"/>
              <a:t> </a:t>
            </a:r>
            <a:r>
              <a:rPr lang="en-US" altLang="en-US" sz="2200" dirty="0" err="1"/>
              <a:t>Pasal</a:t>
            </a:r>
            <a:r>
              <a:rPr lang="en-US" altLang="en-US" sz="2200" dirty="0"/>
              <a:t> 21 UUD 1945</a:t>
            </a:r>
          </a:p>
          <a:p>
            <a:pPr marL="228600" lvl="1">
              <a:buFont typeface="Wingdings" panose="05000000000000000000" pitchFamily="2" charset="2"/>
              <a:buAutoNum type="arabicPeriod"/>
            </a:pPr>
            <a:r>
              <a:rPr lang="en-US" altLang="en-US" sz="2200" dirty="0"/>
              <a:t>Dari DPD, </a:t>
            </a:r>
            <a:r>
              <a:rPr lang="en-US" altLang="en-US" sz="2200" dirty="0" err="1"/>
              <a:t>berdasarkan</a:t>
            </a:r>
            <a:r>
              <a:rPr lang="en-US" altLang="en-US" sz="2200" dirty="0"/>
              <a:t> </a:t>
            </a:r>
            <a:r>
              <a:rPr lang="en-US" altLang="en-US" sz="2200" dirty="0" err="1"/>
              <a:t>Pasal</a:t>
            </a:r>
            <a:r>
              <a:rPr lang="en-US" altLang="en-US" sz="2200" dirty="0"/>
              <a:t> 22D UUD 1945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FCB106-338C-4C27-A19B-B2A66CE7A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PENYUSUNAN RUU (1)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A93B5F83-41B0-4C68-9F6C-72AAF140764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36942" y="5953301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7543016-179F-4677-A0B8-510861660CEB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0549AC-017A-4B06-9477-C7DA927FC40E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E4B7CEA-87CD-455D-A560-0CD63B2EE2BD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1CDE62C-2F2A-4C3F-A3F1-268A42FC44A1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FDDAB0-9D96-44D4-BA3D-044F6EF1F056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D4C58A1-1289-4553-98E4-C475896771A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A7E3A92-9B44-45A8-8C3D-492D139B273F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9EABB11-2537-401E-8001-501EBAE9470B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8F3319-85DC-41D7-B418-A166E7ED3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d-ID" sz="1800" dirty="0"/>
              <a:t>Rancangan Undang-Undang yang berasal dari DPR, Presiden, atau DPD harus disertai Naskah Akademik, KECUALI UNTUK RUU:</a:t>
            </a:r>
          </a:p>
          <a:p>
            <a:pPr marL="627063" indent="-265113">
              <a:buNone/>
              <a:tabLst>
                <a:tab pos="627063" algn="l"/>
              </a:tabLst>
              <a:defRPr/>
            </a:pPr>
            <a:r>
              <a:rPr lang="es-ES" sz="1800" dirty="0"/>
              <a:t>a. </a:t>
            </a:r>
            <a:r>
              <a:rPr lang="es-ES" sz="1800" dirty="0" err="1"/>
              <a:t>Anggaran</a:t>
            </a:r>
            <a:r>
              <a:rPr lang="es-ES" sz="1800" dirty="0"/>
              <a:t> </a:t>
            </a:r>
            <a:r>
              <a:rPr lang="es-ES" sz="1800" dirty="0" err="1"/>
              <a:t>Pendapatan</a:t>
            </a:r>
            <a:r>
              <a:rPr lang="es-ES" sz="1800" dirty="0"/>
              <a:t> dan </a:t>
            </a:r>
            <a:r>
              <a:rPr lang="es-ES" sz="1800" dirty="0" err="1"/>
              <a:t>Belanja</a:t>
            </a:r>
            <a:r>
              <a:rPr lang="es-ES" sz="1800" dirty="0"/>
              <a:t> Negara;</a:t>
            </a:r>
          </a:p>
          <a:p>
            <a:pPr marL="627063" indent="-265113">
              <a:buNone/>
              <a:tabLst>
                <a:tab pos="627063" algn="l"/>
              </a:tabLst>
              <a:defRPr/>
            </a:pPr>
            <a:r>
              <a:rPr lang="id-ID" sz="1800" dirty="0"/>
              <a:t>b. penetapan Peraturan Pemerintah Pengganti Undang-Undang menjadi Undang-Undang; atau</a:t>
            </a:r>
          </a:p>
          <a:p>
            <a:pPr marL="627063" indent="-265113">
              <a:buNone/>
              <a:tabLst>
                <a:tab pos="627063" algn="l"/>
              </a:tabLst>
              <a:defRPr/>
            </a:pPr>
            <a:r>
              <a:rPr lang="id-ID" sz="1800" dirty="0"/>
              <a:t>c. pencabutan Undang-Undang atau pencabutan Peraturan Pemerintah Pengganti Undang-Undang</a:t>
            </a:r>
          </a:p>
          <a:p>
            <a:pPr>
              <a:defRPr/>
            </a:pPr>
            <a:r>
              <a:rPr lang="id-ID" sz="1800" dirty="0"/>
              <a:t>Penyusunan Naskah Akademik Rancangan Undang-Undang dilakukan sesuai dengan teknik penyusunan Naskah Akademik (Lampiran I UU 12/2011)</a:t>
            </a:r>
            <a:r>
              <a:rPr lang="en-US" sz="1800" dirty="0"/>
              <a:t>: </a:t>
            </a:r>
            <a:r>
              <a:rPr lang="en-US" sz="1800" dirty="0" err="1"/>
              <a:t>menggunakan</a:t>
            </a:r>
            <a:r>
              <a:rPr lang="en-US" sz="1800" dirty="0"/>
              <a:t> </a:t>
            </a:r>
            <a:r>
              <a:rPr lang="en-US" sz="1800" dirty="0" err="1"/>
              <a:t>metode</a:t>
            </a:r>
            <a:r>
              <a:rPr lang="en-US" sz="1800" dirty="0"/>
              <a:t> RIA/ROCIPI</a:t>
            </a:r>
            <a:endParaRPr lang="id-ID" sz="1800" dirty="0"/>
          </a:p>
          <a:p>
            <a:pPr>
              <a:defRPr/>
            </a:pPr>
            <a:r>
              <a:rPr lang="id-ID" sz="1800" dirty="0"/>
              <a:t>Rancangan Undang-Undang dari DPR diajukan oleh anggota DPR, komisi, gabungan komisi, atau alat kelengkapan DPR yang khusus menangani bidang legislasi atau DPD.</a:t>
            </a:r>
          </a:p>
          <a:p>
            <a:pPr>
              <a:defRPr/>
            </a:pPr>
            <a:r>
              <a:rPr lang="fi-FI" sz="1800" dirty="0"/>
              <a:t>Pengharmonisasian, pembulatan, dan pemantapan</a:t>
            </a:r>
            <a:r>
              <a:rPr lang="id-ID" sz="1800" dirty="0"/>
              <a:t> konsepsi Rancangan Undang-Undang yang berasal </a:t>
            </a:r>
            <a:r>
              <a:rPr lang="fi-FI" sz="1800" dirty="0"/>
              <a:t>dari DPR dikoordinasikan oleh alat kelengkapan DPR</a:t>
            </a:r>
            <a:r>
              <a:rPr lang="id-ID" sz="1800" dirty="0"/>
              <a:t> yang khusus menangani bidang legislasi</a:t>
            </a: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042703-2015-4332-823C-0D1BF6C5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PENYUSUNAN RUU (2)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494AA3A3-1B8F-4D5E-A05F-0EF00F2472E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71E75B-2970-497D-BA68-6C6A74A6EE39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825E28-15B8-423D-8FD8-7B3862E2104F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209B38-501E-407E-A396-A125BAD12FA5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79E0BDF-3765-4EA4-BADE-F553E53570F3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6574B6E-9A08-40C1-A060-53C79D89BAB3}"/>
              </a:ext>
            </a:extLst>
          </p:cNvPr>
          <p:cNvGrpSpPr/>
          <p:nvPr/>
        </p:nvGrpSpPr>
        <p:grpSpPr>
          <a:xfrm>
            <a:off x="0" y="6799399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CB79032-A2AE-4101-8563-DAD04271F84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21C427F-68A0-45E4-8EE4-5661EDC0DBC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9918A80-0A92-4333-AC23-12718EDE9D59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C623B6-CE98-4631-A244-BD431D32E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v-SE" sz="2400" dirty="0"/>
              <a:t>Rancangan Undang-Undang yang diajukan oleh</a:t>
            </a:r>
            <a:r>
              <a:rPr lang="id-ID" sz="2400" dirty="0"/>
              <a:t> </a:t>
            </a:r>
            <a:r>
              <a:rPr lang="fi-FI" sz="2400" dirty="0"/>
              <a:t>Presiden disiapkan oleh menteri atau pimpinan</a:t>
            </a:r>
            <a:r>
              <a:rPr lang="id-ID" sz="2400" dirty="0"/>
              <a:t> lembaga pemerintah nonkementerian sesuai dengan lingkup tugas dan tanggung jawabnya.</a:t>
            </a:r>
          </a:p>
          <a:p>
            <a:pPr>
              <a:defRPr/>
            </a:pPr>
            <a:r>
              <a:rPr lang="id-ID" sz="2400" dirty="0"/>
              <a:t>Dalam penyusunan Rancangan Undang-Undang, menteri atau pimpinan lembaga pemerintah nonkementerian terkait membentuk panitia antarkementerian dan/atau antarnonkementerian.</a:t>
            </a:r>
          </a:p>
          <a:p>
            <a:pPr>
              <a:defRPr/>
            </a:pPr>
            <a:r>
              <a:rPr lang="fi-FI" sz="2400" dirty="0"/>
              <a:t>Pengharmonisasian, pembulatan, dan pemantapan</a:t>
            </a:r>
            <a:r>
              <a:rPr lang="id-ID" sz="2400" dirty="0"/>
              <a:t> konsepsi Rancangan Undang-Undang yang berasal dari Presiden dikoordinasikan oleh menteri yang menyelenggarakan urusan pemerintahan di bidang hukum.</a:t>
            </a:r>
          </a:p>
          <a:p>
            <a:pPr marL="109537" indent="0">
              <a:buNone/>
              <a:defRPr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E212AF-DEC3-4C57-A26D-FFA3A18EC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PENYUSUNAN RUU (3)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2A7259BD-A89D-494E-A92F-9182DF1209F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69DEF2-B2C0-4E01-B4B4-19C9AF757627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045C698-E90E-4B9C-BBB3-E22E2147AB38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1C9F9C-B17C-4443-A92F-1EEA8BF1129B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ACF3E10-C81F-4BF3-8F1D-DDEC61063389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173C009-444D-4367-8251-5448CBBFB426}"/>
              </a:ext>
            </a:extLst>
          </p:cNvPr>
          <p:cNvGrpSpPr/>
          <p:nvPr/>
        </p:nvGrpSpPr>
        <p:grpSpPr>
          <a:xfrm>
            <a:off x="0" y="6854870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CEF02A0-AFB2-48BA-8D8D-AE310656B3F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6E5A1E2-607E-4D70-83DE-DE3C8D362E6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D232C4C-F202-46A1-B926-C3DF155991C6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295DD-4952-4A9D-93D2-E821DD481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1463" lvl="0" indent="-271463"/>
            <a:r>
              <a:rPr lang="id-ID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Pemrakarsa menyusun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RPP/</a:t>
            </a:r>
            <a:r>
              <a:rPr lang="id-ID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 yang berisi materi: </a:t>
            </a:r>
          </a:p>
          <a:p>
            <a:pPr marL="0" lvl="0" indent="0">
              <a:buNone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id-ID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yang diperintahkan oleh Undang-Undang;</a:t>
            </a:r>
          </a:p>
          <a:p>
            <a:pPr marL="0" lvl="0" indent="0">
              <a:buNone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id-ID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untuk melaksanakan PP; atau</a:t>
            </a:r>
          </a:p>
          <a:p>
            <a:pPr marL="0" lvl="0" indent="0">
              <a:buNone/>
            </a:pPr>
            <a:r>
              <a:rPr lang="fi-FI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untuk melaksanakan penyelenggaraan kekuasaan Pemerintahan</a:t>
            </a:r>
            <a:endParaRPr lang="id-ID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  <a:defRPr/>
            </a:pPr>
            <a:endParaRPr lang="en-US" sz="2400" dirty="0"/>
          </a:p>
          <a:p>
            <a:pPr>
              <a:defRPr/>
            </a:pPr>
            <a:r>
              <a:rPr lang="id-ID" sz="2400" dirty="0"/>
              <a:t>Dalam penyusunan Rancangan PP/Perpres , pemrakarsa membentuk panitia antarkementerian dan/atau lembaga pemerintah nonkementerian.</a:t>
            </a:r>
          </a:p>
          <a:p>
            <a:pPr>
              <a:defRPr/>
            </a:pPr>
            <a:r>
              <a:rPr lang="fi-FI" sz="2400" dirty="0"/>
              <a:t>Pengharmonisasian, pembulatan, dan pemantapan</a:t>
            </a:r>
            <a:r>
              <a:rPr lang="id-ID" sz="2400" dirty="0"/>
              <a:t> konsepsi Rancangan Peraturan Pemerintah </a:t>
            </a:r>
            <a:r>
              <a:rPr lang="nn-NO" sz="2400" dirty="0"/>
              <a:t>dikoordinasikan oleh menteri yang menyelenggarakan</a:t>
            </a:r>
            <a:r>
              <a:rPr lang="id-ID" sz="2400" dirty="0"/>
              <a:t> </a:t>
            </a:r>
            <a:r>
              <a:rPr lang="sv-SE" sz="2400" dirty="0"/>
              <a:t>urusan pemerintahan di bidang hukum.</a:t>
            </a:r>
          </a:p>
          <a:p>
            <a:pPr marL="109537" indent="0">
              <a:buNone/>
              <a:defRPr/>
            </a:pP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0CA66C-127B-4189-AAC4-2EFC6182C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PENYUSUNAN PP/PERPRES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446AB75-B5CD-4B9E-83F7-7119E828D5C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344F4D-769C-44A2-B2C3-7CC61D1D9157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8F5765-B758-499B-BE6A-97C20C3E547F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F4DEFBA-1F9C-440F-B81A-9D8BAD2CEE90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E2DD66-C158-481E-87C2-2386E3D69BC4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15FE01-91A7-40B2-A65E-FB4122222AC1}"/>
              </a:ext>
            </a:extLst>
          </p:cNvPr>
          <p:cNvGrpSpPr/>
          <p:nvPr/>
        </p:nvGrpSpPr>
        <p:grpSpPr>
          <a:xfrm>
            <a:off x="0" y="6799399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F5C0ABF-D2E0-4D8F-8E76-7EEF5817CF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A6683D3-CD66-4C65-8E5F-9BA413E9A7CE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5ACDED3-296B-4769-ABAE-2A7965563D6E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3464" y="163123"/>
            <a:ext cx="11123272" cy="972000"/>
          </a:xfrm>
        </p:spPr>
        <p:txBody>
          <a:bodyPr>
            <a:noAutofit/>
          </a:bodyPr>
          <a:lstStyle/>
          <a:p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Permenkumham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Nomor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23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Tahun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2018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tentang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Pengharmonisasian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Peraturan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Menteri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/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Lembaga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oleh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Perancang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Peraturan</a:t>
            </a:r>
            <a: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 </a:t>
            </a:r>
            <a:r>
              <a:rPr lang="en-US" sz="2400" b="0" dirty="0" err="1">
                <a:solidFill>
                  <a:srgbClr val="0070C0"/>
                </a:solidFill>
                <a:ea typeface="Book Antiqua" charset="0"/>
                <a:cs typeface="Book Antiqua" charset="0"/>
              </a:rPr>
              <a:t>Perundang-Undangan</a:t>
            </a:r>
            <a:br>
              <a:rPr lang="en-US" sz="2400" b="0" dirty="0">
                <a:solidFill>
                  <a:srgbClr val="0070C0"/>
                </a:solidFill>
                <a:ea typeface="Book Antiqua" charset="0"/>
                <a:cs typeface="Book Antiqua" charset="0"/>
              </a:rPr>
            </a:b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23" y="1378131"/>
            <a:ext cx="3304903" cy="4670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371" y="1803666"/>
            <a:ext cx="3336471" cy="46939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1223" y="1378131"/>
            <a:ext cx="3291840" cy="4663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92434" y="1794512"/>
            <a:ext cx="3291840" cy="4663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8030392" y="1324449"/>
            <a:ext cx="3631913" cy="5333203"/>
            <a:chOff x="7832272" y="981891"/>
            <a:chExt cx="3631913" cy="533320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3840" y="981891"/>
              <a:ext cx="3600345" cy="466681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32272" y="5206746"/>
              <a:ext cx="3449017" cy="1108348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8030392" y="1378131"/>
            <a:ext cx="3597728" cy="5220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007137" y="1080012"/>
            <a:ext cx="37099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b="1" dirty="0"/>
              <a:t>SE </a:t>
            </a:r>
            <a:r>
              <a:rPr lang="en-GB" sz="1400" b="1" dirty="0" err="1"/>
              <a:t>Dirjen</a:t>
            </a:r>
            <a:r>
              <a:rPr lang="en-GB" sz="1400" b="1" dirty="0"/>
              <a:t> PP No. PPE.PP 01.03-472 TAHUN 2018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951851" y="3399512"/>
            <a:ext cx="7625400" cy="3219244"/>
          </a:xfrm>
          <a:prstGeom prst="rightArrow">
            <a:avLst/>
          </a:prstGeom>
          <a:solidFill>
            <a:srgbClr val="C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27F7D7-FFA9-4995-91AC-7E019A0CF451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25C47C0-8167-4E7B-99D8-4DB147F47CE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F7C6650-1725-425A-ADC7-E1DFB4AFB7F7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246A8B-F40A-4D2A-BD18-BE49D2C1ACA0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3925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3304CF-1C14-432E-AB66-403ABAB05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517" y="1808921"/>
            <a:ext cx="8900966" cy="242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79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1">
            <a:extLst>
              <a:ext uri="{FF2B5EF4-FFF2-40B4-BE49-F238E27FC236}">
                <a16:creationId xmlns:a16="http://schemas.microsoft.com/office/drawing/2014/main" id="{7151D899-4E5A-4A81-A985-4756965E5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altLang="en-US" sz="1800"/>
              <a:t>Rancangan Undang-Undang dari DPR disampaikan </a:t>
            </a:r>
            <a:r>
              <a:rPr lang="sv-SE" altLang="en-US" sz="1800"/>
              <a:t>dengan surat pimpinan DPR kepada Presiden.</a:t>
            </a:r>
          </a:p>
          <a:p>
            <a:r>
              <a:rPr lang="id-ID" altLang="en-US" sz="1800"/>
              <a:t>Presiden menugasi menteri yang mewakili untuk membahas Rancangan Undang-Undang bersama DPR dalam jangka waktu paling lama 60 (enam puluh) hari </a:t>
            </a:r>
            <a:r>
              <a:rPr lang="sv-SE" altLang="en-US" sz="1800"/>
              <a:t>terhitung sejak surat pimpinan DPR diterima.</a:t>
            </a:r>
          </a:p>
          <a:p>
            <a:r>
              <a:rPr lang="it-IT" altLang="en-US" sz="1800"/>
              <a:t>Menteri sebagaimana dimaksud pada ayat (2)</a:t>
            </a:r>
            <a:r>
              <a:rPr lang="id-ID" altLang="en-US" sz="1800"/>
              <a:t> mengoordinasikan persiapan pembahasan dengan </a:t>
            </a:r>
            <a:r>
              <a:rPr lang="fi-FI" altLang="en-US" sz="1800"/>
              <a:t>menteri yang menyelenggarakan urusan pemerintahan</a:t>
            </a:r>
            <a:r>
              <a:rPr lang="id-ID" altLang="en-US" sz="1800"/>
              <a:t> di bidang hukum.</a:t>
            </a:r>
            <a:endParaRPr lang="en-US" altLang="en-US" sz="18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36156C-51A9-4CE6-A404-AFED69CCC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PEMBAHASAN RUU (1)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99ADF9DD-8E4A-4AEE-9956-E5C0FE0BB58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FBA5B87-F625-4651-8197-11EBF06AEF67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6744DC7-31F6-45AB-8D5F-F00F14591DB2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D25F520-7363-4A93-BF10-7EB3A5DD11E2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EC85A5-CAA7-4A4C-9218-BAB64062340F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3FFFDD2-0165-4C1C-BB25-D1A26D4D38DB}"/>
              </a:ext>
            </a:extLst>
          </p:cNvPr>
          <p:cNvGrpSpPr/>
          <p:nvPr/>
        </p:nvGrpSpPr>
        <p:grpSpPr>
          <a:xfrm>
            <a:off x="1493" y="6799399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C3E535-E3E4-43A7-8B4D-91EB5AD852F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45066EE-C346-4EEE-8711-355EFEE6D4C6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8C0A7FC-F456-4FB4-A097-77F8B694B571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1">
            <a:extLst>
              <a:ext uri="{FF2B5EF4-FFF2-40B4-BE49-F238E27FC236}">
                <a16:creationId xmlns:a16="http://schemas.microsoft.com/office/drawing/2014/main" id="{BA36A114-B7F6-4283-8023-E43ED9D87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altLang="en-US" sz="1800"/>
              <a:t>Rancangan Undang-Undang dari Presiden diajukan </a:t>
            </a:r>
            <a:r>
              <a:rPr lang="sv-SE" altLang="en-US" sz="1800"/>
              <a:t>dengan surat Presiden kepada pimpinan DPR.</a:t>
            </a:r>
          </a:p>
          <a:p>
            <a:r>
              <a:rPr lang="id-ID" altLang="en-US" sz="1800"/>
              <a:t>Surat Presiden sebagaimana dimaksud pada ayat (1) memuat penunjukan menteri yang ditugasi mewakili Presiden dalam melakukan pembahasan Rancangan Undang-Undang bersama DPR.</a:t>
            </a:r>
          </a:p>
          <a:p>
            <a:r>
              <a:rPr lang="id-ID" altLang="en-US" sz="1800"/>
              <a:t>DPR mulai membahas Rancangan Undang-Undang sebagaimana dimaksud pada ayat (1) dalam jangka waktu paling lama 60 (enam puluh) hari terhitung sejak surat Presiden diterima.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AFA53-B9B9-433D-A94B-703EDCF9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PEMBAHASAN RUU (2)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9F7656F-140F-453C-B19B-CEC4C3B2B93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899C129-0CED-4796-A7B9-22788191C0C6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D11C364-E4BC-47C2-AC41-DC1B97576B6D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2FAB84-861D-4693-96E5-28AE04E27D4C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0AE6F0D-548A-439F-94DF-58864AFEFC73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45F0455-B8A7-4F9D-AB61-F87DF0DCA31E}"/>
              </a:ext>
            </a:extLst>
          </p:cNvPr>
          <p:cNvGrpSpPr/>
          <p:nvPr/>
        </p:nvGrpSpPr>
        <p:grpSpPr>
          <a:xfrm>
            <a:off x="0" y="6807270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D112DB8-6F3D-4743-8B7D-064FFBFE623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E82408C-2BB6-4B9E-B347-53C1837437B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2905D21-9082-4037-8491-AC4DEF9582AF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5EE21C-175E-411A-91E7-EBF214286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077"/>
            <a:ext cx="12192000" cy="675184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F740E0-0D4B-42A8-B75E-5F53CB14C19E}"/>
              </a:ext>
            </a:extLst>
          </p:cNvPr>
          <p:cNvCxnSpPr/>
          <p:nvPr/>
        </p:nvCxnSpPr>
        <p:spPr>
          <a:xfrm>
            <a:off x="8725415" y="2763079"/>
            <a:ext cx="17393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665A031F-9129-4BD2-9456-41F420787D76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CFA8ADA-C87D-4B5F-A4AA-0D9CE99656A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AAAF8C0-D98E-48AE-98B0-FC5DB9FDDB1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C1CB0EF-C428-4866-8761-568D6E715F3F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86896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E02A26-9D29-4EE1-9AB3-837CF2197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d-ID" sz="1800" dirty="0"/>
              <a:t>Pembahasan Rancangan Undang-Undang dilakukan melalui 2 (dua) tingkat pembicaraan, terdiri atas:</a:t>
            </a:r>
          </a:p>
          <a:p>
            <a:pPr marL="627063" indent="-263525">
              <a:buNone/>
              <a:defRPr/>
            </a:pPr>
            <a:r>
              <a:rPr lang="sv-SE" sz="1800" dirty="0"/>
              <a:t>a. pembicaraan tingkat I dalam rapat komisi, rapat</a:t>
            </a:r>
            <a:r>
              <a:rPr lang="id-ID" sz="1800" dirty="0"/>
              <a:t> </a:t>
            </a:r>
            <a:r>
              <a:rPr lang="sv-SE" sz="1800" dirty="0"/>
              <a:t>gabungan komisi, rapat Badan Legislasi, rapat Badan</a:t>
            </a:r>
            <a:r>
              <a:rPr lang="id-ID" sz="1800" dirty="0"/>
              <a:t> Anggaran, atau rapat Panitia Khusus; dan</a:t>
            </a:r>
          </a:p>
          <a:p>
            <a:pPr marL="627063" indent="-263525">
              <a:buNone/>
              <a:defRPr/>
            </a:pPr>
            <a:r>
              <a:rPr lang="sv-SE" sz="1800" dirty="0"/>
              <a:t>b. pembicaraan tingkat II dalam rapat paripurna</a:t>
            </a:r>
            <a:endParaRPr lang="id-ID" sz="1800" dirty="0"/>
          </a:p>
          <a:p>
            <a:pPr marL="109537" indent="0">
              <a:buNone/>
              <a:defRPr/>
            </a:pPr>
            <a:endParaRPr lang="id-ID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5DCAED-8C7A-4719-8576-27CAD8060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PEMBAHASAN RUU (3)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357985A1-1C95-4207-9E88-028EA4F8E44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47C6D54-AAB9-4AC1-8AB7-83E78ED897D0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5902CFE-AC2B-4213-BBD5-40CBAD488181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DAA6CA3-AC43-4146-BADF-68044F65BE0C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E0E460-EFFE-4536-BCEA-9473FEBBB722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5455060-2F6F-4709-826A-C2E42131E997}"/>
              </a:ext>
            </a:extLst>
          </p:cNvPr>
          <p:cNvGrpSpPr/>
          <p:nvPr/>
        </p:nvGrpSpPr>
        <p:grpSpPr>
          <a:xfrm>
            <a:off x="0" y="6794201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C77F5F4-C4A2-4444-9EA1-B250923BDC6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23FCB0B-262F-44C7-9FBD-EA9BBB10A640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3A7C720-5D60-46F7-898D-1FA957D98F52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1">
            <a:extLst>
              <a:ext uri="{FF2B5EF4-FFF2-40B4-BE49-F238E27FC236}">
                <a16:creationId xmlns:a16="http://schemas.microsoft.com/office/drawing/2014/main" id="{333B7784-58D1-420A-A340-9BB2736EA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altLang="en-US" sz="1800"/>
              <a:t>Dilakukan melalui rapat antar kementerian.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BD67C6-47F7-4B51-8455-3E0592875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PEMBAHASAN RPP/RPERPRES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83CA3DFC-AC1C-41FA-BE60-6608C6D531A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6BFEF31-4C69-4E8F-8659-F05EE04182EB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A3CA6A0-47AB-404F-9C90-A614BD5A5FCC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460B71-3B3E-46C7-BD6B-5503E20F8D6D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B14627-AE8A-49B4-BDF3-5155DBA49CFA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030B10D-7B43-484F-8B95-34463DFA9FE2}"/>
              </a:ext>
            </a:extLst>
          </p:cNvPr>
          <p:cNvGrpSpPr/>
          <p:nvPr/>
        </p:nvGrpSpPr>
        <p:grpSpPr>
          <a:xfrm>
            <a:off x="0" y="6794201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88E41D0-0029-4F9F-B9D9-9A78FA677E9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D4FF698-B565-4621-A4C6-1109FC6CBC01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403B97D-9416-4F3E-993E-5DA898D66A78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EC3005-04A7-4E92-9E1E-8608DBA41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537" y="1689653"/>
            <a:ext cx="8128925" cy="226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545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>
            <a:extLst>
              <a:ext uri="{FF2B5EF4-FFF2-40B4-BE49-F238E27FC236}">
                <a16:creationId xmlns:a16="http://schemas.microsoft.com/office/drawing/2014/main" id="{C2CD8A7D-9086-4024-AB88-780F1D11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328"/>
            <a:ext cx="10515600" cy="4351338"/>
          </a:xfrm>
        </p:spPr>
        <p:txBody>
          <a:bodyPr>
            <a:normAutofit/>
          </a:bodyPr>
          <a:lstStyle/>
          <a:p>
            <a:r>
              <a:rPr lang="id-ID" altLang="en-US" sz="1800" dirty="0"/>
              <a:t>Rancangan Undang-Undang yang telah disetujui </a:t>
            </a:r>
            <a:r>
              <a:rPr lang="fi-FI" altLang="en-US" sz="1800" dirty="0"/>
              <a:t>bersama oleh DPR dan Presiden disampaikan oleh</a:t>
            </a:r>
            <a:r>
              <a:rPr lang="id-ID" altLang="en-US" sz="1800" dirty="0"/>
              <a:t> Pimpinan DPR kepada Presiden untuk disahkan menjadi Undang-Undang.</a:t>
            </a:r>
          </a:p>
          <a:p>
            <a:r>
              <a:rPr lang="id-ID" altLang="en-US" sz="1800" dirty="0"/>
              <a:t>Penyampaian Rancangan Undang-Undang </a:t>
            </a:r>
            <a:r>
              <a:rPr lang="it-IT" altLang="en-US" sz="1800" dirty="0"/>
              <a:t>sebagaimana dimaksud pada ayat (1) dilakukan dalam</a:t>
            </a:r>
            <a:r>
              <a:rPr lang="id-ID" altLang="en-US" sz="1800" dirty="0"/>
              <a:t> jangka waktu paling lama 7 (tujuh) hari terhitung sejak tanggal persetujuan bersama.</a:t>
            </a:r>
          </a:p>
          <a:p>
            <a:r>
              <a:rPr lang="id-ID" altLang="en-US" sz="1800" dirty="0"/>
              <a:t>Rancangan Undang-Undang disahkan oleh Presiden dengan membubuhkan tanda tangan dalam jangka waktu paling lama 30 (tiga puluh) hari terhitung sejak Rancangan Undang-Undang tersebut disetujui bersama oleh DPR dan Presiden.</a:t>
            </a:r>
          </a:p>
          <a:p>
            <a:r>
              <a:rPr lang="id-ID" altLang="en-US" sz="1800" dirty="0"/>
              <a:t>Dalam hal Rancangan Undang-Undang tidak ditandatangani oleh Presiden dalam waktu paling lama 30 (tiga puluh) hari </a:t>
            </a:r>
            <a:r>
              <a:rPr lang="de-DE" altLang="en-US" sz="1800" dirty="0"/>
              <a:t>terhitung sejak Rancangan Undang-Undang tersebut</a:t>
            </a:r>
            <a:r>
              <a:rPr lang="id-ID" altLang="en-US" sz="1800" dirty="0"/>
              <a:t> disetujui bersama, Rancangan Undang-Undang tersebut sah menjadi Undang-Undang dan wajib diundangkan.</a:t>
            </a:r>
          </a:p>
          <a:p>
            <a:r>
              <a:rPr lang="id-ID" altLang="en-US" sz="1800" dirty="0"/>
              <a:t>Dalam setiap Undang-Undang harus dicantumkan </a:t>
            </a:r>
            <a:r>
              <a:rPr lang="es-ES" altLang="en-US" sz="1800" dirty="0"/>
              <a:t>batas </a:t>
            </a:r>
            <a:r>
              <a:rPr lang="es-ES" altLang="en-US" sz="1800" dirty="0" err="1"/>
              <a:t>waktu</a:t>
            </a:r>
            <a:r>
              <a:rPr lang="es-ES" altLang="en-US" sz="1800" dirty="0"/>
              <a:t> </a:t>
            </a:r>
            <a:r>
              <a:rPr lang="es-ES" altLang="en-US" sz="1800" dirty="0" err="1"/>
              <a:t>penetapan</a:t>
            </a:r>
            <a:r>
              <a:rPr lang="es-ES" altLang="en-US" sz="1800" dirty="0"/>
              <a:t> </a:t>
            </a:r>
            <a:r>
              <a:rPr lang="es-ES" altLang="en-US" sz="1800" dirty="0" err="1"/>
              <a:t>Peraturan</a:t>
            </a:r>
            <a:r>
              <a:rPr lang="es-ES" altLang="en-US" sz="1800" dirty="0"/>
              <a:t> </a:t>
            </a:r>
            <a:r>
              <a:rPr lang="es-ES" altLang="en-US" sz="1800" dirty="0" err="1"/>
              <a:t>Pemerintah</a:t>
            </a:r>
            <a:r>
              <a:rPr lang="es-ES" altLang="en-US" sz="1800" dirty="0"/>
              <a:t> dan</a:t>
            </a:r>
            <a:r>
              <a:rPr lang="id-ID" altLang="en-US" sz="1800" dirty="0"/>
              <a:t> </a:t>
            </a:r>
            <a:r>
              <a:rPr lang="fi-FI" altLang="en-US" sz="1800" dirty="0"/>
              <a:t>peraturan lainnya sebagai pelaksanaan Undang-</a:t>
            </a:r>
            <a:r>
              <a:rPr lang="id-ID" altLang="en-US" sz="1800" dirty="0"/>
              <a:t> Undang tersebut.</a:t>
            </a:r>
          </a:p>
          <a:p>
            <a:endParaRPr lang="id-ID" alt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917D13-D094-4171-A5D7-2E83BB820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PENGESAHAN RUU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D88AF206-CEBC-45FF-8119-ABC9ACB9516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DC227AD-3BB3-485D-A4C1-482A55A36A1D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BE27F6-C44F-4362-965E-D1CED61F0B4C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A9C901C-95C2-4F63-B075-A85094728664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730ED4-ACED-4921-B039-2270EBFBA17E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6AD58F1-7A7B-47F5-A3FD-8D13739707E8}"/>
              </a:ext>
            </a:extLst>
          </p:cNvPr>
          <p:cNvGrpSpPr/>
          <p:nvPr/>
        </p:nvGrpSpPr>
        <p:grpSpPr>
          <a:xfrm>
            <a:off x="1493" y="6768548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65CC9C6-4B8C-4428-8A6E-B4F14C1EFCD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B70B6BF-B31F-44F0-97AF-8020EBB5FAA2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F6A1732-EA16-442B-A27D-329BA9BA89F4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1">
            <a:extLst>
              <a:ext uri="{FF2B5EF4-FFF2-40B4-BE49-F238E27FC236}">
                <a16:creationId xmlns:a16="http://schemas.microsoft.com/office/drawing/2014/main" id="{4710F7FE-D3CF-4998-A8A4-D58715B29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altLang="en-US" sz="1800" dirty="0"/>
              <a:t>Ditandatangani oleh Presiden.</a:t>
            </a:r>
          </a:p>
          <a:p>
            <a:r>
              <a:rPr lang="en-US" altLang="en-US" sz="1800" dirty="0"/>
              <a:t>UU/</a:t>
            </a:r>
            <a:r>
              <a:rPr lang="id-ID" altLang="en-US" sz="1800" dirty="0"/>
              <a:t>PP</a:t>
            </a:r>
            <a:r>
              <a:rPr lang="en-US" altLang="en-US" sz="1800" dirty="0"/>
              <a:t>/</a:t>
            </a:r>
            <a:r>
              <a:rPr lang="en-US" altLang="en-US" sz="1800" dirty="0" err="1"/>
              <a:t>Perpres</a:t>
            </a:r>
            <a:r>
              <a:rPr lang="id-ID" altLang="en-US" sz="1800" dirty="0"/>
              <a:t> via Setneg</a:t>
            </a:r>
            <a:r>
              <a:rPr lang="en-US" altLang="en-US" sz="1800" dirty="0"/>
              <a:t>.</a:t>
            </a:r>
          </a:p>
          <a:p>
            <a:pPr marL="457200" lvl="0"/>
            <a:r>
              <a:rPr lang="id-ID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Pengajuan permohonan pengundangan</a:t>
            </a:r>
            <a:endParaRPr lang="id-ID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/>
            <a:r>
              <a:rPr lang="id-ID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Pemeriksaan permohonan pengundangan</a:t>
            </a:r>
            <a:endParaRPr lang="id-ID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/>
            <a:r>
              <a:rPr lang="id-ID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Penyampaian naskah asli </a:t>
            </a:r>
            <a:r>
              <a:rPr lang="en-US" sz="1800" i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RPerpres</a:t>
            </a:r>
            <a:endParaRPr lang="id-ID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lvl="0"/>
            <a:r>
              <a:rPr lang="id-ID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Penerbitan Lembaran Negara Republik Indonesia, Tambahan Lembaran Negara Republik Indonesia, Berita Negara Republik Indonesia, </a:t>
            </a:r>
            <a:r>
              <a:rPr lang="en-US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d-ID" sz="1800" i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 Tambahan Berita Negara Republik Indonesia</a:t>
            </a:r>
            <a:br>
              <a:rPr lang="id-ID" sz="1800" i="0" dirty="0"/>
            </a:br>
            <a:endParaRPr lang="en-US" sz="1800" dirty="0"/>
          </a:p>
          <a:p>
            <a:endParaRPr lang="id-ID" alt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D4EE83-DF38-428D-9F39-78AC51342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>
                <a:solidFill>
                  <a:srgbClr val="0070C0"/>
                </a:solidFill>
              </a:rPr>
              <a:t>PENGESAHAN RPP/RPERPRES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E268932D-9FB8-4FEB-B5AE-81DD75B269B0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2" y="610739"/>
            <a:ext cx="1284287" cy="184150"/>
            <a:chOff x="234834" y="856112"/>
            <a:chExt cx="1283192" cy="18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A612534-EB50-464C-A725-CC8E149B88E8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FC940AB-3F9B-43E4-B3E0-91F62C641768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14A9ED-56AB-4CA8-9F45-2497B97F904F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3E9389-803E-4667-9DD2-0AEFE43CCB27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93FAFA-ADC3-455C-9686-83D834D45295}"/>
              </a:ext>
            </a:extLst>
          </p:cNvPr>
          <p:cNvGrpSpPr/>
          <p:nvPr/>
        </p:nvGrpSpPr>
        <p:grpSpPr>
          <a:xfrm>
            <a:off x="1493" y="6794201"/>
            <a:ext cx="12190507" cy="3130"/>
            <a:chOff x="0" y="33453"/>
            <a:chExt cx="12190507" cy="313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9232E21-9603-4D8A-A9AF-7A9F54D4C5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DAB265D-84C5-46FD-B764-1FDA94955708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0F6EA4-1E6F-48C7-9248-3C73F84FFD62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8D7FC5E9-38B7-4256-9610-113380C920A3}"/>
              </a:ext>
            </a:extLst>
          </p:cNvPr>
          <p:cNvSpPr/>
          <p:nvPr/>
        </p:nvSpPr>
        <p:spPr>
          <a:xfrm>
            <a:off x="2723322" y="1252331"/>
            <a:ext cx="6639339" cy="251460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KONSULTASI PUBLIK </a:t>
            </a:r>
          </a:p>
          <a:p>
            <a:pPr algn="ctr"/>
            <a:r>
              <a:rPr lang="en-US" sz="3200" dirty="0" err="1">
                <a:solidFill>
                  <a:schemeClr val="tx1"/>
                </a:solidFill>
              </a:rPr>
              <a:t>dalam</a:t>
            </a:r>
            <a:r>
              <a:rPr lang="en-US" sz="3200" dirty="0">
                <a:solidFill>
                  <a:schemeClr val="tx1"/>
                </a:solidFill>
              </a:rPr>
              <a:t> PEMBENTUKAN PERATURAN PERUNDANG-UNDANGAN</a:t>
            </a:r>
            <a:endParaRPr lang="en-ID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709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FA529E44-514D-4F4E-9D82-70706008AB71}"/>
              </a:ext>
            </a:extLst>
          </p:cNvPr>
          <p:cNvSpPr/>
          <p:nvPr/>
        </p:nvSpPr>
        <p:spPr>
          <a:xfrm>
            <a:off x="796970" y="517939"/>
            <a:ext cx="10802363" cy="1480194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Konsultasi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b="1" dirty="0" err="1">
                <a:solidFill>
                  <a:schemeClr val="tx1"/>
                </a:solidFill>
              </a:rPr>
              <a:t>Publik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adalah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2400" dirty="0" err="1">
                <a:solidFill>
                  <a:schemeClr val="tx1"/>
                </a:solidFill>
              </a:rPr>
              <a:t>Kegiatan</a:t>
            </a:r>
            <a:r>
              <a:rPr lang="en-US" sz="2400" dirty="0">
                <a:solidFill>
                  <a:schemeClr val="tx1"/>
                </a:solidFill>
              </a:rPr>
              <a:t> yang </a:t>
            </a:r>
            <a:r>
              <a:rPr lang="en-US" sz="2400" dirty="0" err="1">
                <a:solidFill>
                  <a:schemeClr val="tx1"/>
                </a:solidFill>
              </a:rPr>
              <a:t>dilakukan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untuk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menerima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masukan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tanggapan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atau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pandangan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dari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masyarakat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dalam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rangka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menciptakan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peraturan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perundang-undangan</a:t>
            </a:r>
            <a:r>
              <a:rPr lang="en-US" sz="2400" dirty="0">
                <a:solidFill>
                  <a:schemeClr val="tx1"/>
                </a:solidFill>
              </a:rPr>
              <a:t> yang </a:t>
            </a:r>
            <a:r>
              <a:rPr lang="en-US" sz="2400" dirty="0" err="1">
                <a:solidFill>
                  <a:schemeClr val="tx1"/>
                </a:solidFill>
              </a:rPr>
              <a:t>berkualitas</a:t>
            </a:r>
            <a:r>
              <a:rPr lang="en-US" sz="2400" dirty="0">
                <a:solidFill>
                  <a:schemeClr val="tx1"/>
                </a:solidFill>
              </a:rPr>
              <a:t>.  </a:t>
            </a:r>
            <a:endParaRPr lang="en-ID" sz="2400" dirty="0">
              <a:solidFill>
                <a:schemeClr val="tx1"/>
              </a:solidFill>
            </a:endParaRP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68DE01DC-0834-4B73-B675-07565400D96B}"/>
              </a:ext>
            </a:extLst>
          </p:cNvPr>
          <p:cNvSpPr/>
          <p:nvPr/>
        </p:nvSpPr>
        <p:spPr>
          <a:xfrm>
            <a:off x="796970" y="2161578"/>
            <a:ext cx="3199297" cy="2918422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dirty="0" err="1">
                <a:solidFill>
                  <a:schemeClr val="tx1"/>
                </a:solidFill>
              </a:rPr>
              <a:t>Masyrakat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berhak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memberikan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masukan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secara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lisan</a:t>
            </a:r>
            <a:r>
              <a:rPr lang="en-US" sz="2000" dirty="0">
                <a:solidFill>
                  <a:schemeClr val="tx1"/>
                </a:solidFill>
              </a:rPr>
              <a:t> dan/</a:t>
            </a:r>
            <a:r>
              <a:rPr lang="en-US" sz="2000" dirty="0" err="1">
                <a:solidFill>
                  <a:schemeClr val="tx1"/>
                </a:solidFill>
              </a:rPr>
              <a:t>atau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tertulis</a:t>
            </a: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1"/>
                </a:solidFill>
              </a:rPr>
              <a:t>melalui</a:t>
            </a:r>
            <a:r>
              <a:rPr lang="en-US" sz="2000" dirty="0">
                <a:solidFill>
                  <a:schemeClr val="tx1"/>
                </a:solidFill>
              </a:rPr>
              <a:t> media </a:t>
            </a:r>
            <a:r>
              <a:rPr lang="en-US" sz="2000" dirty="0" err="1">
                <a:solidFill>
                  <a:schemeClr val="tx1"/>
                </a:solidFill>
              </a:rPr>
              <a:t>elektronik</a:t>
            </a:r>
            <a:r>
              <a:rPr lang="en-US" sz="2000" dirty="0">
                <a:solidFill>
                  <a:schemeClr val="tx1"/>
                </a:solidFill>
              </a:rPr>
              <a:t>/non </a:t>
            </a:r>
            <a:r>
              <a:rPr lang="en-US" sz="2000" dirty="0" err="1">
                <a:solidFill>
                  <a:schemeClr val="tx1"/>
                </a:solidFill>
              </a:rPr>
              <a:t>elektronik</a:t>
            </a:r>
            <a:endParaRPr lang="en-ID" sz="2000" dirty="0">
              <a:solidFill>
                <a:schemeClr val="tx1"/>
              </a:solidFill>
            </a:endParaRP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80DA184D-6B38-4180-8CD4-4D3ACDD52DF0}"/>
              </a:ext>
            </a:extLst>
          </p:cNvPr>
          <p:cNvSpPr/>
          <p:nvPr/>
        </p:nvSpPr>
        <p:spPr>
          <a:xfrm>
            <a:off x="4598503" y="2161579"/>
            <a:ext cx="3199297" cy="2918421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000" dirty="0" err="1">
                <a:solidFill>
                  <a:schemeClr val="tx1"/>
                </a:solidFill>
              </a:rPr>
              <a:t>Dilaksanakan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dalam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tahap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marL="285750" indent="-285750" algn="just">
              <a:buFontTx/>
              <a:buChar char="-"/>
            </a:pPr>
            <a:r>
              <a:rPr lang="en-US" sz="2000" b="1" dirty="0" err="1">
                <a:solidFill>
                  <a:schemeClr val="tx1"/>
                </a:solidFill>
              </a:rPr>
              <a:t>perencanaan</a:t>
            </a:r>
            <a:r>
              <a:rPr lang="en-US" sz="2000" dirty="0">
                <a:solidFill>
                  <a:schemeClr val="tx1"/>
                </a:solidFill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en-US" sz="2000" b="1" dirty="0" err="1">
                <a:solidFill>
                  <a:schemeClr val="tx1"/>
                </a:solidFill>
              </a:rPr>
              <a:t>penyusunan</a:t>
            </a:r>
            <a:r>
              <a:rPr lang="en-US" sz="2000" b="1" dirty="0">
                <a:solidFill>
                  <a:schemeClr val="tx1"/>
                </a:solidFill>
              </a:rPr>
              <a:t>, dan </a:t>
            </a:r>
          </a:p>
          <a:p>
            <a:pPr marL="285750" indent="-285750">
              <a:buFontTx/>
              <a:buChar char="-"/>
            </a:pPr>
            <a:r>
              <a:rPr lang="en-US" sz="2000" b="1" dirty="0" err="1">
                <a:solidFill>
                  <a:schemeClr val="tx1"/>
                </a:solidFill>
              </a:rPr>
              <a:t>pembahasan</a:t>
            </a:r>
            <a:endParaRPr lang="en-US" sz="2000" b="1" dirty="0">
              <a:solidFill>
                <a:schemeClr val="tx1"/>
              </a:solidFill>
            </a:endParaRPr>
          </a:p>
          <a:p>
            <a:pPr algn="just"/>
            <a:r>
              <a:rPr lang="en-US" sz="2000" dirty="0" err="1">
                <a:solidFill>
                  <a:schemeClr val="tx1"/>
                </a:solidFill>
              </a:rPr>
              <a:t>rancangan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Peraturan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Perundang-undangan</a:t>
            </a:r>
            <a:endParaRPr lang="en-ID" sz="2000" dirty="0">
              <a:solidFill>
                <a:schemeClr val="tx1"/>
              </a:solidFill>
            </a:endParaRP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D01491EB-B4F1-45B6-A3F4-826E3672944E}"/>
              </a:ext>
            </a:extLst>
          </p:cNvPr>
          <p:cNvSpPr/>
          <p:nvPr/>
        </p:nvSpPr>
        <p:spPr>
          <a:xfrm>
            <a:off x="8400036" y="2161579"/>
            <a:ext cx="3199297" cy="2918421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err="1">
                <a:solidFill>
                  <a:schemeClr val="tx1"/>
                </a:solidFill>
              </a:rPr>
              <a:t>Dilakukan</a:t>
            </a:r>
            <a:r>
              <a:rPr lang="en-US" dirty="0">
                <a:solidFill>
                  <a:schemeClr val="tx1"/>
                </a:solidFill>
              </a:rPr>
              <a:t> pada </a:t>
            </a:r>
            <a:r>
              <a:rPr lang="en-US" dirty="0" err="1">
                <a:solidFill>
                  <a:schemeClr val="tx1"/>
                </a:solidFill>
              </a:rPr>
              <a:t>perencanaan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penyusunan</a:t>
            </a:r>
            <a:r>
              <a:rPr lang="en-US" dirty="0">
                <a:solidFill>
                  <a:schemeClr val="tx1"/>
                </a:solidFill>
              </a:rPr>
              <a:t>, dan </a:t>
            </a:r>
            <a:r>
              <a:rPr lang="en-US" dirty="0" err="1">
                <a:solidFill>
                  <a:schemeClr val="tx1"/>
                </a:solidFill>
              </a:rPr>
              <a:t>pembahasan</a:t>
            </a:r>
            <a:r>
              <a:rPr lang="en-US" dirty="0">
                <a:solidFill>
                  <a:schemeClr val="tx1"/>
                </a:solidFill>
              </a:rPr>
              <a:t> :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RUU</a:t>
            </a:r>
          </a:p>
          <a:p>
            <a:pPr marL="285750" indent="-285750" algn="just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RPP</a:t>
            </a:r>
          </a:p>
          <a:p>
            <a:pPr marL="285750" indent="-285750" algn="just">
              <a:buFontTx/>
              <a:buChar char="-"/>
            </a:pPr>
            <a:r>
              <a:rPr lang="en-US" dirty="0" err="1">
                <a:solidFill>
                  <a:schemeClr val="tx1"/>
                </a:solidFill>
              </a:rPr>
              <a:t>Rperpres</a:t>
            </a:r>
            <a:endParaRPr lang="en-ID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ID" dirty="0" err="1">
                <a:solidFill>
                  <a:schemeClr val="tx1"/>
                </a:solidFill>
              </a:rPr>
              <a:t>eraturan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perundang-undangan</a:t>
            </a:r>
            <a:r>
              <a:rPr lang="en-ID" dirty="0">
                <a:solidFill>
                  <a:schemeClr val="tx1"/>
                </a:solidFill>
              </a:rPr>
              <a:t> lain )*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F6EA80-EE50-4F21-9D01-59B0479306DD}"/>
              </a:ext>
            </a:extLst>
          </p:cNvPr>
          <p:cNvSpPr/>
          <p:nvPr/>
        </p:nvSpPr>
        <p:spPr>
          <a:xfrm>
            <a:off x="518160" y="5331759"/>
            <a:ext cx="11292840" cy="11909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125" indent="-365125" algn="just">
              <a:tabLst>
                <a:tab pos="365125" algn="l"/>
              </a:tabLst>
            </a:pPr>
            <a:r>
              <a:rPr lang="en-US" dirty="0"/>
              <a:t>)* 	</a:t>
            </a:r>
            <a:r>
              <a:rPr lang="en-US" dirty="0" err="1"/>
              <a:t>mencakup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menteri</a:t>
            </a:r>
            <a:r>
              <a:rPr lang="en-US" dirty="0"/>
              <a:t>, badan, </a:t>
            </a:r>
            <a:r>
              <a:rPr lang="en-US" dirty="0" err="1"/>
              <a:t>lembaga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komisi</a:t>
            </a:r>
            <a:r>
              <a:rPr lang="en-US" dirty="0"/>
              <a:t> yang </a:t>
            </a:r>
            <a:r>
              <a:rPr lang="en-US" dirty="0" err="1"/>
              <a:t>setingkat</a:t>
            </a:r>
            <a:r>
              <a:rPr lang="en-US" dirty="0"/>
              <a:t> yang </a:t>
            </a:r>
            <a:r>
              <a:rPr lang="en-US" dirty="0" err="1"/>
              <a:t>dibentuk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, </a:t>
            </a:r>
            <a:r>
              <a:rPr lang="en-US" dirty="0" err="1"/>
              <a:t>diatur</a:t>
            </a:r>
            <a:r>
              <a:rPr lang="en-US" dirty="0"/>
              <a:t> oleh </a:t>
            </a:r>
            <a:r>
              <a:rPr lang="en-US" dirty="0" err="1"/>
              <a:t>masing-masing</a:t>
            </a:r>
            <a:r>
              <a:rPr lang="en-US" dirty="0"/>
              <a:t> </a:t>
            </a:r>
            <a:r>
              <a:rPr lang="en-US" dirty="0" err="1"/>
              <a:t>kementerian</a:t>
            </a:r>
            <a:r>
              <a:rPr lang="en-US" dirty="0"/>
              <a:t>, badan, </a:t>
            </a:r>
            <a:r>
              <a:rPr lang="en-US" dirty="0" err="1"/>
              <a:t>lembaga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komisi</a:t>
            </a:r>
            <a:r>
              <a:rPr lang="en-US" dirty="0"/>
              <a:t> yang </a:t>
            </a:r>
            <a:r>
              <a:rPr lang="en-US" dirty="0" err="1"/>
              <a:t>setingkat</a:t>
            </a:r>
            <a:r>
              <a:rPr lang="en-US" dirty="0"/>
              <a:t> yang </a:t>
            </a:r>
            <a:r>
              <a:rPr lang="en-US" dirty="0" err="1"/>
              <a:t>dibentuk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</a:t>
            </a:r>
            <a:r>
              <a:rPr lang="en-US" dirty="0" err="1"/>
              <a:t>Undang</a:t>
            </a:r>
            <a:r>
              <a:rPr lang="en-US" dirty="0"/>
              <a:t>-Indang.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2657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11D438-50D7-4445-A73F-CCDB1124DD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025204"/>
            <a:ext cx="10515600" cy="1193800"/>
          </a:xfrm>
        </p:spPr>
        <p:txBody>
          <a:bodyPr>
            <a:normAutofit/>
          </a:bodyPr>
          <a:lstStyle/>
          <a:p>
            <a:r>
              <a:rPr lang="id-ID" sz="4400" dirty="0"/>
              <a:t>Terima Kasih</a:t>
            </a:r>
            <a:endParaRPr lang="en-US" sz="4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24D5E3-7236-46BD-9FB1-8CED4B04AA2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06225" y="6657975"/>
            <a:ext cx="485775" cy="198438"/>
          </a:xfrm>
        </p:spPr>
        <p:txBody>
          <a:bodyPr/>
          <a:lstStyle/>
          <a:p>
            <a:fld id="{192C646E-8A71-4229-9321-274B093DFD02}" type="slidenum">
              <a:rPr lang="en-US" smtClean="0">
                <a:solidFill>
                  <a:prstClr val="white"/>
                </a:solidFill>
              </a:rPr>
              <a:pPr/>
              <a:t>37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7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804D55-48E0-4BF2-A371-FC8D6B368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69" y="250480"/>
            <a:ext cx="11953461" cy="65379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BEF617-1BBC-43AD-B0F0-31CD5E002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0223" y="859320"/>
            <a:ext cx="3087342" cy="2789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1F392E-44D8-4EF6-93BE-89A46C4D9F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4848" y="2933867"/>
            <a:ext cx="1434710" cy="1349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4D1478-B8BF-41FF-9F14-24888EFD45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96" y="5523080"/>
            <a:ext cx="4448175" cy="10763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73B7747-738F-4186-9ED8-62531AD664AD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059A35E-0491-445D-8DC2-4D437C370A3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CBAC70-E064-4DD8-9D9C-A7F183D37F0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ECBF3B5-1040-4FEE-978F-81A403F43261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8817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1111AE-9FE1-4F5D-9473-53A69E8B0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37" y="2181639"/>
            <a:ext cx="57245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5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D1F92A-0C6C-4310-8651-C91D9B579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01" y="964253"/>
            <a:ext cx="8692035" cy="54669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F0B1AF-3990-45B2-8DCD-74AD31AED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3410">
            <a:off x="7957246" y="1826625"/>
            <a:ext cx="2061172" cy="17150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86F6E2-47F8-4CB0-AE9E-2F5A123A5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338" y="1093097"/>
            <a:ext cx="4371975" cy="1133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8ED91F1-9DC3-439B-A4D4-F05496CF872A}"/>
              </a:ext>
            </a:extLst>
          </p:cNvPr>
          <p:cNvSpPr/>
          <p:nvPr/>
        </p:nvSpPr>
        <p:spPr>
          <a:xfrm>
            <a:off x="5744816" y="2415208"/>
            <a:ext cx="1729410" cy="1669774"/>
          </a:xfrm>
          <a:prstGeom prst="rect">
            <a:avLst/>
          </a:prstGeom>
          <a:noFill/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075F88-9E88-4CD3-86F9-C0AAC955C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7832" y="3338720"/>
            <a:ext cx="3019425" cy="180975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60483F9-99FB-4F68-82E4-1CC4D1920534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4D3162F-747A-4FA9-97BC-D4A2FAFEDF8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356C5E-66A5-42DF-ABBE-4203C121890D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430642D-766B-4220-9EA4-DC83CAF822F2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3284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90C4D7-7AE8-4348-AC68-FB00D9156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308" y="2160932"/>
            <a:ext cx="57435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804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6975152-81CF-4E21-949F-DE4F1F478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34938"/>
            <a:ext cx="10515600" cy="1041400"/>
          </a:xfrm>
        </p:spPr>
        <p:txBody>
          <a:bodyPr/>
          <a:lstStyle/>
          <a:p>
            <a:pPr eaLnBrk="1" hangingPunct="1"/>
            <a:r>
              <a:rPr lang="id-ID" altLang="id-ID" sz="2800" b="1" dirty="0"/>
              <a:t>UU No. 12/2011 </a:t>
            </a:r>
            <a:r>
              <a:rPr lang="en-US" altLang="id-ID" sz="2800" b="1" dirty="0"/>
              <a:t>Jo UU No 13/2022 </a:t>
            </a:r>
            <a:r>
              <a:rPr lang="id-ID" altLang="id-ID" sz="2800" b="1" dirty="0"/>
              <a:t>dan Perpres No. 87/2014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50C5433-2682-4F68-97FB-0552194061A2}"/>
              </a:ext>
            </a:extLst>
          </p:cNvPr>
          <p:cNvSpPr/>
          <p:nvPr/>
        </p:nvSpPr>
        <p:spPr>
          <a:xfrm>
            <a:off x="9090025" y="4392613"/>
            <a:ext cx="1882775" cy="1255712"/>
          </a:xfrm>
          <a:custGeom>
            <a:avLst/>
            <a:gdLst>
              <a:gd name="connsiteX0" fmla="*/ 0 w 1883103"/>
              <a:gd name="connsiteY0" fmla="*/ 0 h 1255402"/>
              <a:gd name="connsiteX1" fmla="*/ 1883103 w 1883103"/>
              <a:gd name="connsiteY1" fmla="*/ 0 h 1255402"/>
              <a:gd name="connsiteX2" fmla="*/ 1883103 w 1883103"/>
              <a:gd name="connsiteY2" fmla="*/ 1255402 h 1255402"/>
              <a:gd name="connsiteX3" fmla="*/ 0 w 1883103"/>
              <a:gd name="connsiteY3" fmla="*/ 1255402 h 1255402"/>
              <a:gd name="connsiteX4" fmla="*/ 0 w 1883103"/>
              <a:gd name="connsiteY4" fmla="*/ 0 h 1255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3103" h="1255402">
                <a:moveTo>
                  <a:pt x="0" y="0"/>
                </a:moveTo>
                <a:lnTo>
                  <a:pt x="1883103" y="0"/>
                </a:lnTo>
                <a:lnTo>
                  <a:pt x="1883103" y="1255402"/>
                </a:lnTo>
                <a:lnTo>
                  <a:pt x="0" y="125540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/>
          <a:lstStyle/>
          <a:p>
            <a:pPr marL="285750" lvl="1" indent="-285750" defTabSz="1822450" eaLnBrk="1" fontAlgn="auto" hangingPunct="1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en-US" sz="4100" dirty="0"/>
          </a:p>
          <a:p>
            <a:pPr marL="285750" lvl="1" indent="-285750" defTabSz="1822450" eaLnBrk="1" fontAlgn="auto" hangingPunct="1">
              <a:lnSpc>
                <a:spcPct val="90000"/>
              </a:lnSpc>
              <a:spcAft>
                <a:spcPct val="15000"/>
              </a:spcAft>
              <a:buFontTx/>
              <a:buChar char="•"/>
              <a:defRPr/>
            </a:pPr>
            <a:endParaRPr lang="en-US" sz="4100" dirty="0"/>
          </a:p>
        </p:txBody>
      </p:sp>
      <p:grpSp>
        <p:nvGrpSpPr>
          <p:cNvPr id="6" name="Group 1">
            <a:extLst>
              <a:ext uri="{FF2B5EF4-FFF2-40B4-BE49-F238E27FC236}">
                <a16:creationId xmlns:a16="http://schemas.microsoft.com/office/drawing/2014/main" id="{ABB9C01D-97F8-4475-8F48-C6DB886CBABA}"/>
              </a:ext>
            </a:extLst>
          </p:cNvPr>
          <p:cNvGrpSpPr>
            <a:grpSpLocks/>
          </p:cNvGrpSpPr>
          <p:nvPr/>
        </p:nvGrpSpPr>
        <p:grpSpPr bwMode="auto">
          <a:xfrm>
            <a:off x="2700338" y="1162050"/>
            <a:ext cx="3614737" cy="5405438"/>
            <a:chOff x="1273686" y="1609724"/>
            <a:chExt cx="2907127" cy="389540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14A0C96-E60B-4F2E-A0A5-A949C34417FB}"/>
                </a:ext>
              </a:extLst>
            </p:cNvPr>
            <p:cNvSpPr/>
            <p:nvPr/>
          </p:nvSpPr>
          <p:spPr>
            <a:xfrm>
              <a:off x="1273686" y="1609724"/>
              <a:ext cx="2907127" cy="362656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600" b="1" kern="0" dirty="0">
                  <a:solidFill>
                    <a:sysClr val="windowText" lastClr="000000"/>
                  </a:solidFill>
                  <a:latin typeface="+mn-lt"/>
                </a:rPr>
                <a:t>Undang-Undang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372240-CB90-49ED-AA09-65F8C474D7C7}"/>
                </a:ext>
              </a:extLst>
            </p:cNvPr>
            <p:cNvSpPr/>
            <p:nvPr/>
          </p:nvSpPr>
          <p:spPr>
            <a:xfrm flipV="1">
              <a:off x="1273686" y="1972380"/>
              <a:ext cx="2907127" cy="3532747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0" b="1" kern="0" dirty="0">
                <a:solidFill>
                  <a:sysClr val="window" lastClr="FFFFFF"/>
                </a:solidFill>
                <a:latin typeface="+mn-lt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615C918-8139-4C52-BB1A-9BBDAEF5B47F}"/>
              </a:ext>
            </a:extLst>
          </p:cNvPr>
          <p:cNvSpPr/>
          <p:nvPr/>
        </p:nvSpPr>
        <p:spPr bwMode="auto">
          <a:xfrm>
            <a:off x="10774363" y="4203700"/>
            <a:ext cx="1312862" cy="39052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b="1" kern="0" dirty="0">
                <a:solidFill>
                  <a:sysClr val="windowText" lastClr="000000"/>
                </a:solidFill>
                <a:latin typeface="+mn-lt"/>
              </a:rPr>
              <a:t>FORM</a:t>
            </a:r>
          </a:p>
        </p:txBody>
      </p:sp>
      <p:grpSp>
        <p:nvGrpSpPr>
          <p:cNvPr id="10" name="Group 13">
            <a:extLst>
              <a:ext uri="{FF2B5EF4-FFF2-40B4-BE49-F238E27FC236}">
                <a16:creationId xmlns:a16="http://schemas.microsoft.com/office/drawing/2014/main" id="{0978BE9F-86A6-49CF-98FE-94BD1110FF35}"/>
              </a:ext>
            </a:extLst>
          </p:cNvPr>
          <p:cNvGrpSpPr>
            <a:grpSpLocks/>
          </p:cNvGrpSpPr>
          <p:nvPr/>
        </p:nvGrpSpPr>
        <p:grpSpPr bwMode="auto">
          <a:xfrm>
            <a:off x="9447213" y="1162050"/>
            <a:ext cx="2646362" cy="5405438"/>
            <a:chOff x="1254045" y="1609737"/>
            <a:chExt cx="2907625" cy="389539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24BA98B-68B9-44C2-9568-FDFCA1B34397}"/>
                </a:ext>
              </a:extLst>
            </p:cNvPr>
            <p:cNvSpPr/>
            <p:nvPr/>
          </p:nvSpPr>
          <p:spPr>
            <a:xfrm>
              <a:off x="1254045" y="1609737"/>
              <a:ext cx="2900648" cy="362655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600" b="1" kern="0" dirty="0">
                  <a:solidFill>
                    <a:sysClr val="windowText" lastClr="000000"/>
                  </a:solidFill>
                  <a:latin typeface="+mn-lt"/>
                </a:rPr>
                <a:t>Permen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C65B555-2CDB-41EE-ACE0-A3CD39666600}"/>
                </a:ext>
              </a:extLst>
            </p:cNvPr>
            <p:cNvSpPr/>
            <p:nvPr/>
          </p:nvSpPr>
          <p:spPr>
            <a:xfrm flipV="1">
              <a:off x="1254045" y="1972392"/>
              <a:ext cx="2907625" cy="3532735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" lastClr="FFFFFF"/>
                  </a:solidFill>
                  <a:latin typeface="+mn-lt"/>
                </a:rPr>
                <a:t>...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B04C887-3B7C-425A-96AA-BD189DE22759}"/>
              </a:ext>
            </a:extLst>
          </p:cNvPr>
          <p:cNvSpPr/>
          <p:nvPr/>
        </p:nvSpPr>
        <p:spPr bwMode="auto">
          <a:xfrm>
            <a:off x="2894013" y="1858963"/>
            <a:ext cx="989012" cy="622300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Prolegnas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7D854A-9778-4651-8831-F1A15E579E3E}"/>
              </a:ext>
            </a:extLst>
          </p:cNvPr>
          <p:cNvSpPr/>
          <p:nvPr/>
        </p:nvSpPr>
        <p:spPr bwMode="auto">
          <a:xfrm>
            <a:off x="9672638" y="1773238"/>
            <a:ext cx="904875" cy="642937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Perencanaan Penyusunan Permen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1C96FF-1462-42F9-B48E-C53E9597056D}"/>
              </a:ext>
            </a:extLst>
          </p:cNvPr>
          <p:cNvSpPr/>
          <p:nvPr/>
        </p:nvSpPr>
        <p:spPr bwMode="auto">
          <a:xfrm>
            <a:off x="2897188" y="2784475"/>
            <a:ext cx="985837" cy="61277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Pembentukan dan Rapat PAK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AB0BA38-309D-4D97-AD81-AB74F6968704}"/>
              </a:ext>
            </a:extLst>
          </p:cNvPr>
          <p:cNvSpPr/>
          <p:nvPr/>
        </p:nvSpPr>
        <p:spPr bwMode="auto">
          <a:xfrm>
            <a:off x="8043863" y="3654425"/>
            <a:ext cx="904875" cy="51117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Step 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755102-D7D2-4FBE-A7DD-DEB27FAAD257}"/>
              </a:ext>
            </a:extLst>
          </p:cNvPr>
          <p:cNvSpPr/>
          <p:nvPr/>
        </p:nvSpPr>
        <p:spPr bwMode="auto">
          <a:xfrm>
            <a:off x="3900488" y="1771650"/>
            <a:ext cx="1493837" cy="747713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Naskah Akademik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Ketetapan DPR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RUU</a:t>
            </a:r>
          </a:p>
        </p:txBody>
      </p:sp>
      <p:grpSp>
        <p:nvGrpSpPr>
          <p:cNvPr id="18" name="Group 1">
            <a:extLst>
              <a:ext uri="{FF2B5EF4-FFF2-40B4-BE49-F238E27FC236}">
                <a16:creationId xmlns:a16="http://schemas.microsoft.com/office/drawing/2014/main" id="{9E56EDBA-1740-4DBE-A7F3-7E4AA4671AAF}"/>
              </a:ext>
            </a:extLst>
          </p:cNvPr>
          <p:cNvGrpSpPr>
            <a:grpSpLocks/>
          </p:cNvGrpSpPr>
          <p:nvPr/>
        </p:nvGrpSpPr>
        <p:grpSpPr bwMode="auto">
          <a:xfrm>
            <a:off x="971550" y="1163638"/>
            <a:ext cx="1741488" cy="5403850"/>
            <a:chOff x="971589" y="1163419"/>
            <a:chExt cx="1740984" cy="5020560"/>
          </a:xfrm>
        </p:grpSpPr>
        <p:grpSp>
          <p:nvGrpSpPr>
            <p:cNvPr id="19" name="Group 7">
              <a:extLst>
                <a:ext uri="{FF2B5EF4-FFF2-40B4-BE49-F238E27FC236}">
                  <a16:creationId xmlns:a16="http://schemas.microsoft.com/office/drawing/2014/main" id="{088CA3D0-27E8-4E7D-856E-4D0AA92A0E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1589" y="1163419"/>
              <a:ext cx="1740984" cy="5020560"/>
              <a:chOff x="1274761" y="1609726"/>
              <a:chExt cx="2906713" cy="389540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BA99E1E-59B9-4C43-97BB-D460FE070771}"/>
                  </a:ext>
                </a:extLst>
              </p:cNvPr>
              <p:cNvSpPr/>
              <p:nvPr/>
            </p:nvSpPr>
            <p:spPr>
              <a:xfrm>
                <a:off x="1274761" y="1609726"/>
                <a:ext cx="2906713" cy="36161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600" b="1" kern="0" dirty="0">
                    <a:solidFill>
                      <a:sysClr val="windowText" lastClr="000000"/>
                    </a:solidFill>
                    <a:latin typeface="+mn-lt"/>
                  </a:rPr>
                  <a:t> Pembentukan Per-UUan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23751A98-9F5C-4B7D-AD5C-8711287AB567}"/>
                  </a:ext>
                </a:extLst>
              </p:cNvPr>
              <p:cNvSpPr/>
              <p:nvPr/>
            </p:nvSpPr>
            <p:spPr>
              <a:xfrm flipV="1">
                <a:off x="1274761" y="1971344"/>
                <a:ext cx="2906713" cy="3533788"/>
              </a:xfrm>
              <a:prstGeom prst="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000" b="1" kern="0" dirty="0">
                  <a:solidFill>
                    <a:sysClr val="window" lastClr="FFFFFF"/>
                  </a:solidFill>
                  <a:latin typeface="+mn-lt"/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FC425CE-A472-48A7-8D0C-83751EA78129}"/>
                </a:ext>
              </a:extLst>
            </p:cNvPr>
            <p:cNvSpPr/>
            <p:nvPr/>
          </p:nvSpPr>
          <p:spPr bwMode="auto">
            <a:xfrm>
              <a:off x="1155686" y="2685516"/>
              <a:ext cx="1326766" cy="622408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PENYUSUNAN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BABCF9C-0BCE-490C-B26A-8BD3D567BD01}"/>
                </a:ext>
              </a:extLst>
            </p:cNvPr>
            <p:cNvSpPr/>
            <p:nvPr/>
          </p:nvSpPr>
          <p:spPr bwMode="auto">
            <a:xfrm>
              <a:off x="1166795" y="3577830"/>
              <a:ext cx="1328352" cy="620933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PEMBAHASAN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3FC6A8B-6F34-41D5-ABF6-70D5E9A93AF8}"/>
                </a:ext>
              </a:extLst>
            </p:cNvPr>
            <p:cNvSpPr/>
            <p:nvPr/>
          </p:nvSpPr>
          <p:spPr bwMode="auto">
            <a:xfrm>
              <a:off x="1166795" y="4439172"/>
              <a:ext cx="1328352" cy="622408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PENGESAHAN/ PENETAPAN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B97CEEF-C859-461F-9500-0F651EBFAF2F}"/>
                </a:ext>
              </a:extLst>
            </p:cNvPr>
            <p:cNvSpPr/>
            <p:nvPr/>
          </p:nvSpPr>
          <p:spPr bwMode="auto">
            <a:xfrm>
              <a:off x="1166795" y="1769602"/>
              <a:ext cx="1328352" cy="622408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PERENCANAAN</a:t>
              </a:r>
            </a:p>
          </p:txBody>
        </p:sp>
        <p:cxnSp>
          <p:nvCxnSpPr>
            <p:cNvPr id="24" name="Straight Arrow Connector 163">
              <a:extLst>
                <a:ext uri="{FF2B5EF4-FFF2-40B4-BE49-F238E27FC236}">
                  <a16:creationId xmlns:a16="http://schemas.microsoft.com/office/drawing/2014/main" id="{6C12CEB9-6092-491E-B094-27AE79303FAE}"/>
                </a:ext>
              </a:extLst>
            </p:cNvPr>
            <p:cNvCxnSpPr>
              <a:cxnSpLocks noChangeShapeType="1"/>
              <a:endCxn id="21" idx="0"/>
            </p:cNvCxnSpPr>
            <p:nvPr/>
          </p:nvCxnSpPr>
          <p:spPr bwMode="auto">
            <a:xfrm>
              <a:off x="1818848" y="3308808"/>
              <a:ext cx="11983" cy="268738"/>
            </a:xfrm>
            <a:prstGeom prst="straightConnector1">
              <a:avLst/>
            </a:prstGeom>
            <a:noFill/>
            <a:ln w="19050" algn="ctr">
              <a:solidFill>
                <a:srgbClr val="5B9BD5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CD639D7-50F8-4B2A-A5FF-9AE8E043A4C1}"/>
                </a:ext>
              </a:extLst>
            </p:cNvPr>
            <p:cNvSpPr/>
            <p:nvPr/>
          </p:nvSpPr>
          <p:spPr bwMode="auto">
            <a:xfrm>
              <a:off x="1155686" y="5309363"/>
              <a:ext cx="1328353" cy="622408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b="1" kern="0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PENGUNDANGAN</a:t>
              </a:r>
            </a:p>
          </p:txBody>
        </p:sp>
        <p:cxnSp>
          <p:nvCxnSpPr>
            <p:cNvPr id="26" name="Straight Arrow Connector 163">
              <a:extLst>
                <a:ext uri="{FF2B5EF4-FFF2-40B4-BE49-F238E27FC236}">
                  <a16:creationId xmlns:a16="http://schemas.microsoft.com/office/drawing/2014/main" id="{FDFCB532-191C-4F21-9353-0D7DEB76D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06865" y="2402665"/>
              <a:ext cx="11983" cy="268738"/>
            </a:xfrm>
            <a:prstGeom prst="straightConnector1">
              <a:avLst/>
            </a:prstGeom>
            <a:noFill/>
            <a:ln w="19050" algn="ctr">
              <a:solidFill>
                <a:srgbClr val="5B9BD5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Straight Arrow Connector 163">
              <a:extLst>
                <a:ext uri="{FF2B5EF4-FFF2-40B4-BE49-F238E27FC236}">
                  <a16:creationId xmlns:a16="http://schemas.microsoft.com/office/drawing/2014/main" id="{FC48DFAC-568D-4B6D-9717-B747DAE30D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06865" y="4184795"/>
              <a:ext cx="11983" cy="268738"/>
            </a:xfrm>
            <a:prstGeom prst="straightConnector1">
              <a:avLst/>
            </a:prstGeom>
            <a:noFill/>
            <a:ln w="19050" algn="ctr">
              <a:solidFill>
                <a:srgbClr val="5B9BD5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Straight Arrow Connector 163">
              <a:extLst>
                <a:ext uri="{FF2B5EF4-FFF2-40B4-BE49-F238E27FC236}">
                  <a16:creationId xmlns:a16="http://schemas.microsoft.com/office/drawing/2014/main" id="{B4BE7A33-2D62-48C0-8C08-3EC528F2A79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94882" y="5061594"/>
              <a:ext cx="11983" cy="268738"/>
            </a:xfrm>
            <a:prstGeom prst="straightConnector1">
              <a:avLst/>
            </a:prstGeom>
            <a:noFill/>
            <a:ln w="19050" algn="ctr">
              <a:solidFill>
                <a:srgbClr val="5B9BD5"/>
              </a:solidFill>
              <a:miter lim="800000"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7820D24-3D58-4A8C-A7C4-9B2EFA03F75A}"/>
              </a:ext>
            </a:extLst>
          </p:cNvPr>
          <p:cNvSpPr/>
          <p:nvPr/>
        </p:nvSpPr>
        <p:spPr bwMode="auto">
          <a:xfrm>
            <a:off x="2908300" y="3762375"/>
            <a:ext cx="904875" cy="6318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Pembahasan Tk I dan Tk II</a:t>
            </a:r>
          </a:p>
        </p:txBody>
      </p:sp>
      <p:grpSp>
        <p:nvGrpSpPr>
          <p:cNvPr id="32" name="Group 1">
            <a:extLst>
              <a:ext uri="{FF2B5EF4-FFF2-40B4-BE49-F238E27FC236}">
                <a16:creationId xmlns:a16="http://schemas.microsoft.com/office/drawing/2014/main" id="{7675C2DC-3656-4EE4-87CC-F68C568AC927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1162050"/>
            <a:ext cx="3290888" cy="5405438"/>
            <a:chOff x="1273685" y="1609724"/>
            <a:chExt cx="2937385" cy="389540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7DB482C-D6E4-49EB-B926-DE80ACD16491}"/>
                </a:ext>
              </a:extLst>
            </p:cNvPr>
            <p:cNvSpPr/>
            <p:nvPr/>
          </p:nvSpPr>
          <p:spPr>
            <a:xfrm>
              <a:off x="1273685" y="1609724"/>
              <a:ext cx="2937385" cy="362656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600" b="1" kern="0" dirty="0">
                  <a:solidFill>
                    <a:sysClr val="windowText" lastClr="000000"/>
                  </a:solidFill>
                  <a:latin typeface="+mn-lt"/>
                </a:rPr>
                <a:t>PP dan Perpres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06AAF33-1B0A-4F7C-843D-A1C9EB856C92}"/>
                </a:ext>
              </a:extLst>
            </p:cNvPr>
            <p:cNvSpPr/>
            <p:nvPr/>
          </p:nvSpPr>
          <p:spPr>
            <a:xfrm flipV="1">
              <a:off x="1273685" y="1972380"/>
              <a:ext cx="2937385" cy="3532747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00" b="1" kern="0" dirty="0">
                <a:solidFill>
                  <a:sysClr val="window" lastClr="FFFFFF"/>
                </a:solidFill>
                <a:latin typeface="+mn-lt"/>
              </a:endParaRP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8F5AB610-0D8A-46AC-B398-44D7DE69AE56}"/>
              </a:ext>
            </a:extLst>
          </p:cNvPr>
          <p:cNvSpPr/>
          <p:nvPr/>
        </p:nvSpPr>
        <p:spPr bwMode="auto">
          <a:xfrm>
            <a:off x="7842250" y="1712913"/>
            <a:ext cx="1543050" cy="66833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Usulan judul dan Pokok Materi Muatan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Keputusan Presiden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RPP/Rperpres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7CBC8FC-9FEF-4896-BC9B-320177BEA486}"/>
              </a:ext>
            </a:extLst>
          </p:cNvPr>
          <p:cNvSpPr/>
          <p:nvPr/>
        </p:nvSpPr>
        <p:spPr bwMode="auto">
          <a:xfrm>
            <a:off x="3929063" y="2778125"/>
            <a:ext cx="1776412" cy="850900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SK PAK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Berita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Acara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selesai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PAK (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paraf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PAK)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F894C4A-EAF7-4FCB-90F5-BDA4F2C128B5}"/>
              </a:ext>
            </a:extLst>
          </p:cNvPr>
          <p:cNvSpPr/>
          <p:nvPr/>
        </p:nvSpPr>
        <p:spPr bwMode="auto">
          <a:xfrm>
            <a:off x="5568950" y="2824163"/>
            <a:ext cx="1252538" cy="61277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Pengharmonisasian, Pemantapan dan Pembulatan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B5E71E1-96A9-43C4-8EAE-F785C07C6875}"/>
              </a:ext>
            </a:extLst>
          </p:cNvPr>
          <p:cNvSpPr/>
          <p:nvPr/>
        </p:nvSpPr>
        <p:spPr bwMode="auto">
          <a:xfrm>
            <a:off x="6873875" y="2752725"/>
            <a:ext cx="1352550" cy="85248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pembahasan</a:t>
            </a:r>
            <a:endParaRPr lang="en-US" sz="1000" b="1" kern="0" dirty="0">
              <a:solidFill>
                <a:sysClr val="windowText" lastClr="000000"/>
              </a:solidFill>
              <a:latin typeface="+mn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Surat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Selesai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Harmonisasi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182403B-3D19-4F69-AB53-15227B9C7D8B}"/>
              </a:ext>
            </a:extLst>
          </p:cNvPr>
          <p:cNvSpPr/>
          <p:nvPr/>
        </p:nvSpPr>
        <p:spPr bwMode="auto">
          <a:xfrm>
            <a:off x="3948113" y="3614738"/>
            <a:ext cx="1352550" cy="85248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DIM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hasil Pembahasan (bila ada)</a:t>
            </a:r>
            <a:endParaRPr lang="en-US" sz="1000" b="1" kern="0" dirty="0">
              <a:solidFill>
                <a:sysClr val="windowText" lastClr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E691E1-EF21-4271-A1E8-5FE26B2E53B7}"/>
              </a:ext>
            </a:extLst>
          </p:cNvPr>
          <p:cNvSpPr/>
          <p:nvPr/>
        </p:nvSpPr>
        <p:spPr bwMode="auto">
          <a:xfrm>
            <a:off x="5600700" y="4689475"/>
            <a:ext cx="974725" cy="6318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Tanda tangan oleh Presiden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8BE1146-588F-4348-B63E-3E7968E1F8B7}"/>
              </a:ext>
            </a:extLst>
          </p:cNvPr>
          <p:cNvSpPr/>
          <p:nvPr/>
        </p:nvSpPr>
        <p:spPr bwMode="auto">
          <a:xfrm>
            <a:off x="6616700" y="4562652"/>
            <a:ext cx="1352550" cy="850900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yang telah ditandatangani (bila ada)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9F8C0B4-8739-42D5-9011-D24364185058}"/>
              </a:ext>
            </a:extLst>
          </p:cNvPr>
          <p:cNvSpPr/>
          <p:nvPr/>
        </p:nvSpPr>
        <p:spPr bwMode="auto">
          <a:xfrm>
            <a:off x="5619750" y="5583238"/>
            <a:ext cx="974725" cy="719137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Pengundangan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Lembaran Negara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5D3F56E-099F-4996-95CB-1355DBC3F151}"/>
              </a:ext>
            </a:extLst>
          </p:cNvPr>
          <p:cNvSpPr/>
          <p:nvPr/>
        </p:nvSpPr>
        <p:spPr bwMode="auto">
          <a:xfrm>
            <a:off x="6777038" y="5465763"/>
            <a:ext cx="1352550" cy="85248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yang telah diundangkan di LN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RI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C67CF58-DDC7-457E-AC73-958366D0544C}"/>
              </a:ext>
            </a:extLst>
          </p:cNvPr>
          <p:cNvSpPr/>
          <p:nvPr/>
        </p:nvSpPr>
        <p:spPr bwMode="auto">
          <a:xfrm>
            <a:off x="9571038" y="5567363"/>
            <a:ext cx="974725" cy="7207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Pengundangan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Berita Negara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99ADA6B-FC35-4607-9673-9786AF0C0AD2}"/>
              </a:ext>
            </a:extLst>
          </p:cNvPr>
          <p:cNvSpPr/>
          <p:nvPr/>
        </p:nvSpPr>
        <p:spPr bwMode="auto">
          <a:xfrm>
            <a:off x="10639425" y="5478463"/>
            <a:ext cx="1050925" cy="844550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yang telah diundangkan di BN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RI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491B9C1-970F-40A0-874A-AFF507E1652F}"/>
              </a:ext>
            </a:extLst>
          </p:cNvPr>
          <p:cNvSpPr/>
          <p:nvPr/>
        </p:nvSpPr>
        <p:spPr bwMode="auto">
          <a:xfrm>
            <a:off x="4987925" y="2286000"/>
            <a:ext cx="958850" cy="457200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Ijin Prakarsa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296E03B-522C-425C-9884-714288342559}"/>
              </a:ext>
            </a:extLst>
          </p:cNvPr>
          <p:cNvSpPr/>
          <p:nvPr/>
        </p:nvSpPr>
        <p:spPr bwMode="auto">
          <a:xfrm>
            <a:off x="5980113" y="2274888"/>
            <a:ext cx="1660525" cy="46672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Naskah Akademik</a:t>
            </a:r>
          </a:p>
          <a:p>
            <a:pPr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Surat ijin prakarsa</a:t>
            </a:r>
          </a:p>
          <a:p>
            <a:pPr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RPP/RPerpres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6415E9-D487-4F0D-BF7D-46791A7CF401}"/>
              </a:ext>
            </a:extLst>
          </p:cNvPr>
          <p:cNvSpPr/>
          <p:nvPr/>
        </p:nvSpPr>
        <p:spPr bwMode="auto">
          <a:xfrm>
            <a:off x="6859588" y="1717675"/>
            <a:ext cx="990600" cy="661988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100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Program Penyusunan PP&amp;Perpres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2A2D910-884A-472B-B014-81E405E5028D}"/>
              </a:ext>
            </a:extLst>
          </p:cNvPr>
          <p:cNvSpPr/>
          <p:nvPr/>
        </p:nvSpPr>
        <p:spPr bwMode="auto">
          <a:xfrm>
            <a:off x="10628313" y="1766888"/>
            <a:ext cx="1425575" cy="70802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Usulan judul dan Pokok Materi Muatan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Kep Menteri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900" b="1" kern="0" dirty="0">
                <a:solidFill>
                  <a:sysClr val="windowText" lastClr="000000"/>
                </a:solidFill>
                <a:latin typeface="+mn-lt"/>
              </a:rPr>
              <a:t>R Permen (bila ada)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536157D-7E44-49DA-A284-816E71F52E93}"/>
              </a:ext>
            </a:extLst>
          </p:cNvPr>
          <p:cNvCxnSpPr/>
          <p:nvPr/>
        </p:nvCxnSpPr>
        <p:spPr>
          <a:xfrm flipV="1">
            <a:off x="1803400" y="2557463"/>
            <a:ext cx="3206750" cy="254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1774E24-007A-475E-8C13-B5327D7DB3CB}"/>
              </a:ext>
            </a:extLst>
          </p:cNvPr>
          <p:cNvCxnSpPr/>
          <p:nvPr/>
        </p:nvCxnSpPr>
        <p:spPr>
          <a:xfrm>
            <a:off x="971550" y="1735138"/>
            <a:ext cx="5573713" cy="111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DE8A4B23-D2FD-4552-944C-383FC08BFE69}"/>
              </a:ext>
            </a:extLst>
          </p:cNvPr>
          <p:cNvSpPr/>
          <p:nvPr/>
        </p:nvSpPr>
        <p:spPr bwMode="auto">
          <a:xfrm>
            <a:off x="5597525" y="3762375"/>
            <a:ext cx="1004888" cy="6318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Paraf Naskah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DA0AD07-7567-45A0-BB0D-B710A90934E9}"/>
              </a:ext>
            </a:extLst>
          </p:cNvPr>
          <p:cNvSpPr/>
          <p:nvPr/>
        </p:nvSpPr>
        <p:spPr bwMode="auto">
          <a:xfrm>
            <a:off x="6638925" y="3606800"/>
            <a:ext cx="1352550" cy="85248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yang telah diparaf setiap halaman (bila ada)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1FBC0E5-AF4C-43DF-ABD9-C2CC73F89D6A}"/>
              </a:ext>
            </a:extLst>
          </p:cNvPr>
          <p:cNvCxnSpPr/>
          <p:nvPr/>
        </p:nvCxnSpPr>
        <p:spPr>
          <a:xfrm>
            <a:off x="971550" y="3570288"/>
            <a:ext cx="5573713" cy="111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AE68AE7-3FD9-462F-B668-8258F7E4A248}"/>
              </a:ext>
            </a:extLst>
          </p:cNvPr>
          <p:cNvCxnSpPr/>
          <p:nvPr/>
        </p:nvCxnSpPr>
        <p:spPr>
          <a:xfrm>
            <a:off x="971550" y="4538663"/>
            <a:ext cx="5573713" cy="1111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AC35C7A-7DAC-4F10-89F8-58FB92D323EB}"/>
              </a:ext>
            </a:extLst>
          </p:cNvPr>
          <p:cNvCxnSpPr/>
          <p:nvPr/>
        </p:nvCxnSpPr>
        <p:spPr>
          <a:xfrm>
            <a:off x="971550" y="5502275"/>
            <a:ext cx="5573713" cy="1111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15">
            <a:extLst>
              <a:ext uri="{FF2B5EF4-FFF2-40B4-BE49-F238E27FC236}">
                <a16:creationId xmlns:a16="http://schemas.microsoft.com/office/drawing/2014/main" id="{8EB170D1-2F6C-4692-BA6D-1FA3BD3B5534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-446881" y="1739107"/>
            <a:ext cx="1284287" cy="184150"/>
            <a:chOff x="234834" y="856112"/>
            <a:chExt cx="1283192" cy="18329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4F05022-BF42-4088-8E00-B8E63B167452}"/>
                </a:ext>
              </a:extLst>
            </p:cNvPr>
            <p:cNvSpPr/>
            <p:nvPr/>
          </p:nvSpPr>
          <p:spPr>
            <a:xfrm>
              <a:off x="234833" y="870332"/>
              <a:ext cx="271231" cy="172231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9C7F358-3401-49AD-A24E-7F777D9C6542}"/>
                </a:ext>
              </a:extLst>
            </p:cNvPr>
            <p:cNvSpPr/>
            <p:nvPr/>
          </p:nvSpPr>
          <p:spPr>
            <a:xfrm>
              <a:off x="574269" y="868752"/>
              <a:ext cx="272817" cy="1722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08626D4-4915-4089-BF2C-9FC3572FF3F9}"/>
                </a:ext>
              </a:extLst>
            </p:cNvPr>
            <p:cNvSpPr/>
            <p:nvPr/>
          </p:nvSpPr>
          <p:spPr>
            <a:xfrm>
              <a:off x="905773" y="856112"/>
              <a:ext cx="261715" cy="18329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35B4A5C-0B42-4102-A0D7-DDB22D921E71}"/>
                </a:ext>
              </a:extLst>
            </p:cNvPr>
            <p:cNvSpPr/>
            <p:nvPr/>
          </p:nvSpPr>
          <p:spPr>
            <a:xfrm>
              <a:off x="1246795" y="868752"/>
              <a:ext cx="271231" cy="172232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2F238AAF-DB98-42F1-848C-CD39A4D4B137}"/>
              </a:ext>
            </a:extLst>
          </p:cNvPr>
          <p:cNvSpPr/>
          <p:nvPr/>
        </p:nvSpPr>
        <p:spPr bwMode="auto">
          <a:xfrm>
            <a:off x="8805862" y="2778125"/>
            <a:ext cx="1252538" cy="61277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Pengharmonisasian, Pemantapan dan Pembulatan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C70F1AE-547E-48FA-B98A-70E5C4CB79D6}"/>
              </a:ext>
            </a:extLst>
          </p:cNvPr>
          <p:cNvSpPr/>
          <p:nvPr/>
        </p:nvSpPr>
        <p:spPr bwMode="auto">
          <a:xfrm>
            <a:off x="10134600" y="2726532"/>
            <a:ext cx="1352550" cy="85248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Naskah pembahasan</a:t>
            </a:r>
            <a:endParaRPr lang="en-US" sz="1000" b="1" kern="0" dirty="0">
              <a:solidFill>
                <a:sysClr val="windowText" lastClr="000000"/>
              </a:solidFill>
              <a:latin typeface="+mn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Berita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Acara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Harmonisasi</a:t>
            </a:r>
            <a:endParaRPr lang="en-US" sz="1000" b="1" kern="0" dirty="0">
              <a:solidFill>
                <a:sysClr val="windowText" lastClr="000000"/>
              </a:solidFill>
              <a:latin typeface="+mn-lt"/>
            </a:endParaRP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Surat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Sesai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Harmonisasi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E4EE5E2-9777-417C-94ED-A132AE471F1D}"/>
              </a:ext>
            </a:extLst>
          </p:cNvPr>
          <p:cNvSpPr/>
          <p:nvPr/>
        </p:nvSpPr>
        <p:spPr bwMode="auto">
          <a:xfrm>
            <a:off x="9478203" y="3860005"/>
            <a:ext cx="1189797" cy="59134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Persetujuan</a:t>
            </a:r>
            <a:r>
              <a:rPr lang="en-US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Presiden</a:t>
            </a:r>
            <a:endParaRPr lang="en-US" sz="1000" b="1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(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Perpres</a:t>
            </a:r>
            <a:r>
              <a:rPr lang="en-US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No. 68/2021)</a:t>
            </a:r>
            <a:endParaRPr lang="id-ID" sz="1000" b="1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F6FA1B9-00A7-4D94-A8F3-C01014C7972D}"/>
              </a:ext>
            </a:extLst>
          </p:cNvPr>
          <p:cNvSpPr/>
          <p:nvPr/>
        </p:nvSpPr>
        <p:spPr bwMode="auto">
          <a:xfrm>
            <a:off x="10690121" y="3729078"/>
            <a:ext cx="1352550" cy="85248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Surat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Persetujuan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Presiden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mll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Setkab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957C067-5B96-414B-A8DF-A9006A4BA74C}"/>
              </a:ext>
            </a:extLst>
          </p:cNvPr>
          <p:cNvSpPr/>
          <p:nvPr/>
        </p:nvSpPr>
        <p:spPr bwMode="auto">
          <a:xfrm>
            <a:off x="2909474" y="4459288"/>
            <a:ext cx="973551" cy="6318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Pandangan</a:t>
            </a:r>
            <a:r>
              <a:rPr lang="en-US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Mini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Fraksi</a:t>
            </a:r>
            <a:endParaRPr lang="en-US" sz="1000" b="1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Paripurna</a:t>
            </a:r>
            <a:endParaRPr lang="id-ID" sz="1000" b="1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E82CC6A-48D6-4A09-8928-F3E86043A171}"/>
              </a:ext>
            </a:extLst>
          </p:cNvPr>
          <p:cNvSpPr/>
          <p:nvPr/>
        </p:nvSpPr>
        <p:spPr bwMode="auto">
          <a:xfrm>
            <a:off x="9478203" y="4710869"/>
            <a:ext cx="1189797" cy="631825"/>
          </a:xfrm>
          <a:prstGeom prst="rect">
            <a:avLst/>
          </a:prstGeom>
          <a:gradFill rotWithShape="1">
            <a:gsLst>
              <a:gs pos="0">
                <a:srgbClr val="5B9BD5">
                  <a:lumMod val="110000"/>
                  <a:satMod val="105000"/>
                  <a:tint val="67000"/>
                </a:srgbClr>
              </a:gs>
              <a:gs pos="50000">
                <a:srgbClr val="5B9BD5">
                  <a:lumMod val="105000"/>
                  <a:satMod val="103000"/>
                  <a:tint val="73000"/>
                </a:srgbClr>
              </a:gs>
              <a:gs pos="100000">
                <a:srgbClr val="5B9B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Penetapan</a:t>
            </a:r>
            <a:r>
              <a:rPr lang="en-US" sz="1000" b="1" kern="0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 oleh Menteri</a:t>
            </a:r>
            <a:endParaRPr lang="id-ID" sz="1000" b="1" kern="0" dirty="0">
              <a:solidFill>
                <a:sysClr val="windowText" lastClr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B13FB3C-E946-4BF7-BA75-F68D1C10B887}"/>
              </a:ext>
            </a:extLst>
          </p:cNvPr>
          <p:cNvSpPr/>
          <p:nvPr/>
        </p:nvSpPr>
        <p:spPr bwMode="auto">
          <a:xfrm>
            <a:off x="10683771" y="4549325"/>
            <a:ext cx="1352550" cy="85248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00" b="1" kern="0" dirty="0">
                <a:solidFill>
                  <a:sysClr val="windowText" lastClr="000000"/>
                </a:solidFill>
                <a:latin typeface="+mn-lt"/>
              </a:rPr>
              <a:t>Dokumen: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Rpermen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ditetapkan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dengan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000" b="1" kern="0" dirty="0" err="1">
                <a:solidFill>
                  <a:sysClr val="windowText" lastClr="000000"/>
                </a:solidFill>
                <a:latin typeface="+mn-lt"/>
              </a:rPr>
              <a:t>ttd</a:t>
            </a:r>
            <a:r>
              <a:rPr lang="en-US" sz="1000" b="1" kern="0" dirty="0">
                <a:solidFill>
                  <a:sysClr val="windowText" lastClr="000000"/>
                </a:solidFill>
                <a:latin typeface="+mn-lt"/>
              </a:rPr>
              <a:t> Menteri</a:t>
            </a:r>
            <a:endParaRPr lang="id-ID" sz="1000" b="1" kern="0" dirty="0">
              <a:solidFill>
                <a:sysClr val="windowText" lastClr="000000"/>
              </a:solidFill>
              <a:latin typeface="+mn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BC1E463-6771-4273-B7EF-FBB6E3D0B421}"/>
              </a:ext>
            </a:extLst>
          </p:cNvPr>
          <p:cNvGrpSpPr/>
          <p:nvPr/>
        </p:nvGrpSpPr>
        <p:grpSpPr>
          <a:xfrm>
            <a:off x="0" y="33453"/>
            <a:ext cx="12190507" cy="3130"/>
            <a:chOff x="0" y="33453"/>
            <a:chExt cx="12190507" cy="313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C4451DB-DD71-464B-B2A9-608813B7F8D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3453"/>
              <a:ext cx="11880000" cy="0"/>
            </a:xfrm>
            <a:prstGeom prst="line">
              <a:avLst/>
            </a:prstGeom>
            <a:ln w="88900">
              <a:solidFill>
                <a:schemeClr val="accent4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0F7536D-E421-49CC-AEAE-4ACE860CFA14}"/>
                </a:ext>
              </a:extLst>
            </p:cNvPr>
            <p:cNvCxnSpPr>
              <a:cxnSpLocks/>
            </p:cNvCxnSpPr>
            <p:nvPr/>
          </p:nvCxnSpPr>
          <p:spPr>
            <a:xfrm>
              <a:off x="5718979" y="36583"/>
              <a:ext cx="3960000" cy="0"/>
            </a:xfrm>
            <a:prstGeom prst="line">
              <a:avLst/>
            </a:prstGeom>
            <a:ln w="88900">
              <a:solidFill>
                <a:srgbClr val="92D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33397EB-BD5C-41EF-945A-D3EC77BD06B2}"/>
                </a:ext>
              </a:extLst>
            </p:cNvPr>
            <p:cNvCxnSpPr>
              <a:cxnSpLocks/>
            </p:cNvCxnSpPr>
            <p:nvPr/>
          </p:nvCxnSpPr>
          <p:spPr>
            <a:xfrm>
              <a:off x="9670507" y="33453"/>
              <a:ext cx="2520000" cy="0"/>
            </a:xfrm>
            <a:prstGeom prst="line">
              <a:avLst/>
            </a:prstGeom>
            <a:ln w="88900">
              <a:solidFill>
                <a:srgbClr val="00B0F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6388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BD2054-0563-4928-B8F2-834AB2FDD6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787" y="2121591"/>
            <a:ext cx="5686425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26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2554</Words>
  <Application>Microsoft Office PowerPoint</Application>
  <PresentationFormat>Widescreen</PresentationFormat>
  <Paragraphs>335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Arial</vt:lpstr>
      <vt:lpstr>Arial Narrow</vt:lpstr>
      <vt:lpstr>Bernard MT Condensed</vt:lpstr>
      <vt:lpstr>Book Antiqua</vt:lpstr>
      <vt:lpstr>Calibri</vt:lpstr>
      <vt:lpstr>Calibri Light</vt:lpstr>
      <vt:lpstr>Cambria</vt:lpstr>
      <vt:lpstr>Symbol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UU No. 12/2011 Jo UU No 13/2022 dan Perpres No. 87/2014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PROGLENAS PRIORITAS TAHUNAN</vt:lpstr>
      <vt:lpstr>PROGRAM PENYUSUNAN PP DAN PERPRES</vt:lpstr>
      <vt:lpstr>PROLEG (Pro-Sun) PP/PERPRES</vt:lpstr>
      <vt:lpstr>Izin Prakarsa dan Kerangka Regualasi</vt:lpstr>
      <vt:lpstr>Corak Perpres Usulan Bappenas 2022</vt:lpstr>
      <vt:lpstr>PowerPoint Presentation</vt:lpstr>
      <vt:lpstr>PROGRAM PENYUSUNAN PERATURAN MENTERI</vt:lpstr>
      <vt:lpstr>PowerPoint Presentation</vt:lpstr>
      <vt:lpstr>PENYUSUNAN RUU (1)</vt:lpstr>
      <vt:lpstr>PENYUSUNAN RUU (2)</vt:lpstr>
      <vt:lpstr>PENYUSUNAN RUU (3)</vt:lpstr>
      <vt:lpstr>PENYUSUNAN PP/PERPRES</vt:lpstr>
      <vt:lpstr>Permenkumham Nomor 23 Tahun 2018 tentang Pengharmonisasian Peraturan Menteri/Lembaga oleh Perancang Peraturan Perundang-Undangan </vt:lpstr>
      <vt:lpstr>PowerPoint Presentation</vt:lpstr>
      <vt:lpstr>PEMBAHASAN RUU (1)</vt:lpstr>
      <vt:lpstr>PEMBAHASAN RUU (2)</vt:lpstr>
      <vt:lpstr>PEMBAHASAN RUU (3)</vt:lpstr>
      <vt:lpstr>PEMBAHASAN RPP/RPERPRES</vt:lpstr>
      <vt:lpstr>PowerPoint Presentation</vt:lpstr>
      <vt:lpstr>PENGESAHAN RUU</vt:lpstr>
      <vt:lpstr>PENGESAHAN RPP/RPERPRES</vt:lpstr>
      <vt:lpstr>PowerPoint Presentation</vt:lpstr>
      <vt:lpstr>PowerPoint Presentation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</dc:creator>
  <cp:lastModifiedBy>BAPPENAS</cp:lastModifiedBy>
  <cp:revision>32</cp:revision>
  <dcterms:created xsi:type="dcterms:W3CDTF">2022-07-10T14:09:01Z</dcterms:created>
  <dcterms:modified xsi:type="dcterms:W3CDTF">2022-07-11T04:42:16Z</dcterms:modified>
</cp:coreProperties>
</file>